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338" r:id="rId3"/>
    <p:sldId id="257" r:id="rId4"/>
    <p:sldId id="334" r:id="rId5"/>
    <p:sldId id="336" r:id="rId6"/>
    <p:sldId id="312" r:id="rId7"/>
    <p:sldId id="337" r:id="rId8"/>
    <p:sldId id="340" r:id="rId9"/>
    <p:sldId id="339" r:id="rId10"/>
    <p:sldId id="341" r:id="rId11"/>
    <p:sldId id="342" r:id="rId12"/>
    <p:sldId id="343" r:id="rId13"/>
    <p:sldId id="344" r:id="rId14"/>
    <p:sldId id="345" r:id="rId15"/>
    <p:sldId id="346" r:id="rId16"/>
    <p:sldId id="347" r:id="rId17"/>
    <p:sldId id="348" r:id="rId18"/>
    <p:sldId id="349" r:id="rId19"/>
    <p:sldId id="350" r:id="rId20"/>
    <p:sldId id="351" r:id="rId21"/>
    <p:sldId id="35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03"/>
    <p:restoredTop sz="96327"/>
  </p:normalViewPr>
  <p:slideViewPr>
    <p:cSldViewPr snapToGrid="0">
      <p:cViewPr varScale="1">
        <p:scale>
          <a:sx n="98" d="100"/>
          <a:sy n="98" d="100"/>
        </p:scale>
        <p:origin x="200" y="18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4EA04-48DF-AF41-95B9-3E09CA6B9F4F}" type="datetimeFigureOut">
              <a:rPr lang="fr-FR" smtClean="0"/>
              <a:t>23/10/2023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B1FFD3-4E47-C84B-A827-D93D4DB3F152}" type="slidenum">
              <a:rPr lang="fr-FR" smtClean="0"/>
              <a:t>‹N°›</a:t>
            </a:fld>
            <a:endParaRPr lang="fr-FR"/>
          </a:p>
        </p:txBody>
      </p:sp>
    </p:spTree>
    <p:extLst>
      <p:ext uri="{BB962C8B-B14F-4D97-AF65-F5344CB8AC3E}">
        <p14:creationId xmlns:p14="http://schemas.microsoft.com/office/powerpoint/2010/main" val="2689258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4</a:t>
            </a:fld>
            <a:endParaRPr lang="fr-FR"/>
          </a:p>
        </p:txBody>
      </p:sp>
    </p:spTree>
    <p:extLst>
      <p:ext uri="{BB962C8B-B14F-4D97-AF65-F5344CB8AC3E}">
        <p14:creationId xmlns:p14="http://schemas.microsoft.com/office/powerpoint/2010/main" val="1380893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14</a:t>
            </a:fld>
            <a:endParaRPr lang="fr-FR"/>
          </a:p>
        </p:txBody>
      </p:sp>
    </p:spTree>
    <p:extLst>
      <p:ext uri="{BB962C8B-B14F-4D97-AF65-F5344CB8AC3E}">
        <p14:creationId xmlns:p14="http://schemas.microsoft.com/office/powerpoint/2010/main" val="3301456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15</a:t>
            </a:fld>
            <a:endParaRPr lang="fr-FR"/>
          </a:p>
        </p:txBody>
      </p:sp>
    </p:spTree>
    <p:extLst>
      <p:ext uri="{BB962C8B-B14F-4D97-AF65-F5344CB8AC3E}">
        <p14:creationId xmlns:p14="http://schemas.microsoft.com/office/powerpoint/2010/main" val="1691882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16</a:t>
            </a:fld>
            <a:endParaRPr lang="fr-FR"/>
          </a:p>
        </p:txBody>
      </p:sp>
    </p:spTree>
    <p:extLst>
      <p:ext uri="{BB962C8B-B14F-4D97-AF65-F5344CB8AC3E}">
        <p14:creationId xmlns:p14="http://schemas.microsoft.com/office/powerpoint/2010/main" val="1735135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17</a:t>
            </a:fld>
            <a:endParaRPr lang="fr-FR"/>
          </a:p>
        </p:txBody>
      </p:sp>
    </p:spTree>
    <p:extLst>
      <p:ext uri="{BB962C8B-B14F-4D97-AF65-F5344CB8AC3E}">
        <p14:creationId xmlns:p14="http://schemas.microsoft.com/office/powerpoint/2010/main" val="202950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18</a:t>
            </a:fld>
            <a:endParaRPr lang="fr-FR"/>
          </a:p>
        </p:txBody>
      </p:sp>
    </p:spTree>
    <p:extLst>
      <p:ext uri="{BB962C8B-B14F-4D97-AF65-F5344CB8AC3E}">
        <p14:creationId xmlns:p14="http://schemas.microsoft.com/office/powerpoint/2010/main" val="829101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19</a:t>
            </a:fld>
            <a:endParaRPr lang="fr-FR"/>
          </a:p>
        </p:txBody>
      </p:sp>
    </p:spTree>
    <p:extLst>
      <p:ext uri="{BB962C8B-B14F-4D97-AF65-F5344CB8AC3E}">
        <p14:creationId xmlns:p14="http://schemas.microsoft.com/office/powerpoint/2010/main" val="3705985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20</a:t>
            </a:fld>
            <a:endParaRPr lang="fr-FR"/>
          </a:p>
        </p:txBody>
      </p:sp>
    </p:spTree>
    <p:extLst>
      <p:ext uri="{BB962C8B-B14F-4D97-AF65-F5344CB8AC3E}">
        <p14:creationId xmlns:p14="http://schemas.microsoft.com/office/powerpoint/2010/main" val="33843814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21</a:t>
            </a:fld>
            <a:endParaRPr lang="fr-FR"/>
          </a:p>
        </p:txBody>
      </p:sp>
    </p:spTree>
    <p:extLst>
      <p:ext uri="{BB962C8B-B14F-4D97-AF65-F5344CB8AC3E}">
        <p14:creationId xmlns:p14="http://schemas.microsoft.com/office/powerpoint/2010/main" val="1962892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5</a:t>
            </a:fld>
            <a:endParaRPr lang="fr-FR"/>
          </a:p>
        </p:txBody>
      </p:sp>
    </p:spTree>
    <p:extLst>
      <p:ext uri="{BB962C8B-B14F-4D97-AF65-F5344CB8AC3E}">
        <p14:creationId xmlns:p14="http://schemas.microsoft.com/office/powerpoint/2010/main" val="30497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7</a:t>
            </a:fld>
            <a:endParaRPr lang="fr-FR"/>
          </a:p>
        </p:txBody>
      </p:sp>
    </p:spTree>
    <p:extLst>
      <p:ext uri="{BB962C8B-B14F-4D97-AF65-F5344CB8AC3E}">
        <p14:creationId xmlns:p14="http://schemas.microsoft.com/office/powerpoint/2010/main" val="2572804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8</a:t>
            </a:fld>
            <a:endParaRPr lang="fr-FR"/>
          </a:p>
        </p:txBody>
      </p:sp>
    </p:spTree>
    <p:extLst>
      <p:ext uri="{BB962C8B-B14F-4D97-AF65-F5344CB8AC3E}">
        <p14:creationId xmlns:p14="http://schemas.microsoft.com/office/powerpoint/2010/main" val="2358223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9</a:t>
            </a:fld>
            <a:endParaRPr lang="fr-FR"/>
          </a:p>
        </p:txBody>
      </p:sp>
    </p:spTree>
    <p:extLst>
      <p:ext uri="{BB962C8B-B14F-4D97-AF65-F5344CB8AC3E}">
        <p14:creationId xmlns:p14="http://schemas.microsoft.com/office/powerpoint/2010/main" val="455539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10</a:t>
            </a:fld>
            <a:endParaRPr lang="fr-FR"/>
          </a:p>
        </p:txBody>
      </p:sp>
    </p:spTree>
    <p:extLst>
      <p:ext uri="{BB962C8B-B14F-4D97-AF65-F5344CB8AC3E}">
        <p14:creationId xmlns:p14="http://schemas.microsoft.com/office/powerpoint/2010/main" val="203614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11</a:t>
            </a:fld>
            <a:endParaRPr lang="fr-FR"/>
          </a:p>
        </p:txBody>
      </p:sp>
    </p:spTree>
    <p:extLst>
      <p:ext uri="{BB962C8B-B14F-4D97-AF65-F5344CB8AC3E}">
        <p14:creationId xmlns:p14="http://schemas.microsoft.com/office/powerpoint/2010/main" val="1043748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12</a:t>
            </a:fld>
            <a:endParaRPr lang="fr-FR"/>
          </a:p>
        </p:txBody>
      </p:sp>
    </p:spTree>
    <p:extLst>
      <p:ext uri="{BB962C8B-B14F-4D97-AF65-F5344CB8AC3E}">
        <p14:creationId xmlns:p14="http://schemas.microsoft.com/office/powerpoint/2010/main" val="301046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7 chapitres dans le rapport</a:t>
            </a:r>
          </a:p>
        </p:txBody>
      </p:sp>
      <p:sp>
        <p:nvSpPr>
          <p:cNvPr id="4" name="Espace réservé du numéro de diapositive 3"/>
          <p:cNvSpPr>
            <a:spLocks noGrp="1"/>
          </p:cNvSpPr>
          <p:nvPr>
            <p:ph type="sldNum" sz="quarter" idx="5"/>
          </p:nvPr>
        </p:nvSpPr>
        <p:spPr/>
        <p:txBody>
          <a:bodyPr/>
          <a:lstStyle/>
          <a:p>
            <a:fld id="{34E7AE0E-306E-48EB-9C7F-D51F6A198BD7}" type="slidenum">
              <a:rPr lang="fr-FR" smtClean="0"/>
              <a:t>13</a:t>
            </a:fld>
            <a:endParaRPr lang="fr-FR"/>
          </a:p>
        </p:txBody>
      </p:sp>
    </p:spTree>
    <p:extLst>
      <p:ext uri="{BB962C8B-B14F-4D97-AF65-F5344CB8AC3E}">
        <p14:creationId xmlns:p14="http://schemas.microsoft.com/office/powerpoint/2010/main" val="2289374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10/23/23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10/23/23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10/23/23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10/23/23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10/23/23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qual.belgium.be/sites/default/files/Commission%20Evaluation%20Lois%20Antidiscrimination%20-%20Rapport.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equal.belgium.be/sites/default/files/Evaluatiecommissie%20Antidiscriminatiewetten%20-%20Verslag_22.08.18.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tbel.fgov.be/fr/nouvelles/23-des-personnes-avec-un-handicap-ont-un-emplo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774E0F-E9F6-D723-0514-6879F68088EC}"/>
              </a:ext>
            </a:extLst>
          </p:cNvPr>
          <p:cNvSpPr>
            <a:spLocks noGrp="1"/>
          </p:cNvSpPr>
          <p:nvPr>
            <p:ph type="ctrTitle"/>
          </p:nvPr>
        </p:nvSpPr>
        <p:spPr/>
        <p:txBody>
          <a:bodyPr/>
          <a:lstStyle/>
          <a:p>
            <a:r>
              <a:rPr lang="fr-FR" dirty="0"/>
              <a:t>Atelier « action positive »</a:t>
            </a:r>
            <a:br>
              <a:rPr lang="fr-FR" dirty="0"/>
            </a:br>
            <a:r>
              <a:rPr lang="fr-FR" dirty="0" err="1"/>
              <a:t>Unia</a:t>
            </a:r>
            <a:r>
              <a:rPr lang="fr-FR" dirty="0"/>
              <a:t> – 13 octobre 2023</a:t>
            </a:r>
          </a:p>
        </p:txBody>
      </p:sp>
      <p:sp>
        <p:nvSpPr>
          <p:cNvPr id="3" name="Sous-titre 2">
            <a:extLst>
              <a:ext uri="{FF2B5EF4-FFF2-40B4-BE49-F238E27FC236}">
                <a16:creationId xmlns:a16="http://schemas.microsoft.com/office/drawing/2014/main" id="{035BEEE3-10C7-94AC-7AB4-58249CEB2D05}"/>
              </a:ext>
            </a:extLst>
          </p:cNvPr>
          <p:cNvSpPr>
            <a:spLocks noGrp="1"/>
          </p:cNvSpPr>
          <p:nvPr>
            <p:ph type="subTitle" idx="1"/>
          </p:nvPr>
        </p:nvSpPr>
        <p:spPr/>
        <p:txBody>
          <a:bodyPr/>
          <a:lstStyle/>
          <a:p>
            <a:r>
              <a:rPr lang="fr-FR" dirty="0"/>
              <a:t>Julie Ringelheim</a:t>
            </a:r>
            <a:r>
              <a:rPr lang="fr-FR"/>
              <a:t>, chercheure </a:t>
            </a:r>
            <a:r>
              <a:rPr lang="fr-FR" dirty="0"/>
              <a:t>qualifiée au FNRS, professeure à l’</a:t>
            </a:r>
            <a:r>
              <a:rPr lang="fr-FR" dirty="0" err="1"/>
              <a:t>UCLouvain</a:t>
            </a:r>
            <a:endParaRPr lang="fr-FR" dirty="0"/>
          </a:p>
        </p:txBody>
      </p:sp>
    </p:spTree>
    <p:extLst>
      <p:ext uri="{BB962C8B-B14F-4D97-AF65-F5344CB8AC3E}">
        <p14:creationId xmlns:p14="http://schemas.microsoft.com/office/powerpoint/2010/main" val="205531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r>
              <a:rPr lang="fr-FR" sz="2800" dirty="0"/>
              <a:t>retour sur la jurisprudence de la Cour de justice de l’Union européenne</a:t>
            </a:r>
            <a:endParaRPr lang="fr-FR" dirty="0"/>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3875620"/>
          </a:xfrm>
        </p:spPr>
        <p:txBody>
          <a:bodyPr>
            <a:noAutofit/>
          </a:bodyPr>
          <a:lstStyle/>
          <a:p>
            <a:r>
              <a:rPr lang="fr-FR" sz="2200" dirty="0"/>
              <a:t>Arrêt </a:t>
            </a:r>
            <a:r>
              <a:rPr lang="fr-FR" sz="2200" i="1" dirty="0" err="1"/>
              <a:t>Badeck</a:t>
            </a:r>
            <a:r>
              <a:rPr lang="fr-FR" sz="2200" i="1" dirty="0"/>
              <a:t> </a:t>
            </a:r>
            <a:r>
              <a:rPr lang="fr-FR" sz="2200" dirty="0"/>
              <a:t>28.03.2000 (C-158/97) :</a:t>
            </a:r>
          </a:p>
          <a:p>
            <a:pPr lvl="1"/>
            <a:r>
              <a:rPr lang="fr-FR" sz="2000" dirty="0"/>
              <a:t>Loi du Land de Hesse établissant plusieurs mesures d’action positive pour promouvoir </a:t>
            </a:r>
            <a:r>
              <a:rPr lang="fr-FR" sz="2000" b="1" dirty="0"/>
              <a:t>l’accès des femmes à la fonction publique </a:t>
            </a:r>
            <a:r>
              <a:rPr lang="fr-FR" sz="2000" dirty="0"/>
              <a:t>dans les </a:t>
            </a:r>
            <a:r>
              <a:rPr lang="fr-FR" sz="2000" b="1" dirty="0"/>
              <a:t>secteurs où elles sont sous-représentées</a:t>
            </a:r>
          </a:p>
          <a:p>
            <a:pPr lvl="1"/>
            <a:r>
              <a:rPr lang="fr-FR" sz="2000" dirty="0"/>
              <a:t>Adoption de plans de promotion fixant des objectifs à atteindre par secteur en termes de pourcentage de femmes dans les postes ouverts au recrutement ou à la promotion</a:t>
            </a:r>
          </a:p>
          <a:p>
            <a:pPr lvl="1"/>
            <a:r>
              <a:rPr lang="fr-FR" sz="2000" dirty="0"/>
              <a:t>Règle accordant, </a:t>
            </a:r>
            <a:r>
              <a:rPr lang="fr-FR" sz="2000" b="1" dirty="0"/>
              <a:t>à qualifications égales</a:t>
            </a:r>
            <a:r>
              <a:rPr lang="fr-FR" sz="2000" dirty="0"/>
              <a:t>, une priorité aux candidats féminins lorsque nécessaire pour atteindre les objectifs fixés </a:t>
            </a:r>
            <a:r>
              <a:rPr lang="fr-FR" sz="2000" b="1" dirty="0"/>
              <a:t>sauf si un motif juridiquement supérieur ne s’y oppose. </a:t>
            </a:r>
            <a:endParaRPr lang="fr-FR" sz="2000" dirty="0"/>
          </a:p>
          <a:p>
            <a:pPr marL="630000" lvl="2" indent="0">
              <a:buNone/>
            </a:pPr>
            <a:r>
              <a:rPr lang="fr-FR" sz="2000" dirty="0"/>
              <a:t>=&gt; Quotas de recrutement et promotion… mais quotas souples.</a:t>
            </a:r>
          </a:p>
          <a:p>
            <a:pPr marL="630000" lvl="2" indent="0">
              <a:buNone/>
            </a:pPr>
            <a:endParaRPr lang="fr-FR" dirty="0"/>
          </a:p>
          <a:p>
            <a:pPr marL="324000" lvl="1" indent="0">
              <a:buNone/>
            </a:pPr>
            <a:r>
              <a:rPr lang="fr-FR" sz="2000" dirty="0"/>
              <a:t> </a:t>
            </a:r>
          </a:p>
        </p:txBody>
      </p:sp>
    </p:spTree>
    <p:extLst>
      <p:ext uri="{BB962C8B-B14F-4D97-AF65-F5344CB8AC3E}">
        <p14:creationId xmlns:p14="http://schemas.microsoft.com/office/powerpoint/2010/main" val="156892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r>
              <a:rPr lang="fr-FR" sz="2800" dirty="0"/>
              <a:t>retour sur la jurisprudence de la Cour de justice de l’Union européenne</a:t>
            </a:r>
            <a:endParaRPr lang="fr-FR" dirty="0"/>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3875620"/>
          </a:xfrm>
        </p:spPr>
        <p:txBody>
          <a:bodyPr>
            <a:noAutofit/>
          </a:bodyPr>
          <a:lstStyle/>
          <a:p>
            <a:r>
              <a:rPr lang="fr-FR" sz="2000" dirty="0"/>
              <a:t>Arrêt </a:t>
            </a:r>
            <a:r>
              <a:rPr lang="fr-FR" sz="2000" i="1" dirty="0" err="1"/>
              <a:t>Badeck</a:t>
            </a:r>
            <a:r>
              <a:rPr lang="fr-FR" sz="2000" i="1" dirty="0"/>
              <a:t> </a:t>
            </a:r>
            <a:r>
              <a:rPr lang="fr-FR" sz="2000" dirty="0"/>
              <a:t>28.03.2000 (C-158/97) :</a:t>
            </a:r>
          </a:p>
          <a:p>
            <a:pPr lvl="1"/>
            <a:r>
              <a:rPr lang="fr-FR" sz="2000" b="1" dirty="0"/>
              <a:t>Motif juridiquement supérieur ? </a:t>
            </a:r>
            <a:r>
              <a:rPr lang="fr-FR" sz="2000" dirty="0"/>
              <a:t>Renvoie, dans la loi étudiée, à d’autres priorités de la politique d’emploi, notamment :</a:t>
            </a:r>
          </a:p>
          <a:p>
            <a:pPr lvl="2"/>
            <a:r>
              <a:rPr lang="fr-FR" sz="2000" dirty="0"/>
              <a:t>Priorité dans les nominations pour les personnes qui, pour des motifs familiaux, ont exercé une activité à temps partiel et qui souhaitent reprendre une activité à temps complet;</a:t>
            </a:r>
          </a:p>
          <a:p>
            <a:pPr lvl="2"/>
            <a:r>
              <a:rPr lang="fr-FR" sz="2000" dirty="0"/>
              <a:t>Volonté </a:t>
            </a:r>
            <a:r>
              <a:rPr lang="fr-FR" sz="2000"/>
              <a:t>de favoriser la </a:t>
            </a:r>
            <a:r>
              <a:rPr lang="fr-FR" sz="2000" dirty="0"/>
              <a:t>promotion des personnes affectées d’un handicap grave;</a:t>
            </a:r>
          </a:p>
          <a:p>
            <a:pPr lvl="2"/>
            <a:r>
              <a:rPr lang="fr-FR" sz="2000" dirty="0"/>
              <a:t>Possibilité d’engager à un chômeur de longue durée.  </a:t>
            </a:r>
          </a:p>
          <a:p>
            <a:pPr marL="630000" lvl="2" indent="0">
              <a:buNone/>
            </a:pPr>
            <a:r>
              <a:rPr lang="fr-FR" sz="2000" dirty="0"/>
              <a:t>=&gt; Ces motifs peuvent justifier que soit écartée la priorité en principe accordée aux femmes à qualifications égales.</a:t>
            </a:r>
          </a:p>
          <a:p>
            <a:pPr marL="324000" lvl="1" indent="0">
              <a:buNone/>
            </a:pPr>
            <a:r>
              <a:rPr lang="fr-FR" sz="2000" dirty="0"/>
              <a:t> </a:t>
            </a:r>
          </a:p>
        </p:txBody>
      </p:sp>
    </p:spTree>
    <p:extLst>
      <p:ext uri="{BB962C8B-B14F-4D97-AF65-F5344CB8AC3E}">
        <p14:creationId xmlns:p14="http://schemas.microsoft.com/office/powerpoint/2010/main" val="187955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r>
              <a:rPr lang="fr-FR" sz="2800" dirty="0"/>
              <a:t>retour sur la jurisprudence de la Cour de justice de l’Union européenne</a:t>
            </a:r>
            <a:endParaRPr lang="fr-FR" dirty="0"/>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3875620"/>
          </a:xfrm>
        </p:spPr>
        <p:txBody>
          <a:bodyPr>
            <a:noAutofit/>
          </a:bodyPr>
          <a:lstStyle/>
          <a:p>
            <a:r>
              <a:rPr lang="fr-FR" sz="2000" dirty="0"/>
              <a:t>Arrêt </a:t>
            </a:r>
            <a:r>
              <a:rPr lang="fr-FR" sz="2000" i="1" dirty="0" err="1"/>
              <a:t>Badeck</a:t>
            </a:r>
            <a:r>
              <a:rPr lang="fr-FR" sz="2000" i="1" dirty="0"/>
              <a:t> </a:t>
            </a:r>
            <a:r>
              <a:rPr lang="fr-FR" sz="2000" dirty="0"/>
              <a:t>28.03.2000 (C-158/97) :</a:t>
            </a:r>
          </a:p>
          <a:p>
            <a:pPr lvl="1"/>
            <a:r>
              <a:rPr lang="fr-FR" sz="2000" dirty="0"/>
              <a:t>Pour la Cour,</a:t>
            </a:r>
            <a:r>
              <a:rPr lang="fr-FR" sz="2000" b="1" dirty="0"/>
              <a:t> </a:t>
            </a:r>
            <a:r>
              <a:rPr lang="fr-FR" sz="2000" dirty="0"/>
              <a:t>la possibilité d’écarter la priorité en faveur des femmes pour l’un de ces motifs signifie qu’</a:t>
            </a:r>
            <a:r>
              <a:rPr lang="fr-FR" sz="2000" b="1" dirty="0"/>
              <a:t>il y a clause d’ouverture</a:t>
            </a:r>
            <a:r>
              <a:rPr lang="fr-FR" sz="2000" dirty="0"/>
              <a:t>. </a:t>
            </a:r>
          </a:p>
          <a:p>
            <a:pPr lvl="1"/>
            <a:r>
              <a:rPr lang="fr-FR" sz="2000" b="1" dirty="0"/>
              <a:t>La règle est donc licite</a:t>
            </a:r>
            <a:r>
              <a:rPr lang="fr-FR" sz="2000" dirty="0"/>
              <a:t>, pour autant qu’elle garantisse aussi « que les candidatures font l’objet d’une appréciation objective qui tient compte des situations particulières d’ordre personnel de tous les candidats » (para. 38).  </a:t>
            </a:r>
          </a:p>
          <a:p>
            <a:pPr marL="324000" lvl="1" indent="0">
              <a:buNone/>
            </a:pPr>
            <a:r>
              <a:rPr lang="fr-FR" sz="2000" dirty="0"/>
              <a:t> </a:t>
            </a:r>
          </a:p>
        </p:txBody>
      </p:sp>
    </p:spTree>
    <p:extLst>
      <p:ext uri="{BB962C8B-B14F-4D97-AF65-F5344CB8AC3E}">
        <p14:creationId xmlns:p14="http://schemas.microsoft.com/office/powerpoint/2010/main" val="1854056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r>
              <a:rPr lang="fr-FR" sz="2800" dirty="0"/>
              <a:t>retour sur la jurisprudence de la Cour de justice de l’Union européenne</a:t>
            </a:r>
            <a:endParaRPr lang="fr-FR" dirty="0"/>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3875620"/>
          </a:xfrm>
        </p:spPr>
        <p:txBody>
          <a:bodyPr>
            <a:noAutofit/>
          </a:bodyPr>
          <a:lstStyle/>
          <a:p>
            <a:r>
              <a:rPr lang="fr-FR" sz="2200" dirty="0"/>
              <a:t>2 autres mesures discutées dans l’arrêt </a:t>
            </a:r>
            <a:r>
              <a:rPr lang="fr-FR" sz="2200" i="1" dirty="0" err="1"/>
              <a:t>Badeck</a:t>
            </a:r>
            <a:r>
              <a:rPr lang="fr-FR" sz="2200" i="1" dirty="0"/>
              <a:t> </a:t>
            </a:r>
            <a:r>
              <a:rPr lang="fr-FR" sz="2200" dirty="0"/>
              <a:t>:</a:t>
            </a:r>
          </a:p>
          <a:p>
            <a:pPr lvl="1"/>
            <a:r>
              <a:rPr lang="fr-FR" sz="2000" dirty="0"/>
              <a:t>Règle accordant, dans les professions qualifiées dans lesquelles les femmes sont sous-représentées et pour lesquelles l’Etat ne détient pas le monopole de la formation, </a:t>
            </a:r>
            <a:r>
              <a:rPr lang="fr-FR" sz="2000" b="1" dirty="0"/>
              <a:t>au moins la moitié de places de formation aux femmes</a:t>
            </a:r>
            <a:r>
              <a:rPr lang="fr-FR" sz="2000" dirty="0"/>
              <a:t> ;</a:t>
            </a:r>
          </a:p>
          <a:p>
            <a:pPr lvl="1"/>
            <a:r>
              <a:rPr lang="fr-FR" sz="2000" dirty="0"/>
              <a:t>Garantie pour les </a:t>
            </a:r>
            <a:r>
              <a:rPr lang="fr-FR" sz="2000" b="1" dirty="0"/>
              <a:t>femmes qualifiées </a:t>
            </a:r>
            <a:r>
              <a:rPr lang="fr-FR" sz="2000" dirty="0"/>
              <a:t>d’être </a:t>
            </a:r>
            <a:r>
              <a:rPr lang="fr-FR" sz="2000" b="1" dirty="0"/>
              <a:t>convoquées à un entretien d’embauche </a:t>
            </a:r>
            <a:r>
              <a:rPr lang="fr-FR" sz="2000" dirty="0"/>
              <a:t>dans les secteurs où elles sont sous-représentées.</a:t>
            </a:r>
          </a:p>
          <a:p>
            <a:pPr marL="324000" lvl="1" indent="0">
              <a:buNone/>
            </a:pPr>
            <a:r>
              <a:rPr lang="fr-FR" sz="2000" dirty="0"/>
              <a:t>=&gt; Mesures qui concernent des étapes préalables au recrutement ou à la promotion</a:t>
            </a:r>
          </a:p>
          <a:p>
            <a:pPr lvl="1"/>
            <a:endParaRPr lang="fr-FR" sz="1800" dirty="0"/>
          </a:p>
          <a:p>
            <a:pPr marL="324000" lvl="1" indent="0">
              <a:buNone/>
            </a:pPr>
            <a:r>
              <a:rPr lang="fr-FR" sz="2000" dirty="0"/>
              <a:t> </a:t>
            </a:r>
          </a:p>
        </p:txBody>
      </p:sp>
    </p:spTree>
    <p:extLst>
      <p:ext uri="{BB962C8B-B14F-4D97-AF65-F5344CB8AC3E}">
        <p14:creationId xmlns:p14="http://schemas.microsoft.com/office/powerpoint/2010/main" val="2331973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r>
              <a:rPr lang="fr-FR" sz="2800" dirty="0"/>
              <a:t>retour sur la jurisprudence de la Cour de justice de l’Union européenne</a:t>
            </a:r>
            <a:endParaRPr lang="fr-FR" dirty="0"/>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3875620"/>
          </a:xfrm>
        </p:spPr>
        <p:txBody>
          <a:bodyPr>
            <a:noAutofit/>
          </a:bodyPr>
          <a:lstStyle/>
          <a:p>
            <a:r>
              <a:rPr lang="fr-FR" sz="2000" dirty="0"/>
              <a:t>Arrêt </a:t>
            </a:r>
            <a:r>
              <a:rPr lang="fr-FR" sz="2000" dirty="0" err="1"/>
              <a:t>Badeck</a:t>
            </a:r>
            <a:r>
              <a:rPr lang="fr-FR" sz="2000" dirty="0"/>
              <a:t> : </a:t>
            </a:r>
            <a:r>
              <a:rPr lang="fr-FR" sz="2000" b="1" dirty="0"/>
              <a:t>ces 2 mesures sont licites</a:t>
            </a:r>
            <a:r>
              <a:rPr lang="fr-FR" sz="2000" dirty="0"/>
              <a:t> </a:t>
            </a:r>
          </a:p>
          <a:p>
            <a:pPr lvl="1"/>
            <a:r>
              <a:rPr lang="fr-FR" sz="2000" dirty="0"/>
              <a:t>Garantie d’être </a:t>
            </a:r>
            <a:r>
              <a:rPr lang="fr-FR" sz="2000" b="1" dirty="0"/>
              <a:t>convoquée à un entretien d’embauche </a:t>
            </a:r>
            <a:r>
              <a:rPr lang="fr-FR" sz="2000" dirty="0"/>
              <a:t>:</a:t>
            </a:r>
          </a:p>
          <a:p>
            <a:pPr lvl="2"/>
            <a:r>
              <a:rPr lang="fr-FR" sz="1800" dirty="0"/>
              <a:t>Mesure qui n’implique pas la poursuite d’un résultat définitif mais vise à promouvoir l’égalité des chances entre hommes et femmes en offrant aux femmes qualifiées des possibilités supplémentaires pour faciliter leur entrée et progression dans le monde du travail (para. 60-63)</a:t>
            </a:r>
          </a:p>
          <a:p>
            <a:pPr lvl="1"/>
            <a:r>
              <a:rPr lang="fr-FR" sz="2000" dirty="0"/>
              <a:t>Moitié des </a:t>
            </a:r>
            <a:r>
              <a:rPr lang="fr-FR" sz="2000" b="1" dirty="0"/>
              <a:t>places de formation réservées aux femmes </a:t>
            </a:r>
            <a:r>
              <a:rPr lang="fr-FR" sz="2000" dirty="0"/>
              <a:t>:  </a:t>
            </a:r>
          </a:p>
          <a:p>
            <a:pPr lvl="2"/>
            <a:r>
              <a:rPr lang="fr-FR" sz="1800" dirty="0"/>
              <a:t>La mesure porte uniquement sur les formations organisées par l’Etat mais disponibles aussi dans le privé =&gt; aucun candidat masculin n’est définitivement exclu d’une formation (para. 53)</a:t>
            </a:r>
          </a:p>
          <a:p>
            <a:pPr lvl="2"/>
            <a:r>
              <a:rPr lang="fr-FR" sz="1800" dirty="0"/>
              <a:t>« Les mesures prévues relèvent ainsi de celles qui se proposent d’éliminer les causes des moindres chances d’accès au travail et de carrière accordées aux femmes » (para. 54).</a:t>
            </a:r>
            <a:r>
              <a:rPr lang="fr-FR" sz="2000" dirty="0"/>
              <a:t> </a:t>
            </a:r>
          </a:p>
        </p:txBody>
      </p:sp>
    </p:spTree>
    <p:extLst>
      <p:ext uri="{BB962C8B-B14F-4D97-AF65-F5344CB8AC3E}">
        <p14:creationId xmlns:p14="http://schemas.microsoft.com/office/powerpoint/2010/main" val="1326674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r>
              <a:rPr lang="fr-FR" sz="2800" dirty="0"/>
              <a:t>retour sur la jurisprudence de la Cour de justice de l’Union européenne</a:t>
            </a:r>
            <a:endParaRPr lang="fr-FR" dirty="0"/>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3875620"/>
          </a:xfrm>
        </p:spPr>
        <p:txBody>
          <a:bodyPr>
            <a:noAutofit/>
          </a:bodyPr>
          <a:lstStyle/>
          <a:p>
            <a:r>
              <a:rPr lang="fr-FR" sz="2000" dirty="0"/>
              <a:t>Directive 2022/2381 du 23 nov. 2022 visant à un meilleur équilibre entre femmes et hommes parmi les administrateurs des sociétés cotées (« </a:t>
            </a:r>
            <a:r>
              <a:rPr lang="fr-FR" sz="2000" dirty="0" err="1"/>
              <a:t>Women</a:t>
            </a:r>
            <a:r>
              <a:rPr lang="fr-FR" sz="2000" dirty="0"/>
              <a:t> on </a:t>
            </a:r>
            <a:r>
              <a:rPr lang="fr-FR" sz="2000" dirty="0" err="1"/>
              <a:t>board</a:t>
            </a:r>
            <a:r>
              <a:rPr lang="fr-FR" sz="2000" dirty="0"/>
              <a:t> »)</a:t>
            </a:r>
          </a:p>
          <a:p>
            <a:pPr lvl="1"/>
            <a:r>
              <a:rPr lang="fr-FR" sz="2000" dirty="0"/>
              <a:t>Requiert des Etats qu’ils établissent au moins l’un des quotas suivants - à atteindre pour le 30.6.2026 (art. 5) :</a:t>
            </a:r>
          </a:p>
          <a:p>
            <a:pPr lvl="2"/>
            <a:r>
              <a:rPr lang="fr-FR" sz="2000" dirty="0"/>
              <a:t>Les membres du sexe sous-représenté occupent au moins 40 % des postes d’administrateurs non exécutifs </a:t>
            </a:r>
          </a:p>
          <a:p>
            <a:pPr lvl="2"/>
            <a:r>
              <a:rPr lang="fr-FR" sz="2000" dirty="0"/>
              <a:t>Les membres du sexes sous-représenté occupent au moins 33 % de tous les postes d’administrateurs, tant exécutifs que non exécutifs </a:t>
            </a:r>
          </a:p>
        </p:txBody>
      </p:sp>
    </p:spTree>
    <p:extLst>
      <p:ext uri="{BB962C8B-B14F-4D97-AF65-F5344CB8AC3E}">
        <p14:creationId xmlns:p14="http://schemas.microsoft.com/office/powerpoint/2010/main" val="2106607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r>
              <a:rPr lang="fr-FR" sz="2800" dirty="0"/>
              <a:t>retour sur la jurisprudence de la Cour de justice de l’Union européenne</a:t>
            </a:r>
            <a:endParaRPr lang="fr-FR" dirty="0"/>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4172664"/>
          </a:xfrm>
        </p:spPr>
        <p:txBody>
          <a:bodyPr>
            <a:noAutofit/>
          </a:bodyPr>
          <a:lstStyle/>
          <a:p>
            <a:r>
              <a:rPr lang="fr-FR" sz="2000" dirty="0"/>
              <a:t>Directive « </a:t>
            </a:r>
            <a:r>
              <a:rPr lang="fr-FR" sz="2000" dirty="0" err="1"/>
              <a:t>Women</a:t>
            </a:r>
            <a:r>
              <a:rPr lang="fr-FR" sz="2000" dirty="0"/>
              <a:t> on </a:t>
            </a:r>
            <a:r>
              <a:rPr lang="fr-FR" sz="2000" dirty="0" err="1"/>
              <a:t>board</a:t>
            </a:r>
            <a:r>
              <a:rPr lang="fr-FR" sz="2000" dirty="0"/>
              <a:t> » : Moyens pour atteindre les objectifs (art. 6)</a:t>
            </a:r>
          </a:p>
          <a:p>
            <a:pPr lvl="1"/>
            <a:r>
              <a:rPr lang="fr-FR" sz="1800" dirty="0"/>
              <a:t>Art. 6.2. Les États doivent veiller à ce que, dans la sélection des candidats en vue d’une nomination ou élection à des postes d’administrateurs entre </a:t>
            </a:r>
            <a:r>
              <a:rPr lang="fr-FR" sz="1800" b="1" dirty="0"/>
              <a:t>candidats à qualifications égales</a:t>
            </a:r>
            <a:r>
              <a:rPr lang="fr-FR" sz="1800" dirty="0"/>
              <a:t>, la </a:t>
            </a:r>
            <a:r>
              <a:rPr lang="fr-FR" sz="1800" b="1" dirty="0"/>
              <a:t>priorité </a:t>
            </a:r>
            <a:r>
              <a:rPr lang="fr-FR" sz="1800" dirty="0"/>
              <a:t>soit accordée au </a:t>
            </a:r>
            <a:r>
              <a:rPr lang="fr-FR" sz="1800" b="1" dirty="0"/>
              <a:t>candidat du sexe sous-représenté</a:t>
            </a:r>
            <a:r>
              <a:rPr lang="fr-FR" sz="1800" dirty="0"/>
              <a:t>,  </a:t>
            </a:r>
            <a:r>
              <a:rPr lang="fr-FR" sz="1800" b="1" dirty="0"/>
              <a:t>à moins que </a:t>
            </a:r>
            <a:r>
              <a:rPr lang="fr-FR" sz="1800" dirty="0"/>
              <a:t>:</a:t>
            </a:r>
          </a:p>
          <a:p>
            <a:pPr lvl="2"/>
            <a:r>
              <a:rPr lang="fr-FR" sz="2000" dirty="0"/>
              <a:t>dans des cas exceptionnels,</a:t>
            </a:r>
          </a:p>
          <a:p>
            <a:pPr lvl="2"/>
            <a:r>
              <a:rPr lang="fr-FR" sz="2000" dirty="0"/>
              <a:t>des </a:t>
            </a:r>
            <a:r>
              <a:rPr lang="fr-FR" sz="2000" b="1" dirty="0"/>
              <a:t>motifs ayant, sur le plan juridique, une importance supérieure</a:t>
            </a:r>
            <a:r>
              <a:rPr lang="fr-FR" sz="2000" dirty="0"/>
              <a:t>, </a:t>
            </a:r>
            <a:r>
              <a:rPr lang="fr-FR" sz="2000" b="1" dirty="0"/>
              <a:t>tels que la poursuite d’autres politiques en matière de diversité</a:t>
            </a:r>
            <a:r>
              <a:rPr lang="fr-FR" sz="2000" dirty="0"/>
              <a:t>,</a:t>
            </a:r>
          </a:p>
          <a:p>
            <a:pPr lvl="2"/>
            <a:r>
              <a:rPr lang="fr-FR" sz="2000" dirty="0"/>
              <a:t>invoqués dans le cadre d’une appréciation objective qui tient compte de la situation particulière d’un candidat de l’autre sexe et qui est fondée sur des critères non discriminatoires</a:t>
            </a:r>
          </a:p>
          <a:p>
            <a:pPr lvl="2"/>
            <a:r>
              <a:rPr lang="fr-FR" sz="2000" b="1" dirty="0"/>
              <a:t>ne fassent pencher la balance en faveur du candidat de l’autre sexe</a:t>
            </a:r>
            <a:r>
              <a:rPr lang="fr-FR" sz="2000" dirty="0"/>
              <a:t>. </a:t>
            </a:r>
          </a:p>
        </p:txBody>
      </p:sp>
    </p:spTree>
    <p:extLst>
      <p:ext uri="{BB962C8B-B14F-4D97-AF65-F5344CB8AC3E}">
        <p14:creationId xmlns:p14="http://schemas.microsoft.com/office/powerpoint/2010/main" val="887066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pPr lvl="1"/>
            <a:r>
              <a:rPr lang="fr-FR" sz="2800" dirty="0">
                <a:solidFill>
                  <a:schemeClr val="bg1"/>
                </a:solidFill>
              </a:rPr>
              <a:t>Spécificités de l’action positive en faveur des personnes avec un handicap </a:t>
            </a:r>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4172664"/>
          </a:xfrm>
        </p:spPr>
        <p:txBody>
          <a:bodyPr>
            <a:noAutofit/>
          </a:bodyPr>
          <a:lstStyle/>
          <a:p>
            <a:r>
              <a:rPr lang="fr-FR" sz="2000" dirty="0"/>
              <a:t>Jurisprudence de la CJUE : développée à propos d’actions positives en faveur de l’égalité de genre</a:t>
            </a:r>
          </a:p>
          <a:p>
            <a:r>
              <a:rPr lang="fr-FR" sz="2000" dirty="0"/>
              <a:t>Conditions posées par la Cour sont-elles applicables aussi à l’action positive en matière de handicap ? </a:t>
            </a:r>
          </a:p>
          <a:p>
            <a:pPr lvl="1"/>
            <a:r>
              <a:rPr lang="fr-FR" sz="2000" dirty="0"/>
              <a:t>Directive 2000/78 (non-discrimination dans l’emploi) : comporte un article spécifique sur l’action positive en faveur des personnes avec un handicap :</a:t>
            </a:r>
          </a:p>
          <a:p>
            <a:pPr marL="630000" lvl="2" indent="0">
              <a:buNone/>
            </a:pPr>
            <a:r>
              <a:rPr lang="fr-FR" sz="1800" dirty="0"/>
              <a:t>Art. 7 § 2. En ce qui concerne les personnes handicapées, </a:t>
            </a:r>
            <a:r>
              <a:rPr lang="fr-FR" sz="1800" b="1" dirty="0"/>
              <a:t>le principe d’égalité de traitement ne fait pas obstacle </a:t>
            </a:r>
            <a:r>
              <a:rPr lang="fr-FR" sz="1800" dirty="0"/>
              <a:t>au droit des États membres de maintenir ou d’adopter des dispositions concernant la protection de la santé et de la sécurité sur le lieu de travail ni </a:t>
            </a:r>
            <a:r>
              <a:rPr lang="fr-FR" sz="1800" b="1" dirty="0"/>
              <a:t>aux mesures visant à créer ou à maintenir des dispositions ou des facilités en vue de sauvegarder ou d’encourager leur insertion dans le monde du travail.</a:t>
            </a:r>
            <a:r>
              <a:rPr lang="fr-FR" sz="1800" dirty="0"/>
              <a:t> </a:t>
            </a:r>
          </a:p>
          <a:p>
            <a:pPr marL="630000" lvl="2" indent="0">
              <a:buNone/>
            </a:pPr>
            <a:r>
              <a:rPr lang="fr-FR" sz="2000" dirty="0"/>
              <a:t>=&gt; Pourrait justifier une interprétation plus souple de la CJUE. MAIS pas de jurisprudence pour l’instant.  </a:t>
            </a:r>
          </a:p>
        </p:txBody>
      </p:sp>
    </p:spTree>
    <p:extLst>
      <p:ext uri="{BB962C8B-B14F-4D97-AF65-F5344CB8AC3E}">
        <p14:creationId xmlns:p14="http://schemas.microsoft.com/office/powerpoint/2010/main" val="496103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pPr lvl="1"/>
            <a:r>
              <a:rPr lang="fr-FR" sz="2800" dirty="0">
                <a:solidFill>
                  <a:schemeClr val="bg1"/>
                </a:solidFill>
              </a:rPr>
              <a:t>Spécificités de l’action positive en faveur des personnes avec un handicap </a:t>
            </a:r>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4442334"/>
          </a:xfrm>
        </p:spPr>
        <p:txBody>
          <a:bodyPr>
            <a:noAutofit/>
          </a:bodyPr>
          <a:lstStyle/>
          <a:p>
            <a:pPr lvl="1"/>
            <a:r>
              <a:rPr lang="fr-FR" sz="2000" dirty="0"/>
              <a:t>Arrêt </a:t>
            </a:r>
            <a:r>
              <a:rPr lang="fr-FR" sz="2000" dirty="0" err="1"/>
              <a:t>Petya</a:t>
            </a:r>
            <a:r>
              <a:rPr lang="fr-FR" sz="2000" dirty="0"/>
              <a:t> </a:t>
            </a:r>
            <a:r>
              <a:rPr lang="fr-FR" sz="2000" dirty="0" err="1"/>
              <a:t>Milkova</a:t>
            </a:r>
            <a:r>
              <a:rPr lang="fr-FR" sz="2000" dirty="0"/>
              <a:t> 9 mars 2017 (C-406/15) </a:t>
            </a:r>
          </a:p>
          <a:p>
            <a:pPr lvl="2"/>
            <a:r>
              <a:rPr lang="fr-BE" sz="2000" dirty="0"/>
              <a:t>« 47. </a:t>
            </a:r>
            <a:r>
              <a:rPr lang="fr-BE" sz="2000" i="1" dirty="0"/>
              <a:t>En effet, l’article 7, paragraphe 2, de la directive 2000/78 </a:t>
            </a:r>
            <a:r>
              <a:rPr lang="fr-BE" sz="2000" b="1" i="1" dirty="0"/>
              <a:t>a pour but d’autoriser des mesures spécifiques qui visent effectivement à éliminer ou à réduire les inégalités de fait </a:t>
            </a:r>
            <a:r>
              <a:rPr lang="fr-BE" sz="2000" i="1" dirty="0"/>
              <a:t>affectant les personnes handicapées, pouvant exister dans leur vie sociale et, en particulier, dans leur vie professionnelle, ainsi qu’</a:t>
            </a:r>
            <a:r>
              <a:rPr lang="fr-BE" sz="2000" b="1" i="1" dirty="0"/>
              <a:t>à parvenir à une égalité substantielle, et non formelle, en réduisant ces inégalités</a:t>
            </a:r>
            <a:r>
              <a:rPr lang="fr-BE" sz="2000" i="1" dirty="0"/>
              <a:t>. </a:t>
            </a:r>
            <a:r>
              <a:rPr lang="fr-BE" sz="2000" dirty="0"/>
              <a:t>»</a:t>
            </a:r>
          </a:p>
          <a:p>
            <a:pPr lvl="2"/>
            <a:r>
              <a:rPr lang="fr-BE" sz="2000" dirty="0"/>
              <a:t>La Cour dit aussi que la directive doit être interprétée à la lumière de la Convention des NU sur les droits des personnes handicapées</a:t>
            </a:r>
          </a:p>
          <a:p>
            <a:pPr lvl="2"/>
            <a:r>
              <a:rPr lang="fr-BE" sz="2000" dirty="0"/>
              <a:t>Relie l’art. 2, § 7, de la directive à l’art. 5, § 4, de la Convention qui autorise « les mesures spécifiques qui sont nécessaires pour accélérer ou assurer l’égalité de facto des personnes handicapées » (para. 49). Or, le Comité des droits des personnes handicapées n’exige pas qu’une priorité dans le recrutement soit conditionnée à l’existence d’une « clause d’ouverture ». </a:t>
            </a:r>
            <a:endParaRPr lang="fr-FR" sz="2000" dirty="0"/>
          </a:p>
        </p:txBody>
      </p:sp>
    </p:spTree>
    <p:extLst>
      <p:ext uri="{BB962C8B-B14F-4D97-AF65-F5344CB8AC3E}">
        <p14:creationId xmlns:p14="http://schemas.microsoft.com/office/powerpoint/2010/main" val="863354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pPr lvl="1"/>
            <a:r>
              <a:rPr lang="fr-FR" sz="2800" dirty="0">
                <a:solidFill>
                  <a:schemeClr val="bg1"/>
                </a:solidFill>
              </a:rPr>
              <a:t>Spécificités de l’action positive en faveur des personnes avec un handicap </a:t>
            </a:r>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4541188"/>
          </a:xfrm>
        </p:spPr>
        <p:txBody>
          <a:bodyPr>
            <a:noAutofit/>
          </a:bodyPr>
          <a:lstStyle/>
          <a:p>
            <a:pPr lvl="1"/>
            <a:r>
              <a:rPr lang="fr-FR" sz="2000" dirty="0"/>
              <a:t>Arrêt </a:t>
            </a:r>
            <a:r>
              <a:rPr lang="fr-FR" sz="2000" i="1" dirty="0" err="1"/>
              <a:t>Petya</a:t>
            </a:r>
            <a:r>
              <a:rPr lang="fr-FR" sz="2000" i="1" dirty="0"/>
              <a:t> </a:t>
            </a:r>
            <a:r>
              <a:rPr lang="fr-FR" sz="2000" i="1" dirty="0" err="1"/>
              <a:t>Milkova</a:t>
            </a:r>
            <a:r>
              <a:rPr lang="fr-FR" sz="2000" i="1" dirty="0"/>
              <a:t> </a:t>
            </a:r>
            <a:r>
              <a:rPr lang="fr-FR" sz="2000" dirty="0"/>
              <a:t>9 mars 2017 (C-406/15) </a:t>
            </a:r>
          </a:p>
          <a:p>
            <a:pPr lvl="2"/>
            <a:r>
              <a:rPr lang="fr-BE" sz="2000" dirty="0"/>
              <a:t>Règle visant à protéger l’emploi des personnes avec un handicap en soumettant le licenciement d’une personne avec un handicap à une autorisation </a:t>
            </a:r>
            <a:r>
              <a:rPr lang="fr-BE" sz="2000" i="1" dirty="0"/>
              <a:t>ex ante </a:t>
            </a:r>
          </a:p>
          <a:p>
            <a:pPr lvl="2"/>
            <a:r>
              <a:rPr lang="fr-BE" sz="2000" dirty="0"/>
              <a:t>MAIS : protection réservée aux </a:t>
            </a:r>
            <a:r>
              <a:rPr lang="fr-BE" sz="2000" i="1" dirty="0" err="1"/>
              <a:t>travailleur·ses</a:t>
            </a:r>
            <a:r>
              <a:rPr lang="fr-BE" sz="2000" dirty="0"/>
              <a:t> </a:t>
            </a:r>
            <a:r>
              <a:rPr lang="fr-BE" sz="2000" i="1" dirty="0" err="1"/>
              <a:t>salarié·es</a:t>
            </a:r>
            <a:r>
              <a:rPr lang="fr-BE" sz="2000" dirty="0"/>
              <a:t>, </a:t>
            </a:r>
            <a:r>
              <a:rPr lang="fr-BE" sz="2000" i="1" dirty="0"/>
              <a:t>à l’exclusion des fonctionnaires.</a:t>
            </a:r>
          </a:p>
          <a:p>
            <a:pPr lvl="2"/>
            <a:r>
              <a:rPr lang="fr-BE" sz="2000" dirty="0"/>
              <a:t>Distinction de traitement opérée </a:t>
            </a:r>
            <a:r>
              <a:rPr lang="fr-BE" sz="2000" i="1" dirty="0"/>
              <a:t>entre</a:t>
            </a:r>
            <a:r>
              <a:rPr lang="fr-BE" sz="2000" dirty="0"/>
              <a:t> personnes avec un handicap : est-ce discriminatoire ?</a:t>
            </a:r>
          </a:p>
          <a:p>
            <a:pPr lvl="2"/>
            <a:r>
              <a:rPr lang="fr-BE" sz="2000" dirty="0"/>
              <a:t>La Cour : </a:t>
            </a:r>
          </a:p>
          <a:p>
            <a:pPr lvl="3"/>
            <a:r>
              <a:rPr lang="fr-BE" sz="1800" dirty="0"/>
              <a:t>Une règlementation opérant, dans la mise en œuvre d’une </a:t>
            </a:r>
            <a:r>
              <a:rPr lang="fr-BE" sz="1800" dirty="0" err="1"/>
              <a:t>actoin</a:t>
            </a:r>
            <a:r>
              <a:rPr lang="fr-BE" sz="1800" dirty="0"/>
              <a:t> </a:t>
            </a:r>
            <a:r>
              <a:rPr lang="fr-BE" sz="1800" dirty="0" err="1"/>
              <a:t>postiive</a:t>
            </a:r>
            <a:r>
              <a:rPr lang="fr-BE" sz="1800" dirty="0"/>
              <a:t>, une différence de traitement entre personnes se trouvant dans une situation </a:t>
            </a:r>
            <a:r>
              <a:rPr lang="fr-BE" sz="1800" dirty="0" err="1"/>
              <a:t>cdans</a:t>
            </a:r>
            <a:r>
              <a:rPr lang="fr-BE" sz="1800" dirty="0"/>
              <a:t> la mise en œuvre d’une action positive est contraire au principe d’égalité de traitement à moins d’être objectivement justifiée à la lumière du but poursuivi par la mesure. (para. 63-64)</a:t>
            </a:r>
          </a:p>
          <a:p>
            <a:pPr lvl="3"/>
            <a:r>
              <a:rPr lang="fr-BE" sz="1800" dirty="0"/>
              <a:t>Estime que ce n’est pas le cas en l’espèce car but de la mesure = protéger certains travailleurs en raison de leur handicap, pas en fonction de la nature juridique de la relation de travail). (para. 60-61) </a:t>
            </a:r>
          </a:p>
          <a:p>
            <a:pPr marL="1008000" lvl="3" indent="0">
              <a:buNone/>
            </a:pPr>
            <a:r>
              <a:rPr lang="fr-BE" sz="1800" dirty="0"/>
              <a:t> </a:t>
            </a:r>
            <a:endParaRPr lang="fr-FR" sz="1800" dirty="0"/>
          </a:p>
        </p:txBody>
      </p:sp>
    </p:spTree>
    <p:extLst>
      <p:ext uri="{BB962C8B-B14F-4D97-AF65-F5344CB8AC3E}">
        <p14:creationId xmlns:p14="http://schemas.microsoft.com/office/powerpoint/2010/main" val="232463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5D8ED0-7B0E-364F-AA1D-300269599CF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27C36F6-02D9-3846-334F-E8117840F1D3}"/>
              </a:ext>
            </a:extLst>
          </p:cNvPr>
          <p:cNvSpPr>
            <a:spLocks noGrp="1"/>
          </p:cNvSpPr>
          <p:nvPr>
            <p:ph idx="1"/>
          </p:nvPr>
        </p:nvSpPr>
        <p:spPr/>
        <p:txBody>
          <a:bodyPr>
            <a:normAutofit/>
          </a:bodyPr>
          <a:lstStyle/>
          <a:p>
            <a:pPr lvl="1"/>
            <a:r>
              <a:rPr lang="fr-FR" sz="2400" dirty="0"/>
              <a:t>Pourquoi recourir à l’action positive ? </a:t>
            </a:r>
          </a:p>
          <a:p>
            <a:pPr lvl="1"/>
            <a:r>
              <a:rPr lang="fr-FR" sz="2400" dirty="0"/>
              <a:t>Précisions sur la jurisprudence de la Cour de justice de l’Union européenne</a:t>
            </a:r>
          </a:p>
          <a:p>
            <a:pPr lvl="1"/>
            <a:r>
              <a:rPr lang="fr-FR" sz="2400" dirty="0"/>
              <a:t>Spécificités de l’action positive en faveur des personnes avec un handicap </a:t>
            </a:r>
          </a:p>
        </p:txBody>
      </p:sp>
    </p:spTree>
    <p:extLst>
      <p:ext uri="{BB962C8B-B14F-4D97-AF65-F5344CB8AC3E}">
        <p14:creationId xmlns:p14="http://schemas.microsoft.com/office/powerpoint/2010/main" val="2486167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pPr lvl="1"/>
            <a:r>
              <a:rPr lang="fr-FR" sz="2800" dirty="0">
                <a:solidFill>
                  <a:schemeClr val="bg1"/>
                </a:solidFill>
              </a:rPr>
              <a:t>Spécificités de l’action positive en faveur des personnes avec un handicap </a:t>
            </a:r>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4541188"/>
          </a:xfrm>
        </p:spPr>
        <p:txBody>
          <a:bodyPr>
            <a:noAutofit/>
          </a:bodyPr>
          <a:lstStyle/>
          <a:p>
            <a:pPr lvl="1">
              <a:buFont typeface="Wingdings" pitchFamily="2" charset="2"/>
              <a:buChar char="§"/>
            </a:pPr>
            <a:r>
              <a:rPr lang="fr-BE" sz="2200" dirty="0"/>
              <a:t>Spécificité du handicap par rapport à l’égalité de genre :  grande multiplicité des handicaps</a:t>
            </a:r>
          </a:p>
          <a:p>
            <a:pPr lvl="3">
              <a:buFont typeface="Arial" panose="020B0604020202020204" pitchFamily="34" charset="0"/>
              <a:buChar char="•"/>
            </a:pPr>
            <a:r>
              <a:rPr lang="fr-BE" sz="2000" dirty="0"/>
              <a:t>Handicap physique ou mental, visuel, auditif, mobilité réduite, etc.	</a:t>
            </a:r>
          </a:p>
          <a:p>
            <a:pPr lvl="3">
              <a:buFont typeface="Arial" panose="020B0604020202020204" pitchFamily="34" charset="0"/>
              <a:buChar char="•"/>
            </a:pPr>
            <a:r>
              <a:rPr lang="fr-BE" sz="2000" dirty="0"/>
              <a:t>Degrés variables de handicap </a:t>
            </a:r>
          </a:p>
          <a:p>
            <a:pPr lvl="3">
              <a:buFont typeface="Arial" panose="020B0604020202020204" pitchFamily="34" charset="0"/>
              <a:buChar char="•"/>
            </a:pPr>
            <a:r>
              <a:rPr lang="fr-BE" sz="2000" dirty="0"/>
              <a:t>Multiplicité d’autant plus importante avec l’approche sociale du handicap (&gt;&lt; approche médicale)	</a:t>
            </a:r>
          </a:p>
          <a:p>
            <a:pPr marL="1008000" lvl="3" indent="0">
              <a:buNone/>
            </a:pPr>
            <a:r>
              <a:rPr lang="fr-BE" sz="2000" dirty="0"/>
              <a:t>Cf. Art. 1 Convention des NU sur les droits des personnes handicapées : «</a:t>
            </a:r>
            <a:r>
              <a:rPr lang="fr-BE" sz="2000" i="1" dirty="0"/>
              <a:t> Par personnes handicapées on entend des personnes qui présentent des incapacités physiques, mentales, intellectuelles ou sensorielles durables dont l’interaction avec diverses barrières peut faire obstacle à leur pleine et effective participation à la société sur la base de l’égalité avec les autres.</a:t>
            </a:r>
            <a:r>
              <a:rPr lang="fr-BE" sz="2000" dirty="0"/>
              <a:t> »</a:t>
            </a:r>
          </a:p>
          <a:p>
            <a:pPr marL="1008000" lvl="3" indent="0">
              <a:buNone/>
            </a:pPr>
            <a:endParaRPr lang="fr-BE" sz="1800" dirty="0"/>
          </a:p>
          <a:p>
            <a:pPr marL="1008000" lvl="3" indent="0">
              <a:buNone/>
            </a:pPr>
            <a:endParaRPr lang="fr-BE" sz="1800" dirty="0"/>
          </a:p>
        </p:txBody>
      </p:sp>
    </p:spTree>
    <p:extLst>
      <p:ext uri="{BB962C8B-B14F-4D97-AF65-F5344CB8AC3E}">
        <p14:creationId xmlns:p14="http://schemas.microsoft.com/office/powerpoint/2010/main" val="3078093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pPr lvl="1"/>
            <a:r>
              <a:rPr lang="fr-FR" sz="2800" dirty="0">
                <a:solidFill>
                  <a:schemeClr val="bg1"/>
                </a:solidFill>
              </a:rPr>
              <a:t>Spécificités de l’action positive en faveur des personnes avec un handicap </a:t>
            </a:r>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4541188"/>
          </a:xfrm>
        </p:spPr>
        <p:txBody>
          <a:bodyPr>
            <a:noAutofit/>
          </a:bodyPr>
          <a:lstStyle/>
          <a:p>
            <a:pPr marL="414900" indent="-342900"/>
            <a:r>
              <a:rPr lang="fr-BE" sz="2400" dirty="0"/>
              <a:t>Cette diversité soulève au moins 2 interrogations :</a:t>
            </a:r>
          </a:p>
          <a:p>
            <a:pPr marL="738900" lvl="1" indent="-342900"/>
            <a:r>
              <a:rPr lang="fr-BE" sz="2200" dirty="0"/>
              <a:t>Pourrait-on réserver une action positive aux porteurs d’un type de handicap ?</a:t>
            </a:r>
          </a:p>
          <a:p>
            <a:pPr marL="1008900" lvl="2" indent="-342900"/>
            <a:r>
              <a:rPr lang="fr-FR" sz="2200" dirty="0"/>
              <a:t>Cf.  Arrêt </a:t>
            </a:r>
            <a:r>
              <a:rPr lang="fr-FR" sz="2200" i="1" dirty="0" err="1"/>
              <a:t>Petya</a:t>
            </a:r>
            <a:r>
              <a:rPr lang="fr-FR" sz="2200" i="1" dirty="0"/>
              <a:t> </a:t>
            </a:r>
            <a:r>
              <a:rPr lang="fr-FR" sz="2200" i="1" dirty="0" err="1"/>
              <a:t>Milkova</a:t>
            </a:r>
            <a:r>
              <a:rPr lang="fr-FR" sz="2200" i="1" dirty="0"/>
              <a:t> </a:t>
            </a:r>
            <a:r>
              <a:rPr lang="fr-FR" sz="2200" dirty="0"/>
              <a:t>9 mars 2017 (C-406/15) : une telle distinction de traitement devrait être objectivement justifiée en fonction de l’objectif de la mesure et rester proportionnée à cet objectif.</a:t>
            </a:r>
            <a:endParaRPr lang="fr-BE" sz="2000" dirty="0"/>
          </a:p>
          <a:p>
            <a:pPr marL="738900" lvl="1" indent="-342900"/>
            <a:r>
              <a:rPr lang="fr-BE" sz="2200" dirty="0"/>
              <a:t>Lorsque l’action positive est destinée à l’ensemble des personnes avec handicap, n’y </a:t>
            </a:r>
            <a:r>
              <a:rPr lang="fr-BE" sz="2200" dirty="0" err="1"/>
              <a:t>a-t-il</a:t>
            </a:r>
            <a:r>
              <a:rPr lang="fr-BE" sz="2200" dirty="0"/>
              <a:t> pas un risque qu’en pratique, elle bénéficie plus aux porteurs de certains types de handicap (les handicaps les moins incapacitants) qu’à d’autres ? </a:t>
            </a:r>
          </a:p>
          <a:p>
            <a:pPr marL="1008900" lvl="2" indent="-342900"/>
            <a:r>
              <a:rPr lang="fr-BE" sz="2000" dirty="0"/>
              <a:t>Importance de penser l’action positive en matière de handicap en interaction avec la question de l’aménagement raisonnable et de l’accessibilité</a:t>
            </a:r>
            <a:r>
              <a:rPr lang="fr-FR" sz="2000" dirty="0"/>
              <a:t> : adaptation de l’environnement aux spécificités des personnes porteuses d’un handicap</a:t>
            </a:r>
            <a:endParaRPr lang="fr-BE" sz="2200" dirty="0"/>
          </a:p>
          <a:p>
            <a:pPr marL="1008000" lvl="3" indent="0">
              <a:buNone/>
            </a:pPr>
            <a:r>
              <a:rPr lang="fr-BE" sz="1800" dirty="0"/>
              <a:t>  </a:t>
            </a:r>
            <a:endParaRPr lang="fr-FR" sz="1800" dirty="0"/>
          </a:p>
        </p:txBody>
      </p:sp>
    </p:spTree>
    <p:extLst>
      <p:ext uri="{BB962C8B-B14F-4D97-AF65-F5344CB8AC3E}">
        <p14:creationId xmlns:p14="http://schemas.microsoft.com/office/powerpoint/2010/main" val="1051569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6356DD-AB57-9035-E5DF-E511200E6BFF}"/>
              </a:ext>
            </a:extLst>
          </p:cNvPr>
          <p:cNvSpPr>
            <a:spLocks noGrp="1"/>
          </p:cNvSpPr>
          <p:nvPr>
            <p:ph type="title"/>
          </p:nvPr>
        </p:nvSpPr>
        <p:spPr/>
        <p:txBody>
          <a:bodyPr>
            <a:normAutofit fontScale="90000"/>
          </a:bodyPr>
          <a:lstStyle/>
          <a:p>
            <a:r>
              <a:rPr lang="fr-FR" sz="3600" dirty="0"/>
              <a:t>Pourquoi recourir à l’action positive ?</a:t>
            </a:r>
            <a:br>
              <a:rPr lang="fr-FR" sz="3200" dirty="0"/>
            </a:br>
            <a:endParaRPr lang="fr-FR" sz="3200" dirty="0"/>
          </a:p>
        </p:txBody>
      </p:sp>
      <p:sp>
        <p:nvSpPr>
          <p:cNvPr id="3" name="Espace réservé du contenu 2">
            <a:extLst>
              <a:ext uri="{FF2B5EF4-FFF2-40B4-BE49-F238E27FC236}">
                <a16:creationId xmlns:a16="http://schemas.microsoft.com/office/drawing/2014/main" id="{A8C113CA-73D5-4773-B27B-9A905BC504A3}"/>
              </a:ext>
            </a:extLst>
          </p:cNvPr>
          <p:cNvSpPr>
            <a:spLocks noGrp="1"/>
          </p:cNvSpPr>
          <p:nvPr>
            <p:ph idx="1"/>
          </p:nvPr>
        </p:nvSpPr>
        <p:spPr/>
        <p:txBody>
          <a:bodyPr>
            <a:normAutofit/>
          </a:bodyPr>
          <a:lstStyle/>
          <a:p>
            <a:r>
              <a:rPr lang="fr-FR" sz="2200" dirty="0"/>
              <a:t>Instrument premier pour lutter contre la discrimination :</a:t>
            </a:r>
          </a:p>
          <a:p>
            <a:pPr marL="324000" lvl="1" indent="0">
              <a:buNone/>
            </a:pPr>
            <a:r>
              <a:rPr lang="fr-FR" sz="2000" dirty="0"/>
              <a:t>= Droit des victimes d’agir en justice</a:t>
            </a:r>
          </a:p>
          <a:p>
            <a:r>
              <a:rPr lang="fr-FR" sz="2200" dirty="0"/>
              <a:t>Limites de l’action en justice comme instrument de lutte contre la discrimination ? </a:t>
            </a:r>
          </a:p>
          <a:p>
            <a:pPr lvl="1"/>
            <a:r>
              <a:rPr lang="fr-FR" sz="2000" dirty="0"/>
              <a:t>Réaction </a:t>
            </a:r>
            <a:r>
              <a:rPr lang="fr-FR" sz="2000" i="1" dirty="0"/>
              <a:t>a posteriori </a:t>
            </a:r>
            <a:r>
              <a:rPr lang="fr-FR" sz="2000" dirty="0"/>
              <a:t>– suppose que la discrimination ait été commise</a:t>
            </a:r>
          </a:p>
          <a:p>
            <a:pPr lvl="1"/>
            <a:r>
              <a:rPr lang="fr-FR" sz="2000" dirty="0"/>
              <a:t>Réaction qui pèse sur la victime : dépend de sa capacité à (1) réaliser qu’elle a été discriminée et (2) à mener une procédure en justice ou en tout cas à formuler une plainte</a:t>
            </a:r>
          </a:p>
          <a:p>
            <a:pPr lvl="1"/>
            <a:r>
              <a:rPr lang="fr-FR" sz="2000" dirty="0"/>
              <a:t>Caractère individuel : action centrée sur le cas d’une victime particulière et donne lieu, en cas de succès, à une réparation individuelle. Or, la discrimination peut avoir un caractère collectif, structurel et systémique. </a:t>
            </a:r>
          </a:p>
          <a:p>
            <a:endParaRPr lang="fr-FR" dirty="0"/>
          </a:p>
        </p:txBody>
      </p:sp>
    </p:spTree>
    <p:extLst>
      <p:ext uri="{BB962C8B-B14F-4D97-AF65-F5344CB8AC3E}">
        <p14:creationId xmlns:p14="http://schemas.microsoft.com/office/powerpoint/2010/main" val="316731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Autofit/>
          </a:bodyPr>
          <a:lstStyle/>
          <a:p>
            <a:r>
              <a:rPr lang="fr-FR" sz="3200" dirty="0"/>
              <a:t>Pourquoi recourir à l’action positive ? </a:t>
            </a:r>
            <a:br>
              <a:rPr lang="fr-FR" sz="3200" dirty="0"/>
            </a:br>
            <a:endParaRPr lang="fr-FR" sz="3200" dirty="0"/>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81192" y="1983180"/>
            <a:ext cx="11029615" cy="3875620"/>
          </a:xfrm>
        </p:spPr>
        <p:txBody>
          <a:bodyPr>
            <a:noAutofit/>
          </a:bodyPr>
          <a:lstStyle/>
          <a:p>
            <a:r>
              <a:rPr lang="fr-FR" sz="2200" dirty="0"/>
              <a:t>Constats en pratique :</a:t>
            </a:r>
          </a:p>
          <a:p>
            <a:pPr marL="324000" lvl="1" indent="0">
              <a:buNone/>
            </a:pPr>
            <a:r>
              <a:rPr lang="fr-FR" sz="2000" dirty="0"/>
              <a:t>Voir notamment le rapport de la Commission d’évaluation des lois de non-discrimination :</a:t>
            </a:r>
          </a:p>
          <a:p>
            <a:pPr lvl="1"/>
            <a:r>
              <a:rPr lang="fr-FR" sz="2000" dirty="0">
                <a:solidFill>
                  <a:srgbClr val="DCA10D"/>
                </a:solidFill>
                <a:effectLst/>
                <a:ea typeface="Calibri" panose="020F0502020204030204" pitchFamily="34" charset="0"/>
                <a:cs typeface="AppleSystemUIFont"/>
                <a:hlinkClick r:id="rId3"/>
              </a:rPr>
              <a:t>https://equal.belgium.be/sites/default/files/Commission%20Evaluation%20Lois%20Antidiscrimination%20-%20Rapport.pdf</a:t>
            </a:r>
            <a:r>
              <a:rPr lang="fr-FR" sz="2000" dirty="0"/>
              <a:t> (FR)</a:t>
            </a:r>
          </a:p>
          <a:p>
            <a:pPr lvl="1"/>
            <a:r>
              <a:rPr lang="fr-FR" sz="2000" dirty="0">
                <a:hlinkClick r:id="rId4"/>
              </a:rPr>
              <a:t>https://equal.belgium.be/sites/default/files/Evaluatiecommissie%20Antidiscriminatiewetten%20-%20Verslag_22.08.18.pdf</a:t>
            </a:r>
            <a:r>
              <a:rPr lang="fr-FR" sz="2000" dirty="0"/>
              <a:t> (NL)</a:t>
            </a:r>
          </a:p>
          <a:p>
            <a:pPr marL="630000" lvl="2" indent="0">
              <a:buNone/>
            </a:pPr>
            <a:endParaRPr lang="fr-FR" sz="1600" dirty="0"/>
          </a:p>
          <a:p>
            <a:pPr lvl="1"/>
            <a:endParaRPr lang="fr-FR" sz="1800" dirty="0"/>
          </a:p>
        </p:txBody>
      </p:sp>
    </p:spTree>
    <p:extLst>
      <p:ext uri="{BB962C8B-B14F-4D97-AF65-F5344CB8AC3E}">
        <p14:creationId xmlns:p14="http://schemas.microsoft.com/office/powerpoint/2010/main" val="1999312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lstStyle/>
          <a:p>
            <a:r>
              <a:rPr lang="fr-FR" sz="3200" dirty="0"/>
              <a:t>Pourquoi recourir à l’action positive ?</a:t>
            </a:r>
            <a:br>
              <a:rPr lang="fr-FR" dirty="0"/>
            </a:br>
            <a:endParaRPr lang="fr-FR" dirty="0"/>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81192" y="1983180"/>
            <a:ext cx="11029615" cy="3875620"/>
          </a:xfrm>
        </p:spPr>
        <p:txBody>
          <a:bodyPr>
            <a:noAutofit/>
          </a:bodyPr>
          <a:lstStyle/>
          <a:p>
            <a:r>
              <a:rPr lang="fr-FR" sz="2200" dirty="0"/>
              <a:t>Les victimes de discrimination agissent peu en justice. Nombreux freins à l’action (cf. études de sciences sociales)</a:t>
            </a:r>
          </a:p>
          <a:p>
            <a:r>
              <a:rPr lang="fr-FR" sz="2200" dirty="0"/>
              <a:t>Lorsqu’elles agissent, beaucoup rencontrent de grandes difficultés à obtenir satisfaction - notamment problèmes de preuve.</a:t>
            </a:r>
          </a:p>
          <a:p>
            <a:r>
              <a:rPr lang="fr-FR" sz="2200" dirty="0"/>
              <a:t>Même lorsqu’elle aboutit, la portée d’une action en justice reste limitée à une réparation individuelle.</a:t>
            </a:r>
          </a:p>
          <a:p>
            <a:r>
              <a:rPr lang="fr-FR" sz="2200" dirty="0"/>
              <a:t>Persistance des inégalités structurelles dont souffrent certains groupes</a:t>
            </a:r>
          </a:p>
          <a:p>
            <a:pPr lvl="1"/>
            <a:r>
              <a:rPr lang="fr-BE" sz="1800" dirty="0">
                <a:effectLst/>
                <a:latin typeface="Calibri" panose="020F0502020204030204" pitchFamily="34" charset="0"/>
                <a:ea typeface="Calibri" panose="020F0502020204030204" pitchFamily="34" charset="0"/>
                <a:cs typeface="Times New Roman" panose="02020603050405020304" pitchFamily="18" charset="0"/>
              </a:rPr>
              <a:t>Ex. : </a:t>
            </a:r>
            <a:r>
              <a:rPr lang="fr-BE" sz="1800" b="1" dirty="0">
                <a:effectLst/>
                <a:latin typeface="Calibri" panose="020F0502020204030204" pitchFamily="34" charset="0"/>
                <a:ea typeface="Calibri" panose="020F0502020204030204" pitchFamily="34" charset="0"/>
                <a:cs typeface="Times New Roman" panose="02020603050405020304" pitchFamily="18" charset="0"/>
              </a:rPr>
              <a:t>taux d’emploi </a:t>
            </a:r>
            <a:r>
              <a:rPr lang="fr-BE" sz="1800" dirty="0">
                <a:effectLst/>
                <a:latin typeface="Calibri" panose="020F0502020204030204" pitchFamily="34" charset="0"/>
                <a:ea typeface="Calibri" panose="020F0502020204030204" pitchFamily="34" charset="0"/>
                <a:cs typeface="Times New Roman" panose="02020603050405020304" pitchFamily="18" charset="0"/>
              </a:rPr>
              <a:t>des personnes handicapées. </a:t>
            </a:r>
            <a:r>
              <a:rPr lang="fr-BE" sz="1800" dirty="0">
                <a:effectLst/>
                <a:latin typeface="Calibri" panose="020F0502020204030204" pitchFamily="34" charset="0"/>
                <a:ea typeface="Times New Roman" panose="02020603050405020304" pitchFamily="18" charset="0"/>
              </a:rPr>
              <a:t>23% seulement des Belges en situation de handicap et âgés de 15 à 64 ans ont un emploi contre 63% des Belges sans handicap dans la même tranche d’âge </a:t>
            </a:r>
          </a:p>
          <a:p>
            <a:pPr marL="936000" lvl="3" indent="0">
              <a:buNone/>
            </a:pPr>
            <a:r>
              <a:rPr lang="fr-BE" sz="1800" dirty="0">
                <a:effectLst/>
                <a:latin typeface="Calibri" panose="020F0502020204030204" pitchFamily="34" charset="0"/>
                <a:ea typeface="Calibri" panose="020F0502020204030204" pitchFamily="34" charset="0"/>
                <a:cs typeface="Times New Roman" panose="02020603050405020304" pitchFamily="18" charset="0"/>
              </a:rPr>
              <a:t>(Enquête sur les Forces de travail 2017. </a:t>
            </a:r>
            <a:r>
              <a:rPr lang="fr-FR" sz="1800" u="sng" dirty="0">
                <a:solidFill>
                  <a:srgbClr val="95B3D7"/>
                </a:solidFill>
                <a:effectLst/>
                <a:latin typeface="Calibri" panose="020F0502020204030204" pitchFamily="34" charset="0"/>
                <a:ea typeface="Calibri" panose="020F0502020204030204" pitchFamily="34" charset="0"/>
                <a:cs typeface="Times New Roman" panose="02020603050405020304" pitchFamily="18" charset="0"/>
                <a:hlinkClick r:id="rId3"/>
              </a:rPr>
              <a:t>https://statbel.fgov.be/fr/nouvelles/23-des-personnes-avec-un-handicap-ont-un-emploi</a:t>
            </a:r>
            <a:r>
              <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fr-FR" sz="1600" dirty="0">
              <a:solidFill>
                <a:schemeClr val="tx1"/>
              </a:solidFill>
            </a:endParaRPr>
          </a:p>
        </p:txBody>
      </p:sp>
    </p:spTree>
    <p:extLst>
      <p:ext uri="{BB962C8B-B14F-4D97-AF65-F5344CB8AC3E}">
        <p14:creationId xmlns:p14="http://schemas.microsoft.com/office/powerpoint/2010/main" val="2260922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41AAAF-7ED8-2D4B-AA35-822DD68CE49B}"/>
              </a:ext>
            </a:extLst>
          </p:cNvPr>
          <p:cNvSpPr>
            <a:spLocks noGrp="1"/>
          </p:cNvSpPr>
          <p:nvPr>
            <p:ph type="title"/>
          </p:nvPr>
        </p:nvSpPr>
        <p:spPr/>
        <p:txBody>
          <a:bodyPr>
            <a:normAutofit/>
          </a:bodyPr>
          <a:lstStyle/>
          <a:p>
            <a:r>
              <a:rPr lang="fr-FR" sz="3200" dirty="0"/>
              <a:t>Pourquoi recourir à l’action positive ?</a:t>
            </a:r>
          </a:p>
        </p:txBody>
      </p:sp>
      <p:sp>
        <p:nvSpPr>
          <p:cNvPr id="3" name="Espace réservé du contenu 2">
            <a:extLst>
              <a:ext uri="{FF2B5EF4-FFF2-40B4-BE49-F238E27FC236}">
                <a16:creationId xmlns:a16="http://schemas.microsoft.com/office/drawing/2014/main" id="{0013FAC9-CA18-144B-9F0C-DC95D8EA4369}"/>
              </a:ext>
            </a:extLst>
          </p:cNvPr>
          <p:cNvSpPr>
            <a:spLocks noGrp="1"/>
          </p:cNvSpPr>
          <p:nvPr>
            <p:ph idx="1"/>
          </p:nvPr>
        </p:nvSpPr>
        <p:spPr>
          <a:xfrm>
            <a:off x="581192" y="2097158"/>
            <a:ext cx="11029615" cy="3761642"/>
          </a:xfrm>
        </p:spPr>
        <p:txBody>
          <a:bodyPr>
            <a:normAutofit fontScale="85000" lnSpcReduction="20000"/>
          </a:bodyPr>
          <a:lstStyle/>
          <a:p>
            <a:pPr marL="0" indent="0">
              <a:buNone/>
            </a:pPr>
            <a:r>
              <a:rPr lang="fr-FR" sz="2400" dirty="0"/>
              <a:t> </a:t>
            </a:r>
          </a:p>
          <a:p>
            <a:r>
              <a:rPr lang="fr-FR" sz="2400" dirty="0"/>
              <a:t>Nécessité de </a:t>
            </a:r>
            <a:r>
              <a:rPr lang="fr-FR" sz="2400" b="1" dirty="0"/>
              <a:t>compléter </a:t>
            </a:r>
            <a:r>
              <a:rPr lang="fr-FR" sz="2400" dirty="0"/>
              <a:t>l’approche judiciaire par des instruments proactifs, visant à </a:t>
            </a:r>
            <a:r>
              <a:rPr lang="fr-FR" sz="2400" b="1" dirty="0"/>
              <a:t>promouvoir </a:t>
            </a:r>
            <a:r>
              <a:rPr lang="fr-FR" sz="2400" dirty="0"/>
              <a:t>l’égalité et l’inclusion</a:t>
            </a:r>
          </a:p>
          <a:p>
            <a:r>
              <a:rPr lang="fr-FR" sz="2400" dirty="0"/>
              <a:t>Cf. recommandations de la Commission d’évaluation des lois de non-discrimination (chapitre VII)</a:t>
            </a:r>
          </a:p>
          <a:p>
            <a:r>
              <a:rPr lang="fr-FR" sz="2400" dirty="0"/>
              <a:t>Avantages de ces mesures proactives :</a:t>
            </a:r>
          </a:p>
          <a:p>
            <a:pPr lvl="1"/>
            <a:r>
              <a:rPr lang="fr-FR" sz="2200" dirty="0"/>
              <a:t>Caractère anticipatif - plutôt que réactif et consécutif à une plainte ;</a:t>
            </a:r>
          </a:p>
          <a:p>
            <a:pPr lvl="1"/>
            <a:r>
              <a:rPr lang="fr-FR" sz="2200" dirty="0"/>
              <a:t>Solutions à caractère collectif et institutionnel - plutôt qu’individuel ;</a:t>
            </a:r>
          </a:p>
          <a:p>
            <a:pPr lvl="1"/>
            <a:r>
              <a:rPr lang="fr-FR" sz="2200" dirty="0"/>
              <a:t>Permet d’associer différents acteurs – </a:t>
            </a:r>
            <a:r>
              <a:rPr lang="fr-FR" sz="2200" dirty="0" err="1"/>
              <a:t>travailleur·ses</a:t>
            </a:r>
            <a:r>
              <a:rPr lang="fr-FR" sz="2200" dirty="0"/>
              <a:t>, </a:t>
            </a:r>
            <a:r>
              <a:rPr lang="fr-FR" sz="2200" dirty="0" err="1"/>
              <a:t>employeur·ses</a:t>
            </a:r>
            <a:r>
              <a:rPr lang="fr-FR" sz="2200" dirty="0"/>
              <a:t>, syndicats et associations – à la construction de solutions dans une logique de collaboration plutôt que de sanction</a:t>
            </a:r>
          </a:p>
          <a:p>
            <a:r>
              <a:rPr lang="fr-FR" sz="2400" dirty="0"/>
              <a:t>Mesures proactives = politique de diversité et action positive </a:t>
            </a:r>
          </a:p>
          <a:p>
            <a:pPr lvl="1"/>
            <a:endParaRPr lang="fr-FR" sz="2200" dirty="0"/>
          </a:p>
          <a:p>
            <a:pPr lvl="1"/>
            <a:endParaRPr lang="fr-FR" sz="2200" dirty="0"/>
          </a:p>
        </p:txBody>
      </p:sp>
    </p:spTree>
    <p:extLst>
      <p:ext uri="{BB962C8B-B14F-4D97-AF65-F5344CB8AC3E}">
        <p14:creationId xmlns:p14="http://schemas.microsoft.com/office/powerpoint/2010/main" val="311138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r>
              <a:rPr lang="fr-FR" sz="2800" dirty="0"/>
              <a:t>retour sur la jurisprudence de la Cour de justice de l’Union européenne</a:t>
            </a:r>
            <a:endParaRPr lang="fr-FR" dirty="0"/>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81192" y="1983180"/>
            <a:ext cx="11029615" cy="4392906"/>
          </a:xfrm>
        </p:spPr>
        <p:txBody>
          <a:bodyPr>
            <a:noAutofit/>
          </a:bodyPr>
          <a:lstStyle/>
          <a:p>
            <a:r>
              <a:rPr lang="fr-FR" sz="2200" dirty="0"/>
              <a:t>Arrêt </a:t>
            </a:r>
            <a:r>
              <a:rPr lang="fr-FR" sz="2200" i="1" dirty="0" err="1"/>
              <a:t>Kalanke</a:t>
            </a:r>
            <a:r>
              <a:rPr lang="fr-FR" sz="2200" i="1" dirty="0"/>
              <a:t> </a:t>
            </a:r>
            <a:r>
              <a:rPr lang="fr-FR" sz="2200" dirty="0"/>
              <a:t>17.10.1995 (C-450/93) :</a:t>
            </a:r>
            <a:r>
              <a:rPr lang="fr-FR" sz="2000" dirty="0"/>
              <a:t> </a:t>
            </a:r>
          </a:p>
          <a:p>
            <a:pPr lvl="1"/>
            <a:r>
              <a:rPr lang="fr-FR" sz="2000" dirty="0"/>
              <a:t>Règle accordant, dans les secteurs des services publics où les femmes sont sous-représentées, à qualification égale, une priorité aux candidats féminins, dans les procédures de recrutement et de promotion.</a:t>
            </a:r>
          </a:p>
          <a:p>
            <a:pPr lvl="1"/>
            <a:r>
              <a:rPr lang="fr-FR" sz="2000" dirty="0"/>
              <a:t>Pour la Cour : </a:t>
            </a:r>
            <a:r>
              <a:rPr lang="fr-FR" sz="2000" b="1" dirty="0"/>
              <a:t>contraire au principe d’égalité </a:t>
            </a:r>
            <a:r>
              <a:rPr lang="fr-FR" sz="2000" dirty="0"/>
              <a:t>car garantit une « </a:t>
            </a:r>
            <a:r>
              <a:rPr lang="fr-FR" sz="2000" b="1" dirty="0"/>
              <a:t>priorité absolue et inconditionnelle </a:t>
            </a:r>
            <a:r>
              <a:rPr lang="fr-FR" sz="2000" dirty="0"/>
              <a:t>»</a:t>
            </a:r>
          </a:p>
          <a:p>
            <a:pPr lvl="1"/>
            <a:endParaRPr lang="fr-FR" sz="1800" dirty="0"/>
          </a:p>
        </p:txBody>
      </p:sp>
    </p:spTree>
    <p:extLst>
      <p:ext uri="{BB962C8B-B14F-4D97-AF65-F5344CB8AC3E}">
        <p14:creationId xmlns:p14="http://schemas.microsoft.com/office/powerpoint/2010/main" val="1601533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r>
              <a:rPr lang="fr-FR" sz="2800" dirty="0"/>
              <a:t>retour sur la jurisprudence de la Cour de justice de l’Union européenne</a:t>
            </a:r>
            <a:endParaRPr lang="fr-FR" dirty="0"/>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81192" y="1983180"/>
            <a:ext cx="11029615" cy="4392906"/>
          </a:xfrm>
        </p:spPr>
        <p:txBody>
          <a:bodyPr>
            <a:noAutofit/>
          </a:bodyPr>
          <a:lstStyle/>
          <a:p>
            <a:r>
              <a:rPr lang="fr-FR" sz="2200" dirty="0"/>
              <a:t>Arrêt </a:t>
            </a:r>
            <a:r>
              <a:rPr lang="fr-FR" sz="2200" i="1" dirty="0"/>
              <a:t>Marshall </a:t>
            </a:r>
            <a:r>
              <a:rPr lang="fr-FR" sz="2200" dirty="0"/>
              <a:t>11.11.1997 (C-409/95) : notion de « clause d’ouverture » </a:t>
            </a:r>
          </a:p>
          <a:p>
            <a:pPr lvl="1"/>
            <a:r>
              <a:rPr lang="fr-FR" sz="2000" dirty="0"/>
              <a:t>Règle accordant, à qualification égale, dans les secteurs où elles sont sous-représentées, une priorité aux femmes dans les promotions est </a:t>
            </a:r>
            <a:r>
              <a:rPr lang="fr-FR" sz="2000" b="1" dirty="0"/>
              <a:t>licite </a:t>
            </a:r>
            <a:r>
              <a:rPr lang="fr-FR" sz="2000" dirty="0"/>
              <a:t>à 2 conditions :</a:t>
            </a:r>
          </a:p>
          <a:p>
            <a:pPr lvl="2"/>
            <a:r>
              <a:rPr lang="fr-FR" sz="2000" dirty="0"/>
              <a:t>Si elle garantit que </a:t>
            </a:r>
            <a:r>
              <a:rPr lang="fr-FR" sz="2000" b="1" dirty="0"/>
              <a:t>les candidatures font l’objet d’une appréciation objective </a:t>
            </a:r>
            <a:r>
              <a:rPr lang="fr-FR" sz="2000" dirty="0"/>
              <a:t>qui tient compte de tous les critères relatifs à la personne du candidat; et</a:t>
            </a:r>
          </a:p>
          <a:p>
            <a:pPr lvl="2"/>
            <a:r>
              <a:rPr lang="fr-FR" sz="2000" dirty="0"/>
              <a:t>Si elle </a:t>
            </a:r>
            <a:r>
              <a:rPr lang="fr-FR" sz="2000" b="1" dirty="0"/>
              <a:t>permet d’écarter la priorité lorsqu’un ou plusieurs critères font pencher la balance</a:t>
            </a:r>
            <a:r>
              <a:rPr lang="fr-FR" sz="2000" dirty="0"/>
              <a:t> en faveur du candidat masculin (= « </a:t>
            </a:r>
            <a:r>
              <a:rPr lang="fr-FR" sz="2000" b="1" dirty="0"/>
              <a:t>clause d’ouverture</a:t>
            </a:r>
            <a:r>
              <a:rPr lang="fr-FR" sz="2000" dirty="0"/>
              <a:t> »)</a:t>
            </a:r>
          </a:p>
          <a:p>
            <a:pPr lvl="1"/>
            <a:endParaRPr lang="fr-FR" sz="1800" dirty="0"/>
          </a:p>
        </p:txBody>
      </p:sp>
    </p:spTree>
    <p:extLst>
      <p:ext uri="{BB962C8B-B14F-4D97-AF65-F5344CB8AC3E}">
        <p14:creationId xmlns:p14="http://schemas.microsoft.com/office/powerpoint/2010/main" val="203343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1F0F7-B5D3-4900-8644-5D86151F551A}"/>
              </a:ext>
            </a:extLst>
          </p:cNvPr>
          <p:cNvSpPr>
            <a:spLocks noGrp="1"/>
          </p:cNvSpPr>
          <p:nvPr>
            <p:ph type="title"/>
          </p:nvPr>
        </p:nvSpPr>
        <p:spPr/>
        <p:txBody>
          <a:bodyPr>
            <a:normAutofit/>
          </a:bodyPr>
          <a:lstStyle/>
          <a:p>
            <a:r>
              <a:rPr lang="fr-FR" sz="2800" dirty="0"/>
              <a:t>retour sur la jurisprudence de la Cour de justice de l’Union européenne</a:t>
            </a:r>
            <a:endParaRPr lang="fr-FR" dirty="0"/>
          </a:p>
        </p:txBody>
      </p:sp>
      <p:sp>
        <p:nvSpPr>
          <p:cNvPr id="3" name="Espace réservé du contenu 2">
            <a:extLst>
              <a:ext uri="{FF2B5EF4-FFF2-40B4-BE49-F238E27FC236}">
                <a16:creationId xmlns:a16="http://schemas.microsoft.com/office/drawing/2014/main" id="{9A9BDF05-C6A3-4907-BFD1-46FA0A512F55}"/>
              </a:ext>
            </a:extLst>
          </p:cNvPr>
          <p:cNvSpPr>
            <a:spLocks noGrp="1"/>
          </p:cNvSpPr>
          <p:nvPr>
            <p:ph idx="1"/>
          </p:nvPr>
        </p:nvSpPr>
        <p:spPr>
          <a:xfrm>
            <a:off x="568835" y="1983180"/>
            <a:ext cx="11029615" cy="3875620"/>
          </a:xfrm>
        </p:spPr>
        <p:txBody>
          <a:bodyPr>
            <a:noAutofit/>
          </a:bodyPr>
          <a:lstStyle/>
          <a:p>
            <a:r>
              <a:rPr lang="fr-FR" sz="2000" dirty="0"/>
              <a:t>Arrêt </a:t>
            </a:r>
            <a:r>
              <a:rPr lang="fr-FR" sz="2000" i="1" dirty="0"/>
              <a:t>Marshall </a:t>
            </a:r>
            <a:r>
              <a:rPr lang="fr-FR" sz="2000" dirty="0"/>
              <a:t>11.11.1997 : la Cour reconnaît les obstacles structurels rencontrés par les femmes</a:t>
            </a:r>
          </a:p>
          <a:p>
            <a:pPr lvl="1"/>
            <a:r>
              <a:rPr lang="fr-BE" sz="2000" i="1" dirty="0"/>
              <a:t>« 29.  …il apparaît que</a:t>
            </a:r>
            <a:r>
              <a:rPr lang="fr-BE" sz="2000" b="1" i="1" dirty="0"/>
              <a:t>, même à qualifications égales, les candidats masculins ont tendance à être promus de préférence aux candidats féminins du fait</a:t>
            </a:r>
            <a:r>
              <a:rPr lang="fr-BE" sz="2000" i="1" dirty="0"/>
              <a:t>, notamment, de certains </a:t>
            </a:r>
            <a:r>
              <a:rPr lang="fr-BE" sz="2000" b="1" i="1" dirty="0"/>
              <a:t>préjugés et idées stéréotypées sur le rôle et les capacités de la femme</a:t>
            </a:r>
            <a:r>
              <a:rPr lang="fr-BE" sz="2000" i="1" dirty="0"/>
              <a:t> dans la vie active et de la crainte, par exemple, que les femmes interrompent plus fréquemment leur carrière, que, en raison des tâches ménagères et familiales, elles organisent leur temps de travail de façon moins souple ou qu'elles soient plus fréquemment absentes en raison des grossesses, des naissances et des périodes d'allaitement. </a:t>
            </a:r>
            <a:endParaRPr lang="fr-BE" sz="2000" dirty="0"/>
          </a:p>
          <a:p>
            <a:pPr lvl="1"/>
            <a:r>
              <a:rPr lang="fr-BE" sz="2000" dirty="0"/>
              <a:t>30.</a:t>
            </a:r>
            <a:r>
              <a:rPr lang="fr-BE" sz="2000" i="1" dirty="0"/>
              <a:t> Pour ces raisons, </a:t>
            </a:r>
            <a:r>
              <a:rPr lang="fr-BE" sz="2000" b="1" i="1" dirty="0"/>
              <a:t>le fait que deux candidats de sexe différent aient des qualifications égales n'implique pas à lui seul qu'ils ont des chances égales</a:t>
            </a:r>
            <a:r>
              <a:rPr lang="fr-BE" sz="2000" i="1" dirty="0"/>
              <a:t>.  » </a:t>
            </a:r>
            <a:endParaRPr lang="fr-FR" sz="1800" dirty="0"/>
          </a:p>
        </p:txBody>
      </p:sp>
    </p:spTree>
    <p:extLst>
      <p:ext uri="{BB962C8B-B14F-4D97-AF65-F5344CB8AC3E}">
        <p14:creationId xmlns:p14="http://schemas.microsoft.com/office/powerpoint/2010/main" val="3094098541"/>
      </p:ext>
    </p:extLst>
  </p:cSld>
  <p:clrMapOvr>
    <a:masterClrMapping/>
  </p:clrMapOvr>
</p:sld>
</file>

<file path=ppt/theme/theme1.xml><?xml version="1.0" encoding="utf-8"?>
<a:theme xmlns:a="http://schemas.openxmlformats.org/drawingml/2006/main" name="Dividende">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Dividende</Template>
  <TotalTime>340</TotalTime>
  <Words>2505</Words>
  <Application>Microsoft Macintosh PowerPoint</Application>
  <PresentationFormat>Grand écran</PresentationFormat>
  <Paragraphs>160</Paragraphs>
  <Slides>21</Slides>
  <Notes>17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Gill Sans MT</vt:lpstr>
      <vt:lpstr>Wingdings</vt:lpstr>
      <vt:lpstr>Wingdings 2</vt:lpstr>
      <vt:lpstr>Dividende</vt:lpstr>
      <vt:lpstr>Atelier « action positive » Unia – 13 octobre 2023</vt:lpstr>
      <vt:lpstr>Présentation PowerPoint</vt:lpstr>
      <vt:lpstr>Pourquoi recourir à l’action positive ? </vt:lpstr>
      <vt:lpstr>Pourquoi recourir à l’action positive ?  </vt:lpstr>
      <vt:lpstr>Pourquoi recourir à l’action positive ? </vt:lpstr>
      <vt:lpstr>Pourquoi recourir à l’action positive ?</vt:lpstr>
      <vt:lpstr>retour sur la jurisprudence de la Cour de justice de l’Union européenne</vt:lpstr>
      <vt:lpstr>retour sur la jurisprudence de la Cour de justice de l’Union européenne</vt:lpstr>
      <vt:lpstr>retour sur la jurisprudence de la Cour de justice de l’Union européenne</vt:lpstr>
      <vt:lpstr>retour sur la jurisprudence de la Cour de justice de l’Union européenne</vt:lpstr>
      <vt:lpstr>retour sur la jurisprudence de la Cour de justice de l’Union européenne</vt:lpstr>
      <vt:lpstr>retour sur la jurisprudence de la Cour de justice de l’Union européenne</vt:lpstr>
      <vt:lpstr>retour sur la jurisprudence de la Cour de justice de l’Union européenne</vt:lpstr>
      <vt:lpstr>retour sur la jurisprudence de la Cour de justice de l’Union européenne</vt:lpstr>
      <vt:lpstr>retour sur la jurisprudence de la Cour de justice de l’Union européenne</vt:lpstr>
      <vt:lpstr>retour sur la jurisprudence de la Cour de justice de l’Union européenne</vt:lpstr>
      <vt:lpstr>Spécificités de l’action positive en faveur des personnes avec un handicap </vt:lpstr>
      <vt:lpstr>Spécificités de l’action positive en faveur des personnes avec un handicap </vt:lpstr>
      <vt:lpstr>Spécificités de l’action positive en faveur des personnes avec un handicap </vt:lpstr>
      <vt:lpstr>Spécificités de l’action positive en faveur des personnes avec un handicap </vt:lpstr>
      <vt:lpstr>Spécificités de l’action positive en faveur des personnes avec un handicap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 action positive » Unia – 13 octobre 2023</dc:title>
  <dc:creator>Julie Ringelheim</dc:creator>
  <cp:lastModifiedBy>Julie Ringelheim</cp:lastModifiedBy>
  <cp:revision>18</cp:revision>
  <dcterms:created xsi:type="dcterms:W3CDTF">2023-10-12T07:50:51Z</dcterms:created>
  <dcterms:modified xsi:type="dcterms:W3CDTF">2023-10-23T07:42:13Z</dcterms:modified>
</cp:coreProperties>
</file>