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7C_102B3DEF.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32"/>
  </p:notesMasterIdLst>
  <p:sldIdLst>
    <p:sldId id="351" r:id="rId5"/>
    <p:sldId id="352" r:id="rId6"/>
    <p:sldId id="363" r:id="rId7"/>
    <p:sldId id="373" r:id="rId8"/>
    <p:sldId id="369" r:id="rId9"/>
    <p:sldId id="374" r:id="rId10"/>
    <p:sldId id="372" r:id="rId11"/>
    <p:sldId id="375" r:id="rId12"/>
    <p:sldId id="376" r:id="rId13"/>
    <p:sldId id="384" r:id="rId14"/>
    <p:sldId id="377" r:id="rId15"/>
    <p:sldId id="383" r:id="rId16"/>
    <p:sldId id="378" r:id="rId17"/>
    <p:sldId id="379" r:id="rId18"/>
    <p:sldId id="367" r:id="rId19"/>
    <p:sldId id="358" r:id="rId20"/>
    <p:sldId id="614" r:id="rId21"/>
    <p:sldId id="357" r:id="rId22"/>
    <p:sldId id="615" r:id="rId23"/>
    <p:sldId id="380" r:id="rId24"/>
    <p:sldId id="381" r:id="rId25"/>
    <p:sldId id="382" r:id="rId26"/>
    <p:sldId id="264" r:id="rId27"/>
    <p:sldId id="449" r:id="rId28"/>
    <p:sldId id="446" r:id="rId29"/>
    <p:sldId id="611" r:id="rId30"/>
    <p:sldId id="616"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B8D9CA-F0E5-EE4C-FDBE-ACE800BB6BBC}" name="Heidi Dierckxsens" initials="HD" userId="S::hedi@unia.be::1cc3e222-0cd1-4cff-8e37-b8bdcb88e3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38A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44DA70-16C8-4685-A206-F15322D650D2}" v="1037" dt="2023-10-12T12:17:35.021"/>
    <p1510:client id="{39CFBEF3-C4DC-4219-B344-4F55DB7E0EC6}" v="592" dt="2023-10-12T14:03:09.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23" autoAdjust="0"/>
  </p:normalViewPr>
  <p:slideViewPr>
    <p:cSldViewPr snapToGrid="0">
      <p:cViewPr varScale="1">
        <p:scale>
          <a:sx n="81" d="100"/>
          <a:sy n="81" d="100"/>
        </p:scale>
        <p:origin x="17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7C_102B3DEF.xml><?xml version="1.0" encoding="utf-8"?>
<p188:cmLst xmlns:a="http://schemas.openxmlformats.org/drawingml/2006/main" xmlns:r="http://schemas.openxmlformats.org/officeDocument/2006/relationships" xmlns:p188="http://schemas.microsoft.com/office/powerpoint/2018/8/main">
  <p188:cm id="{EE1C716C-D249-49D3-936E-D613453ADB26}" authorId="{E4B8D9CA-F0E5-EE4C-FDBE-ACE800BB6BBC}" created="2023-10-09T13:40:50.652">
    <ac:txMkLst xmlns:ac="http://schemas.microsoft.com/office/drawing/2013/main/command">
      <pc:docMk xmlns:pc="http://schemas.microsoft.com/office/powerpoint/2013/main/command"/>
      <pc:sldMk xmlns:pc="http://schemas.microsoft.com/office/powerpoint/2013/main/command" cId="271269359" sldId="380"/>
      <ac:graphicFrameMk id="4" creationId="{93F37646-81FE-6B7D-8271-7DEC76D2EE32}"/>
      <ac:tblMk/>
      <ac:tcMk rowId="2238444765" colId="2471047536"/>
      <ac:txMk cp="497" len="5">
        <ac:context len="551" hash="3365859878"/>
      </ac:txMk>
    </ac:txMkLst>
    <p188:pos x="607540" y="3727621"/>
    <p188:txBody>
      <a:bodyPr/>
      <a:lstStyle/>
      <a:p>
        <a:r>
          <a:rPr lang="en-US"/>
          <a:t>Unia? </a:t>
        </a:r>
      </a:p>
    </p188:txBody>
  </p188:cm>
  <p188:cm id="{B7F3D359-E308-4F46-B11E-435FEBCAE2C0}" authorId="{E4B8D9CA-F0E5-EE4C-FDBE-ACE800BB6BBC}" created="2023-10-09T13:41:04.481">
    <ac:txMkLst xmlns:ac="http://schemas.microsoft.com/office/drawing/2013/main/command">
      <pc:docMk xmlns:pc="http://schemas.microsoft.com/office/powerpoint/2013/main/command"/>
      <pc:sldMk xmlns:pc="http://schemas.microsoft.com/office/powerpoint/2013/main/command" cId="271269359" sldId="380"/>
      <ac:graphicFrameMk id="4" creationId="{93F37646-81FE-6B7D-8271-7DEC76D2EE32}"/>
      <ac:tblMk/>
      <ac:tcMk rowId="2238444765" colId="3337833268"/>
      <ac:txMk cp="512" len="7">
        <ac:context len="562" hash="4283680989"/>
      </ac:txMk>
    </ac:txMkLst>
    <p188:pos x="7311081" y="3727621"/>
    <p188:txBody>
      <a:bodyPr/>
      <a:lstStyle/>
      <a:p>
        <a:r>
          <a:rPr lang="en-US"/>
          <a:t>Unia?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1E29F-4356-A84A-81E4-D8E8D05EC34D}" type="datetimeFigureOut">
              <a:rPr lang="nl-BE" smtClean="0"/>
              <a:t>22/10/2023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7539A-C1D8-C74F-BBD2-FCE23BAED9A4}" type="slidenum">
              <a:rPr lang="nl-BE" smtClean="0"/>
              <a:t>‹#›</a:t>
            </a:fld>
            <a:endParaRPr lang="nl-BE"/>
          </a:p>
        </p:txBody>
      </p:sp>
    </p:spTree>
    <p:extLst>
      <p:ext uri="{BB962C8B-B14F-4D97-AF65-F5344CB8AC3E}">
        <p14:creationId xmlns:p14="http://schemas.microsoft.com/office/powerpoint/2010/main" val="6275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justice.just.fgov.be/cgi_loi/loi_a1.pl?language=nl&amp;nm=1867060850&amp;la=N&amp;dd=1867-06-08&amp;cn=1867060801&amp;table_name=wet&amp;&amp;caller=list&amp;N&amp;fromtab=wet&amp;tri=dd+AS+RANK&amp;rech=1&amp;numero=1&amp;sql=(text+contains+(%27%27))#Art.78" TargetMode="External"/><Relationship Id="rId7" Type="http://schemas.openxmlformats.org/officeDocument/2006/relationships/hyperlink" Target="https://www.ejustice.just.fgov.be/cgi_loi/loi_a1.pl?language=nl&amp;nm=1867060850&amp;la=N&amp;dd=1867-06-08&amp;cn=1867060801&amp;table_name=wet&amp;&amp;caller=list&amp;N&amp;fromtab=wet&amp;tri=dd+AS+RANK&amp;rech=1&amp;numero=1&amp;sql=(text+contains+(%27%27))#Art.7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ejustice.just.fgov.be/cgi_loi/loi_a1.pl?language=nl&amp;nm=1867060850&amp;la=N&amp;dd=1867-06-08&amp;cn=1867060801&amp;table_name=wet&amp;&amp;caller=list&amp;N&amp;fromtab=wet&amp;tri=dd+AS+RANK&amp;rech=1&amp;numero=1&amp;sql=(text+contains+(%27%27))#Art.78bis" TargetMode="External"/><Relationship Id="rId5" Type="http://schemas.openxmlformats.org/officeDocument/2006/relationships/hyperlink" Target="https://www.ejustice.just.fgov.be/cgi_loi/loi_a1.pl?language=nl&amp;nm=1867060850&amp;la=N&amp;dd=1867-06-08&amp;cn=1867060801&amp;table_name=wet&amp;&amp;caller=list&amp;N&amp;fromtab=wet&amp;tri=dd+AS+RANK&amp;rech=1&amp;numero=1&amp;sql=(text+contains+(%27%27))#t" TargetMode="External"/><Relationship Id="rId4" Type="http://schemas.openxmlformats.org/officeDocument/2006/relationships/hyperlink" Target="https://www.ejustice.just.fgov.be/cgi_loi/loi_a1.pl?language=nl&amp;nm=1867060850&amp;la=N&amp;dd=1867-06-08&amp;cn=1867060801&amp;table_name=wet&amp;&amp;caller=list&amp;N&amp;fromtab=wet&amp;tri=dd+AS+RANK&amp;rech=1&amp;numero=1&amp;sql=(text+contains+(%27%27))#Art.78ter"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1</a:t>
            </a:fld>
            <a:endParaRPr lang="nl-BE"/>
          </a:p>
        </p:txBody>
      </p:sp>
    </p:spTree>
    <p:extLst>
      <p:ext uri="{BB962C8B-B14F-4D97-AF65-F5344CB8AC3E}">
        <p14:creationId xmlns:p14="http://schemas.microsoft.com/office/powerpoint/2010/main" val="608881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800">
                <a:effectLst/>
                <a:latin typeface="Calibri" panose="020F0502020204030204" pitchFamily="34" charset="0"/>
                <a:ea typeface="Calibri" panose="020F0502020204030204" pitchFamily="34" charset="0"/>
                <a:cs typeface="Calibri" panose="020F0502020204030204" pitchFamily="34" charset="0"/>
              </a:rPr>
              <a:t>Rappel = Jan: </a:t>
            </a:r>
            <a:r>
              <a:rPr lang="fr-BE" sz="1800" err="1">
                <a:effectLst/>
                <a:latin typeface="Calibri" panose="020F0502020204030204" pitchFamily="34" charset="0"/>
                <a:ea typeface="Calibri" panose="020F0502020204030204" pitchFamily="34" charset="0"/>
                <a:cs typeface="Calibri" panose="020F0502020204030204" pitchFamily="34" charset="0"/>
              </a:rPr>
              <a:t>rechtvaardiging</a:t>
            </a:r>
            <a:r>
              <a:rPr lang="fr-BE" sz="1800">
                <a:effectLst/>
                <a:latin typeface="Calibri" panose="020F0502020204030204" pitchFamily="34" charset="0"/>
                <a:ea typeface="Calibri" panose="020F0502020204030204" pitchFamily="34" charset="0"/>
                <a:cs typeface="Calibri" panose="020F0502020204030204" pitchFamily="34" charset="0"/>
              </a:rPr>
              <a:t> </a:t>
            </a:r>
            <a:r>
              <a:rPr lang="fr-BE" sz="1800" err="1">
                <a:effectLst/>
                <a:latin typeface="Calibri" panose="020F0502020204030204" pitchFamily="34" charset="0"/>
                <a:ea typeface="Calibri" panose="020F0502020204030204" pitchFamily="34" charset="0"/>
                <a:cs typeface="Calibri" panose="020F0502020204030204" pitchFamily="34" charset="0"/>
              </a:rPr>
              <a:t>is</a:t>
            </a:r>
            <a:r>
              <a:rPr lang="fr-BE" sz="1800">
                <a:effectLst/>
                <a:latin typeface="Calibri" panose="020F0502020204030204" pitchFamily="34" charset="0"/>
                <a:ea typeface="Calibri" panose="020F0502020204030204" pitchFamily="34" charset="0"/>
                <a:cs typeface="Calibri" panose="020F0502020204030204" pitchFamily="34" charset="0"/>
              </a:rPr>
              <a:t> </a:t>
            </a:r>
            <a:r>
              <a:rPr lang="fr-BE" sz="1800" err="1">
                <a:effectLst/>
                <a:latin typeface="Calibri" panose="020F0502020204030204" pitchFamily="34" charset="0"/>
                <a:ea typeface="Calibri" panose="020F0502020204030204" pitchFamily="34" charset="0"/>
                <a:cs typeface="Calibri" panose="020F0502020204030204" pitchFamily="34" charset="0"/>
              </a:rPr>
              <a:t>afhankelijk</a:t>
            </a:r>
            <a:r>
              <a:rPr lang="fr-BE" sz="1800">
                <a:effectLst/>
                <a:latin typeface="Calibri" panose="020F0502020204030204" pitchFamily="34" charset="0"/>
                <a:ea typeface="Calibri" panose="020F0502020204030204" pitchFamily="34" charset="0"/>
                <a:cs typeface="Calibri" panose="020F0502020204030204" pitchFamily="34" charset="0"/>
              </a:rPr>
              <a:t> van criterium en </a:t>
            </a:r>
            <a:r>
              <a:rPr lang="fr-BE" sz="1800" err="1">
                <a:effectLst/>
                <a:latin typeface="Calibri" panose="020F0502020204030204" pitchFamily="34" charset="0"/>
                <a:ea typeface="Calibri" panose="020F0502020204030204" pitchFamily="34" charset="0"/>
                <a:cs typeface="Calibri" panose="020F0502020204030204" pitchFamily="34" charset="0"/>
              </a:rPr>
              <a:t>domein</a:t>
            </a:r>
            <a:endParaRPr lang="fr-BE" sz="180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fr-BE" sz="1800">
                <a:effectLst/>
                <a:latin typeface="Calibri" panose="020F0502020204030204" pitchFamily="34" charset="0"/>
                <a:ea typeface="Calibri" panose="020F0502020204030204" pitchFamily="34" charset="0"/>
                <a:cs typeface="Calibri" panose="020F0502020204030204" pitchFamily="34" charset="0"/>
              </a:rPr>
              <a:t>Spécifique = Sophie + exemple </a:t>
            </a:r>
          </a:p>
          <a:p>
            <a:pPr algn="just">
              <a:lnSpc>
                <a:spcPct val="107000"/>
              </a:lnSpc>
              <a:spcAft>
                <a:spcPts val="800"/>
              </a:spcAft>
            </a:pPr>
            <a:endParaRPr lang="fr-BE" sz="180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fr-BE" sz="1800">
                <a:effectLst/>
                <a:latin typeface="Calibri" panose="020F0502020204030204" pitchFamily="34" charset="0"/>
                <a:ea typeface="Calibri" panose="020F0502020204030204" pitchFamily="34" charset="0"/>
                <a:cs typeface="Calibri" panose="020F0502020204030204" pitchFamily="34" charset="0"/>
              </a:rPr>
              <a:t>L’introduction de la notion de ‘discrimination multiple’ a un impact sur les motifs de justification pouvant être invoqués. Les dispositions actuelles à ce sujet diffèrent selon le critère protégé invoqué. Ce projet de loi respecte ces différences en prévoyant que, dans le cas d’une personne faisant l’objet d’une distinction de traitement sur la base d'au moins deux critères, le régime de justification le plus favorable à cette personne sera toujours appliqué, que ces critères proviennent d’une ou de plusieurs lois. </a:t>
            </a:r>
            <a:endParaRPr lang="fr-BE" sz="18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BE" sz="1800">
                <a:effectLst/>
                <a:latin typeface="Calibri" panose="020F0502020204030204" pitchFamily="34" charset="0"/>
                <a:ea typeface="Calibri" panose="020F0502020204030204" pitchFamily="34" charset="0"/>
                <a:cs typeface="Calibri" panose="020F0502020204030204" pitchFamily="34" charset="0"/>
              </a:rPr>
              <a:t>En d'autres termes, les conditions les plus strictes permettant une dérogation à l’interdiction de discrimination seront déterminantes. Cela s'applique tant à la discrimination cumulée qu’ intersectionnelle.</a:t>
            </a:r>
          </a:p>
          <a:p>
            <a:pPr algn="just">
              <a:lnSpc>
                <a:spcPct val="107000"/>
              </a:lnSpc>
              <a:spcAft>
                <a:spcPts val="800"/>
              </a:spcAft>
            </a:pPr>
            <a:r>
              <a:rPr lang="fr-BE" sz="1800">
                <a:effectLst/>
                <a:latin typeface="Calibri" panose="020F0502020204030204" pitchFamily="34" charset="0"/>
                <a:ea typeface="Calibri" panose="020F0502020204030204" pitchFamily="34" charset="0"/>
                <a:cs typeface="Calibri" panose="020F0502020204030204" pitchFamily="34" charset="0"/>
              </a:rPr>
              <a:t>Ex. refus logement noir + fortune</a:t>
            </a:r>
          </a:p>
          <a:p>
            <a:pPr algn="just">
              <a:lnSpc>
                <a:spcPct val="107000"/>
              </a:lnSpc>
              <a:spcAft>
                <a:spcPts val="800"/>
              </a:spcAft>
            </a:pPr>
            <a:endParaRPr lang="fr-BE" sz="18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800">
                <a:effectLst/>
                <a:latin typeface="Calibri" panose="020F0502020204030204" pitchFamily="34" charset="0"/>
                <a:ea typeface="Calibri" panose="020F0502020204030204" pitchFamily="34" charset="0"/>
                <a:cs typeface="Calibri" panose="020F0502020204030204" pitchFamily="34" charset="0"/>
              </a:rPr>
              <a:t>Rappel indemnisation: Sophie (forfait – 6 mois dans l’emploi et montants en matière de B&amp;S)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800">
                <a:effectLst/>
                <a:latin typeface="Calibri" panose="020F0502020204030204" pitchFamily="34" charset="0"/>
                <a:ea typeface="Calibri" panose="020F0502020204030204" pitchFamily="34" charset="0"/>
                <a:cs typeface="Calibri" panose="020F0502020204030204" pitchFamily="34" charset="0"/>
              </a:rPr>
              <a:t>Spécifique : Jan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8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800">
                <a:effectLst/>
                <a:latin typeface="Calibri" panose="020F0502020204030204" pitchFamily="34" charset="0"/>
                <a:ea typeface="Calibri" panose="020F0502020204030204" pitchFamily="34" charset="0"/>
                <a:cs typeface="Calibri" panose="020F0502020204030204" pitchFamily="34" charset="0"/>
              </a:rPr>
              <a:t>L’introduction de cette notion de discrimination multiple affecte également le système d’indemnisation du préjudice subi par la victime de discrimination. </a:t>
            </a:r>
            <a:r>
              <a:rPr lang="en-GB" sz="1800">
                <a:effectLst/>
                <a:latin typeface="Calibri" panose="020F0502020204030204" pitchFamily="34" charset="0"/>
                <a:ea typeface="Calibri" panose="020F0502020204030204" pitchFamily="34" charset="0"/>
                <a:cs typeface="Calibri" panose="020F0502020204030204" pitchFamily="34" charset="0"/>
              </a:rPr>
              <a:t>Il </a:t>
            </a:r>
            <a:r>
              <a:rPr lang="en-GB" sz="1800" err="1">
                <a:effectLst/>
                <a:latin typeface="Calibri" panose="020F0502020204030204" pitchFamily="34" charset="0"/>
                <a:ea typeface="Calibri" panose="020F0502020204030204" pitchFamily="34" charset="0"/>
                <a:cs typeface="Calibri" panose="020F0502020204030204" pitchFamily="34" charset="0"/>
              </a:rPr>
              <a:t>revient</a:t>
            </a:r>
            <a:r>
              <a:rPr lang="en-GB" sz="1800">
                <a:effectLst/>
                <a:latin typeface="Calibri" panose="020F0502020204030204" pitchFamily="34" charset="0"/>
                <a:ea typeface="Calibri" panose="020F0502020204030204" pitchFamily="34" charset="0"/>
                <a:cs typeface="Calibri" panose="020F0502020204030204" pitchFamily="34" charset="0"/>
              </a:rPr>
              <a:t> dans </a:t>
            </a:r>
            <a:r>
              <a:rPr lang="en-GB" sz="1800" err="1">
                <a:effectLst/>
                <a:latin typeface="Calibri" panose="020F0502020204030204" pitchFamily="34" charset="0"/>
                <a:ea typeface="Calibri" panose="020F0502020204030204" pitchFamily="34" charset="0"/>
                <a:cs typeface="Calibri" panose="020F0502020204030204" pitchFamily="34" charset="0"/>
              </a:rPr>
              <a:t>tous</a:t>
            </a:r>
            <a:r>
              <a:rPr lang="en-GB" sz="1800">
                <a:effectLst/>
                <a:latin typeface="Calibri" panose="020F0502020204030204" pitchFamily="34" charset="0"/>
                <a:ea typeface="Calibri" panose="020F0502020204030204" pitchFamily="34" charset="0"/>
                <a:cs typeface="Calibri" panose="020F0502020204030204" pitchFamily="34" charset="0"/>
              </a:rPr>
              <a:t> les </a:t>
            </a:r>
            <a:r>
              <a:rPr lang="en-GB" sz="1800" err="1">
                <a:effectLst/>
                <a:latin typeface="Calibri" panose="020F0502020204030204" pitchFamily="34" charset="0"/>
                <a:ea typeface="Calibri" panose="020F0502020204030204" pitchFamily="34" charset="0"/>
                <a:cs typeface="Calibri" panose="020F0502020204030204" pitchFamily="34" charset="0"/>
              </a:rPr>
              <a:t>cas</a:t>
            </a:r>
            <a:r>
              <a:rPr lang="en-GB" sz="1800">
                <a:effectLst/>
                <a:latin typeface="Calibri" panose="020F0502020204030204" pitchFamily="34" charset="0"/>
                <a:ea typeface="Calibri" panose="020F0502020204030204" pitchFamily="34" charset="0"/>
                <a:cs typeface="Calibri" panose="020F0502020204030204" pitchFamily="34" charset="0"/>
              </a:rPr>
              <a:t> au </a:t>
            </a:r>
            <a:r>
              <a:rPr lang="en-GB" sz="1800" err="1">
                <a:effectLst/>
                <a:latin typeface="Calibri" panose="020F0502020204030204" pitchFamily="34" charset="0"/>
                <a:ea typeface="Calibri" panose="020F0502020204030204" pitchFamily="34" charset="0"/>
                <a:cs typeface="Calibri" panose="020F0502020204030204" pitchFamily="34" charset="0"/>
              </a:rPr>
              <a:t>juge</a:t>
            </a:r>
            <a:r>
              <a:rPr lang="en-GB" sz="1800">
                <a:effectLst/>
                <a:latin typeface="Calibri" panose="020F0502020204030204" pitchFamily="34" charset="0"/>
                <a:ea typeface="Calibri" panose="020F0502020204030204" pitchFamily="34" charset="0"/>
                <a:cs typeface="Calibri" panose="020F0502020204030204" pitchFamily="34" charset="0"/>
              </a:rPr>
              <a:t> </a:t>
            </a:r>
            <a:r>
              <a:rPr lang="en-GB" sz="1800" err="1">
                <a:effectLst/>
                <a:latin typeface="Calibri" panose="020F0502020204030204" pitchFamily="34" charset="0"/>
                <a:ea typeface="Calibri" panose="020F0502020204030204" pitchFamily="34" charset="0"/>
                <a:cs typeface="Calibri" panose="020F0502020204030204" pitchFamily="34" charset="0"/>
              </a:rPr>
              <a:t>d’apprécier</a:t>
            </a:r>
            <a:r>
              <a:rPr lang="en-GB" sz="1800">
                <a:effectLst/>
                <a:latin typeface="Calibri" panose="020F0502020204030204" pitchFamily="34" charset="0"/>
                <a:ea typeface="Calibri" panose="020F0502020204030204" pitchFamily="34" charset="0"/>
                <a:cs typeface="Calibri" panose="020F0502020204030204" pitchFamily="34" charset="0"/>
              </a:rPr>
              <a:t> de </a:t>
            </a:r>
            <a:r>
              <a:rPr lang="en-GB" sz="1800" err="1">
                <a:effectLst/>
                <a:latin typeface="Calibri" panose="020F0502020204030204" pitchFamily="34" charset="0"/>
                <a:ea typeface="Calibri" panose="020F0502020204030204" pitchFamily="34" charset="0"/>
                <a:cs typeface="Calibri" panose="020F0502020204030204" pitchFamily="34" charset="0"/>
              </a:rPr>
              <a:t>l’opportunité</a:t>
            </a:r>
            <a:r>
              <a:rPr lang="en-GB" sz="1800">
                <a:effectLst/>
                <a:latin typeface="Calibri" panose="020F0502020204030204" pitchFamily="34" charset="0"/>
                <a:ea typeface="Calibri" panose="020F0502020204030204" pitchFamily="34" charset="0"/>
                <a:cs typeface="Calibri" panose="020F0502020204030204" pitchFamily="34" charset="0"/>
              </a:rPr>
              <a:t> d’un </a:t>
            </a:r>
            <a:r>
              <a:rPr lang="en-GB" sz="1800" err="1">
                <a:effectLst/>
                <a:latin typeface="Calibri" panose="020F0502020204030204" pitchFamily="34" charset="0"/>
                <a:ea typeface="Calibri" panose="020F0502020204030204" pitchFamily="34" charset="0"/>
                <a:cs typeface="Calibri" panose="020F0502020204030204" pitchFamily="34" charset="0"/>
              </a:rPr>
              <a:t>cumul</a:t>
            </a:r>
            <a:r>
              <a:rPr lang="en-GB" sz="1800">
                <a:effectLst/>
                <a:latin typeface="Calibri" panose="020F0502020204030204" pitchFamily="34" charset="0"/>
                <a:ea typeface="Calibri" panose="020F0502020204030204" pitchFamily="34" charset="0"/>
                <a:cs typeface="Calibri" panose="020F0502020204030204" pitchFamily="34" charset="0"/>
              </a:rPr>
              <a:t> des </a:t>
            </a:r>
            <a:r>
              <a:rPr lang="en-GB" sz="1800" err="1">
                <a:effectLst/>
                <a:latin typeface="Calibri" panose="020F0502020204030204" pitchFamily="34" charset="0"/>
                <a:ea typeface="Calibri" panose="020F0502020204030204" pitchFamily="34" charset="0"/>
                <a:cs typeface="Calibri" panose="020F0502020204030204" pitchFamily="34" charset="0"/>
              </a:rPr>
              <a:t>indemnités</a:t>
            </a:r>
            <a:r>
              <a:rPr lang="en-GB" sz="1800">
                <a:effectLst/>
                <a:latin typeface="Calibri" panose="020F0502020204030204" pitchFamily="34" charset="0"/>
                <a:ea typeface="Calibri" panose="020F0502020204030204" pitchFamily="34" charset="0"/>
                <a:cs typeface="Calibri" panose="020F0502020204030204" pitchFamily="34" charset="0"/>
              </a:rPr>
              <a:t> </a:t>
            </a:r>
            <a:r>
              <a:rPr lang="en-GB" sz="1800" err="1">
                <a:effectLst/>
                <a:latin typeface="Calibri" panose="020F0502020204030204" pitchFamily="34" charset="0"/>
                <a:ea typeface="Calibri" panose="020F0502020204030204" pitchFamily="34" charset="0"/>
                <a:cs typeface="Calibri" panose="020F0502020204030204" pitchFamily="34" charset="0"/>
              </a:rPr>
              <a:t>forfaitaires</a:t>
            </a:r>
            <a:r>
              <a:rPr lang="en-GB" sz="1800">
                <a:effectLst/>
                <a:latin typeface="Calibri" panose="020F0502020204030204" pitchFamily="34" charset="0"/>
                <a:ea typeface="Calibri" panose="020F0502020204030204" pitchFamily="34" charset="0"/>
                <a:cs typeface="Calibri" panose="020F0502020204030204" pitchFamily="34" charset="0"/>
              </a:rPr>
              <a:t>. Il </a:t>
            </a:r>
            <a:r>
              <a:rPr lang="en-GB" sz="1800" err="1">
                <a:effectLst/>
                <a:latin typeface="Calibri" panose="020F0502020204030204" pitchFamily="34" charset="0"/>
                <a:ea typeface="Calibri" panose="020F0502020204030204" pitchFamily="34" charset="0"/>
                <a:cs typeface="Calibri" panose="020F0502020204030204" pitchFamily="34" charset="0"/>
              </a:rPr>
              <a:t>est</a:t>
            </a:r>
            <a:r>
              <a:rPr lang="en-GB" sz="1800">
                <a:effectLst/>
                <a:latin typeface="Calibri" panose="020F0502020204030204" pitchFamily="34" charset="0"/>
                <a:ea typeface="Calibri" panose="020F0502020204030204" pitchFamily="34" charset="0"/>
                <a:cs typeface="Calibri" panose="020F0502020204030204" pitchFamily="34" charset="0"/>
              </a:rPr>
              <a:t> </a:t>
            </a:r>
            <a:r>
              <a:rPr lang="en-GB" sz="1800" err="1">
                <a:effectLst/>
                <a:latin typeface="Calibri" panose="020F0502020204030204" pitchFamily="34" charset="0"/>
                <a:ea typeface="Calibri" panose="020F0502020204030204" pitchFamily="34" charset="0"/>
                <a:cs typeface="Calibri" panose="020F0502020204030204" pitchFamily="34" charset="0"/>
              </a:rPr>
              <a:t>toutefois</a:t>
            </a:r>
            <a:r>
              <a:rPr lang="en-GB" sz="1800">
                <a:effectLst/>
                <a:latin typeface="Calibri" panose="020F0502020204030204" pitchFamily="34" charset="0"/>
                <a:ea typeface="Calibri" panose="020F0502020204030204" pitchFamily="34" charset="0"/>
                <a:cs typeface="Calibri" panose="020F0502020204030204" pitchFamily="34" charset="0"/>
              </a:rPr>
              <a:t> </a:t>
            </a:r>
            <a:r>
              <a:rPr lang="en-GB" sz="1800" err="1">
                <a:effectLst/>
                <a:latin typeface="Calibri" panose="020F0502020204030204" pitchFamily="34" charset="0"/>
                <a:ea typeface="Calibri" panose="020F0502020204030204" pitchFamily="34" charset="0"/>
                <a:cs typeface="Calibri" panose="020F0502020204030204" pitchFamily="34" charset="0"/>
              </a:rPr>
              <a:t>nécessaire</a:t>
            </a:r>
            <a:r>
              <a:rPr lang="en-GB" sz="1800">
                <a:effectLst/>
                <a:latin typeface="Calibri" panose="020F0502020204030204" pitchFamily="34" charset="0"/>
                <a:ea typeface="Calibri" panose="020F0502020204030204" pitchFamily="34" charset="0"/>
                <a:cs typeface="Calibri" panose="020F0502020204030204" pitchFamily="34" charset="0"/>
              </a:rPr>
              <a:t> de </a:t>
            </a:r>
            <a:r>
              <a:rPr lang="en-GB" sz="1800" err="1">
                <a:effectLst/>
                <a:latin typeface="Calibri" panose="020F0502020204030204" pitchFamily="34" charset="0"/>
                <a:ea typeface="Calibri" panose="020F0502020204030204" pitchFamily="34" charset="0"/>
                <a:cs typeface="Calibri" panose="020F0502020204030204" pitchFamily="34" charset="0"/>
              </a:rPr>
              <a:t>tenir</a:t>
            </a:r>
            <a:r>
              <a:rPr lang="en-GB" sz="1800">
                <a:effectLst/>
                <a:latin typeface="Calibri" panose="020F0502020204030204" pitchFamily="34" charset="0"/>
                <a:ea typeface="Calibri" panose="020F0502020204030204" pitchFamily="34" charset="0"/>
                <a:cs typeface="Calibri" panose="020F0502020204030204" pitchFamily="34" charset="0"/>
              </a:rPr>
              <a:t> </a:t>
            </a:r>
            <a:r>
              <a:rPr lang="en-GB" sz="1800" err="1">
                <a:effectLst/>
                <a:latin typeface="Calibri" panose="020F0502020204030204" pitchFamily="34" charset="0"/>
                <a:ea typeface="Calibri" panose="020F0502020204030204" pitchFamily="34" charset="0"/>
                <a:cs typeface="Calibri" panose="020F0502020204030204" pitchFamily="34" charset="0"/>
              </a:rPr>
              <a:t>particulièrement</a:t>
            </a:r>
            <a:r>
              <a:rPr lang="en-GB" sz="1800">
                <a:effectLst/>
                <a:latin typeface="Calibri" panose="020F0502020204030204" pitchFamily="34" charset="0"/>
                <a:ea typeface="Calibri" panose="020F0502020204030204" pitchFamily="34" charset="0"/>
                <a:cs typeface="Calibri" panose="020F0502020204030204" pitchFamily="34" charset="0"/>
              </a:rPr>
              <a:t> </a:t>
            </a:r>
            <a:r>
              <a:rPr lang="en-GB" sz="1800" err="1">
                <a:effectLst/>
                <a:latin typeface="Calibri" panose="020F0502020204030204" pitchFamily="34" charset="0"/>
                <a:ea typeface="Calibri" panose="020F0502020204030204" pitchFamily="34" charset="0"/>
                <a:cs typeface="Calibri" panose="020F0502020204030204" pitchFamily="34" charset="0"/>
              </a:rPr>
              <a:t>compte</a:t>
            </a:r>
            <a:r>
              <a:rPr lang="en-GB" sz="1800">
                <a:effectLst/>
                <a:latin typeface="Calibri" panose="020F0502020204030204" pitchFamily="34" charset="0"/>
                <a:ea typeface="Calibri" panose="020F0502020204030204" pitchFamily="34" charset="0"/>
                <a:cs typeface="Calibri" panose="020F0502020204030204" pitchFamily="34" charset="0"/>
              </a:rPr>
              <a:t> du </a:t>
            </a:r>
            <a:r>
              <a:rPr lang="en-GB" sz="1800" err="1">
                <a:effectLst/>
                <a:latin typeface="Calibri" panose="020F0502020204030204" pitchFamily="34" charset="0"/>
                <a:ea typeface="Calibri" panose="020F0502020204030204" pitchFamily="34" charset="0"/>
                <a:cs typeface="Calibri" panose="020F0502020204030204" pitchFamily="34" charset="0"/>
              </a:rPr>
              <a:t>préjudice</a:t>
            </a:r>
            <a:r>
              <a:rPr lang="en-GB" sz="1800">
                <a:effectLst/>
                <a:latin typeface="Calibri" panose="020F0502020204030204" pitchFamily="34" charset="0"/>
                <a:ea typeface="Calibri" panose="020F0502020204030204" pitchFamily="34" charset="0"/>
                <a:cs typeface="Calibri" panose="020F0502020204030204" pitchFamily="34" charset="0"/>
              </a:rPr>
              <a:t> </a:t>
            </a:r>
            <a:r>
              <a:rPr lang="en-GB" sz="1800" err="1">
                <a:effectLst/>
                <a:latin typeface="Calibri" panose="020F0502020204030204" pitchFamily="34" charset="0"/>
                <a:ea typeface="Calibri" panose="020F0502020204030204" pitchFamily="34" charset="0"/>
                <a:cs typeface="Calibri" panose="020F0502020204030204" pitchFamily="34" charset="0"/>
              </a:rPr>
              <a:t>spécifiquement</a:t>
            </a:r>
            <a:r>
              <a:rPr lang="en-GB" sz="1800">
                <a:effectLst/>
                <a:latin typeface="Calibri" panose="020F0502020204030204" pitchFamily="34" charset="0"/>
                <a:ea typeface="Calibri" panose="020F0502020204030204" pitchFamily="34" charset="0"/>
                <a:cs typeface="Calibri" panose="020F0502020204030204" pitchFamily="34" charset="0"/>
              </a:rPr>
              <a:t> </a:t>
            </a:r>
            <a:r>
              <a:rPr lang="en-GB" sz="1800" err="1">
                <a:effectLst/>
                <a:latin typeface="Calibri" panose="020F0502020204030204" pitchFamily="34" charset="0"/>
                <a:ea typeface="Calibri" panose="020F0502020204030204" pitchFamily="34" charset="0"/>
                <a:cs typeface="Calibri" panose="020F0502020204030204" pitchFamily="34" charset="0"/>
              </a:rPr>
              <a:t>subi</a:t>
            </a:r>
            <a:r>
              <a:rPr lang="en-GB" sz="1800">
                <a:effectLst/>
                <a:latin typeface="Calibri" panose="020F0502020204030204" pitchFamily="34" charset="0"/>
                <a:ea typeface="Calibri" panose="020F0502020204030204" pitchFamily="34" charset="0"/>
                <a:cs typeface="Calibri" panose="020F0502020204030204" pitchFamily="34" charset="0"/>
              </a:rPr>
              <a:t> par la </a:t>
            </a:r>
            <a:r>
              <a:rPr lang="en-GB" sz="1800" err="1">
                <a:effectLst/>
                <a:latin typeface="Calibri" panose="020F0502020204030204" pitchFamily="34" charset="0"/>
                <a:ea typeface="Calibri" panose="020F0502020204030204" pitchFamily="34" charset="0"/>
                <a:cs typeface="Calibri" panose="020F0502020204030204" pitchFamily="34" charset="0"/>
              </a:rPr>
              <a:t>victime</a:t>
            </a:r>
            <a:r>
              <a:rPr lang="en-GB" sz="1800">
                <a:effectLst/>
                <a:latin typeface="Calibri" panose="020F0502020204030204" pitchFamily="34" charset="0"/>
                <a:ea typeface="Calibri" panose="020F0502020204030204" pitchFamily="34" charset="0"/>
                <a:cs typeface="Calibri" panose="020F0502020204030204" pitchFamily="34" charset="0"/>
              </a:rPr>
              <a:t> </a:t>
            </a:r>
            <a:r>
              <a:rPr lang="en-GB" sz="1800" err="1">
                <a:effectLst/>
                <a:latin typeface="Calibri" panose="020F0502020204030204" pitchFamily="34" charset="0"/>
                <a:ea typeface="Calibri" panose="020F0502020204030204" pitchFamily="34" charset="0"/>
                <a:cs typeface="Calibri" panose="020F0502020204030204" pitchFamily="34" charset="0"/>
              </a:rPr>
              <a:t>lors</a:t>
            </a:r>
            <a:r>
              <a:rPr lang="en-GB" sz="1800">
                <a:effectLst/>
                <a:latin typeface="Calibri" panose="020F0502020204030204" pitchFamily="34" charset="0"/>
                <a:ea typeface="Calibri" panose="020F0502020204030204" pitchFamily="34" charset="0"/>
                <a:cs typeface="Calibri" panose="020F0502020204030204" pitchFamily="34" charset="0"/>
              </a:rPr>
              <a:t> de la fixation de </a:t>
            </a:r>
            <a:r>
              <a:rPr lang="en-GB" sz="1800" err="1">
                <a:effectLst/>
                <a:latin typeface="Calibri" panose="020F0502020204030204" pitchFamily="34" charset="0"/>
                <a:ea typeface="Calibri" panose="020F0502020204030204" pitchFamily="34" charset="0"/>
                <a:cs typeface="Calibri" panose="020F0502020204030204" pitchFamily="34" charset="0"/>
              </a:rPr>
              <a:t>l’indemnisation</a:t>
            </a:r>
            <a:r>
              <a:rPr lang="en-GB" sz="1800">
                <a:effectLst/>
                <a:latin typeface="Calibri" panose="020F0502020204030204" pitchFamily="34" charset="0"/>
                <a:ea typeface="Calibri" panose="020F0502020204030204" pitchFamily="34" charset="0"/>
                <a:cs typeface="Calibri" panose="020F0502020204030204" pitchFamily="34" charset="0"/>
              </a:rPr>
              <a:t>. En </a:t>
            </a:r>
            <a:r>
              <a:rPr lang="en-GB" sz="1800" err="1">
                <a:effectLst/>
                <a:latin typeface="Calibri" panose="020F0502020204030204" pitchFamily="34" charset="0"/>
                <a:ea typeface="Calibri" panose="020F0502020204030204" pitchFamily="34" charset="0"/>
                <a:cs typeface="Calibri" panose="020F0502020204030204" pitchFamily="34" charset="0"/>
              </a:rPr>
              <a:t>cas</a:t>
            </a:r>
            <a:r>
              <a:rPr lang="en-GB" sz="1800">
                <a:effectLst/>
                <a:latin typeface="Calibri" panose="020F0502020204030204" pitchFamily="34" charset="0"/>
                <a:ea typeface="Calibri" panose="020F0502020204030204" pitchFamily="34" charset="0"/>
                <a:cs typeface="Calibri" panose="020F0502020204030204" pitchFamily="34" charset="0"/>
              </a:rPr>
              <a:t> de discrimination multiple, </a:t>
            </a:r>
            <a:r>
              <a:rPr lang="en-GB" sz="1800" err="1">
                <a:effectLst/>
                <a:latin typeface="Calibri" panose="020F0502020204030204" pitchFamily="34" charset="0"/>
                <a:ea typeface="Calibri" panose="020F0502020204030204" pitchFamily="34" charset="0"/>
                <a:cs typeface="Calibri" panose="020F0502020204030204" pitchFamily="34" charset="0"/>
              </a:rPr>
              <a:t>considérant</a:t>
            </a:r>
            <a:r>
              <a:rPr lang="en-GB" sz="1800">
                <a:effectLst/>
                <a:latin typeface="Calibri" panose="020F0502020204030204" pitchFamily="34" charset="0"/>
                <a:ea typeface="Calibri" panose="020F0502020204030204" pitchFamily="34" charset="0"/>
                <a:cs typeface="Calibri" panose="020F0502020204030204" pitchFamily="34" charset="0"/>
              </a:rPr>
              <a:t> la situation </a:t>
            </a:r>
            <a:r>
              <a:rPr lang="en-GB" sz="1800" err="1">
                <a:effectLst/>
                <a:latin typeface="Calibri" panose="020F0502020204030204" pitchFamily="34" charset="0"/>
                <a:ea typeface="Calibri" panose="020F0502020204030204" pitchFamily="34" charset="0"/>
                <a:cs typeface="Calibri" panose="020F0502020204030204" pitchFamily="34" charset="0"/>
              </a:rPr>
              <a:t>vulnérable</a:t>
            </a:r>
            <a:r>
              <a:rPr lang="en-GB" sz="1800">
                <a:effectLst/>
                <a:latin typeface="Calibri" panose="020F0502020204030204" pitchFamily="34" charset="0"/>
                <a:ea typeface="Calibri" panose="020F0502020204030204" pitchFamily="34" charset="0"/>
                <a:cs typeface="Calibri" panose="020F0502020204030204" pitchFamily="34" charset="0"/>
              </a:rPr>
              <a:t> dans </a:t>
            </a:r>
            <a:r>
              <a:rPr lang="en-GB" sz="1800" err="1">
                <a:effectLst/>
                <a:latin typeface="Calibri" panose="020F0502020204030204" pitchFamily="34" charset="0"/>
                <a:ea typeface="Calibri" panose="020F0502020204030204" pitchFamily="34" charset="0"/>
                <a:cs typeface="Calibri" panose="020F0502020204030204" pitchFamily="34" charset="0"/>
              </a:rPr>
              <a:t>laquelle</a:t>
            </a:r>
            <a:r>
              <a:rPr lang="en-GB" sz="1800">
                <a:effectLst/>
                <a:latin typeface="Calibri" panose="020F0502020204030204" pitchFamily="34" charset="0"/>
                <a:ea typeface="Calibri" panose="020F0502020204030204" pitchFamily="34" charset="0"/>
                <a:cs typeface="Calibri" panose="020F0502020204030204" pitchFamily="34" charset="0"/>
              </a:rPr>
              <a:t> </a:t>
            </a:r>
            <a:r>
              <a:rPr lang="en-GB" sz="1800" err="1">
                <a:effectLst/>
                <a:latin typeface="Calibri" panose="020F0502020204030204" pitchFamily="34" charset="0"/>
                <a:ea typeface="Calibri" panose="020F0502020204030204" pitchFamily="34" charset="0"/>
                <a:cs typeface="Calibri" panose="020F0502020204030204" pitchFamily="34" charset="0"/>
              </a:rPr>
              <a:t>peut</a:t>
            </a:r>
            <a:r>
              <a:rPr lang="en-GB" sz="1800">
                <a:effectLst/>
                <a:latin typeface="Calibri" panose="020F0502020204030204" pitchFamily="34" charset="0"/>
                <a:ea typeface="Calibri" panose="020F0502020204030204" pitchFamily="34" charset="0"/>
                <a:cs typeface="Calibri" panose="020F0502020204030204" pitchFamily="34" charset="0"/>
              </a:rPr>
              <a:t> se </a:t>
            </a:r>
            <a:r>
              <a:rPr lang="en-GB" sz="1800" err="1">
                <a:effectLst/>
                <a:latin typeface="Calibri" panose="020F0502020204030204" pitchFamily="34" charset="0"/>
                <a:ea typeface="Calibri" panose="020F0502020204030204" pitchFamily="34" charset="0"/>
                <a:cs typeface="Calibri" panose="020F0502020204030204" pitchFamily="34" charset="0"/>
              </a:rPr>
              <a:t>trouver</a:t>
            </a:r>
            <a:r>
              <a:rPr lang="en-GB" sz="1800">
                <a:effectLst/>
                <a:latin typeface="Calibri" panose="020F0502020204030204" pitchFamily="34" charset="0"/>
                <a:ea typeface="Calibri" panose="020F0502020204030204" pitchFamily="34" charset="0"/>
                <a:cs typeface="Calibri" panose="020F0502020204030204" pitchFamily="34" charset="0"/>
              </a:rPr>
              <a:t> la </a:t>
            </a:r>
            <a:r>
              <a:rPr lang="en-GB" sz="1800" err="1">
                <a:effectLst/>
                <a:latin typeface="Calibri" panose="020F0502020204030204" pitchFamily="34" charset="0"/>
                <a:ea typeface="Calibri" panose="020F0502020204030204" pitchFamily="34" charset="0"/>
                <a:cs typeface="Calibri" panose="020F0502020204030204" pitchFamily="34" charset="0"/>
              </a:rPr>
              <a:t>personne</a:t>
            </a:r>
            <a:r>
              <a:rPr lang="en-GB" sz="1800">
                <a:effectLst/>
                <a:latin typeface="Calibri" panose="020F0502020204030204" pitchFamily="34" charset="0"/>
                <a:ea typeface="Calibri" panose="020F0502020204030204" pitchFamily="34" charset="0"/>
                <a:cs typeface="Calibri" panose="020F0502020204030204" pitchFamily="34" charset="0"/>
              </a:rPr>
              <a:t> </a:t>
            </a:r>
            <a:r>
              <a:rPr lang="en-GB" sz="1800" err="1">
                <a:effectLst/>
                <a:latin typeface="Calibri" panose="020F0502020204030204" pitchFamily="34" charset="0"/>
                <a:ea typeface="Calibri" panose="020F0502020204030204" pitchFamily="34" charset="0"/>
                <a:cs typeface="Calibri" panose="020F0502020204030204" pitchFamily="34" charset="0"/>
              </a:rPr>
              <a:t>victime</a:t>
            </a:r>
            <a:r>
              <a:rPr lang="en-GB" sz="1800">
                <a:effectLst/>
                <a:latin typeface="Calibri" panose="020F0502020204030204" pitchFamily="34" charset="0"/>
                <a:ea typeface="Calibri" panose="020F0502020204030204" pitchFamily="34" charset="0"/>
                <a:cs typeface="Calibri" panose="020F0502020204030204" pitchFamily="34" charset="0"/>
              </a:rPr>
              <a:t> de discrimination et sans </a:t>
            </a:r>
            <a:r>
              <a:rPr lang="en-GB" sz="1800" err="1">
                <a:effectLst/>
                <a:latin typeface="Calibri" panose="020F0502020204030204" pitchFamily="34" charset="0"/>
                <a:ea typeface="Calibri" panose="020F0502020204030204" pitchFamily="34" charset="0"/>
                <a:cs typeface="Calibri" panose="020F0502020204030204" pitchFamily="34" charset="0"/>
              </a:rPr>
              <a:t>préjudice</a:t>
            </a:r>
            <a:r>
              <a:rPr lang="en-GB" sz="1800">
                <a:effectLst/>
                <a:latin typeface="Calibri" panose="020F0502020204030204" pitchFamily="34" charset="0"/>
                <a:ea typeface="Calibri" panose="020F0502020204030204" pitchFamily="34" charset="0"/>
                <a:cs typeface="Calibri" panose="020F0502020204030204" pitchFamily="34" charset="0"/>
              </a:rPr>
              <a:t> de </a:t>
            </a:r>
            <a:r>
              <a:rPr lang="en-GB" sz="1800" err="1">
                <a:effectLst/>
                <a:latin typeface="Calibri" panose="020F0502020204030204" pitchFamily="34" charset="0"/>
                <a:ea typeface="Calibri" panose="020F0502020204030204" pitchFamily="34" charset="0"/>
                <a:cs typeface="Calibri" panose="020F0502020204030204" pitchFamily="34" charset="0"/>
              </a:rPr>
              <a:t>l’appréciation</a:t>
            </a:r>
            <a:r>
              <a:rPr lang="en-GB" sz="1800">
                <a:effectLst/>
                <a:latin typeface="Calibri" panose="020F0502020204030204" pitchFamily="34" charset="0"/>
                <a:ea typeface="Calibri" panose="020F0502020204030204" pitchFamily="34" charset="0"/>
                <a:cs typeface="Calibri" panose="020F0502020204030204" pitchFamily="34" charset="0"/>
              </a:rPr>
              <a:t> du </a:t>
            </a:r>
            <a:r>
              <a:rPr lang="en-GB" sz="1800" err="1">
                <a:effectLst/>
                <a:latin typeface="Calibri" panose="020F0502020204030204" pitchFamily="34" charset="0"/>
                <a:ea typeface="Calibri" panose="020F0502020204030204" pitchFamily="34" charset="0"/>
                <a:cs typeface="Calibri" panose="020F0502020204030204" pitchFamily="34" charset="0"/>
              </a:rPr>
              <a:t>juge</a:t>
            </a:r>
            <a:r>
              <a:rPr lang="en-GB" sz="1800">
                <a:effectLst/>
                <a:latin typeface="Calibri" panose="020F0502020204030204" pitchFamily="34" charset="0"/>
                <a:ea typeface="Calibri" panose="020F0502020204030204" pitchFamily="34" charset="0"/>
                <a:cs typeface="Calibri" panose="020F0502020204030204" pitchFamily="34" charset="0"/>
              </a:rPr>
              <a:t>, il </a:t>
            </a:r>
            <a:r>
              <a:rPr lang="en-GB" sz="1800" err="1">
                <a:effectLst/>
                <a:latin typeface="Calibri" panose="020F0502020204030204" pitchFamily="34" charset="0"/>
                <a:ea typeface="Calibri" panose="020F0502020204030204" pitchFamily="34" charset="0"/>
                <a:cs typeface="Calibri" panose="020F0502020204030204" pitchFamily="34" charset="0"/>
              </a:rPr>
              <a:t>conviendra</a:t>
            </a:r>
            <a:r>
              <a:rPr lang="en-GB" sz="1800">
                <a:effectLst/>
                <a:latin typeface="Calibri" panose="020F0502020204030204" pitchFamily="34" charset="0"/>
                <a:ea typeface="Calibri" panose="020F0502020204030204" pitchFamily="34" charset="0"/>
                <a:cs typeface="Calibri" panose="020F0502020204030204" pitchFamily="34" charset="0"/>
              </a:rPr>
              <a:t> </a:t>
            </a:r>
            <a:r>
              <a:rPr lang="en-GB" sz="1800" err="1">
                <a:effectLst/>
                <a:latin typeface="Calibri" panose="020F0502020204030204" pitchFamily="34" charset="0"/>
                <a:ea typeface="Calibri" panose="020F0502020204030204" pitchFamily="34" charset="0"/>
                <a:cs typeface="Calibri" panose="020F0502020204030204" pitchFamily="34" charset="0"/>
              </a:rPr>
              <a:t>souvent</a:t>
            </a:r>
            <a:r>
              <a:rPr lang="en-GB" sz="1800">
                <a:effectLst/>
                <a:latin typeface="Calibri" panose="020F0502020204030204" pitchFamily="34" charset="0"/>
                <a:ea typeface="Calibri" panose="020F0502020204030204" pitchFamily="34" charset="0"/>
                <a:cs typeface="Calibri" panose="020F0502020204030204" pitchFamily="34" charset="0"/>
              </a:rPr>
              <a:t> </a:t>
            </a:r>
            <a:r>
              <a:rPr lang="en-GB" sz="1800" err="1">
                <a:effectLst/>
                <a:latin typeface="Calibri" panose="020F0502020204030204" pitchFamily="34" charset="0"/>
                <a:ea typeface="Calibri" panose="020F0502020204030204" pitchFamily="34" charset="0"/>
                <a:cs typeface="Calibri" panose="020F0502020204030204" pitchFamily="34" charset="0"/>
              </a:rPr>
              <a:t>d’accorder</a:t>
            </a:r>
            <a:r>
              <a:rPr lang="en-GB" sz="1800">
                <a:effectLst/>
                <a:latin typeface="Calibri" panose="020F0502020204030204" pitchFamily="34" charset="0"/>
                <a:ea typeface="Calibri" panose="020F0502020204030204" pitchFamily="34" charset="0"/>
                <a:cs typeface="Calibri" panose="020F0502020204030204" pitchFamily="34" charset="0"/>
              </a:rPr>
              <a:t> la </a:t>
            </a:r>
            <a:r>
              <a:rPr lang="en-GB" sz="1800" err="1">
                <a:effectLst/>
                <a:latin typeface="Calibri" panose="020F0502020204030204" pitchFamily="34" charset="0"/>
                <a:ea typeface="Calibri" panose="020F0502020204030204" pitchFamily="34" charset="0"/>
                <a:cs typeface="Calibri" panose="020F0502020204030204" pitchFamily="34" charset="0"/>
              </a:rPr>
              <a:t>totalité</a:t>
            </a:r>
            <a:r>
              <a:rPr lang="en-GB" sz="1800">
                <a:effectLst/>
                <a:latin typeface="Calibri" panose="020F0502020204030204" pitchFamily="34" charset="0"/>
                <a:ea typeface="Calibri" panose="020F0502020204030204" pitchFamily="34" charset="0"/>
                <a:cs typeface="Calibri" panose="020F0502020204030204" pitchFamily="34" charset="0"/>
              </a:rPr>
              <a:t> de </a:t>
            </a:r>
            <a:r>
              <a:rPr lang="en-GB" sz="1800" err="1">
                <a:effectLst/>
                <a:latin typeface="Calibri" panose="020F0502020204030204" pitchFamily="34" charset="0"/>
                <a:ea typeface="Calibri" panose="020F0502020204030204" pitchFamily="34" charset="0"/>
                <a:cs typeface="Calibri" panose="020F0502020204030204" pitchFamily="34" charset="0"/>
              </a:rPr>
              <a:t>l’indemnité</a:t>
            </a:r>
            <a:r>
              <a:rPr lang="en-GB" sz="1800">
                <a:effectLst/>
                <a:latin typeface="Calibri" panose="020F0502020204030204" pitchFamily="34" charset="0"/>
                <a:ea typeface="Calibri" panose="020F0502020204030204" pitchFamily="34" charset="0"/>
                <a:cs typeface="Calibri" panose="020F0502020204030204" pitchFamily="34" charset="0"/>
              </a:rPr>
              <a:t> </a:t>
            </a:r>
            <a:r>
              <a:rPr lang="en-GB" sz="1800" err="1">
                <a:effectLst/>
                <a:latin typeface="Calibri" panose="020F0502020204030204" pitchFamily="34" charset="0"/>
                <a:ea typeface="Calibri" panose="020F0502020204030204" pitchFamily="34" charset="0"/>
                <a:cs typeface="Calibri" panose="020F0502020204030204" pitchFamily="34" charset="0"/>
              </a:rPr>
              <a:t>forfaitaire</a:t>
            </a:r>
            <a:r>
              <a:rPr lang="en-GB" sz="1800">
                <a:effectLst/>
                <a:latin typeface="Calibri" panose="020F0502020204030204" pitchFamily="34" charset="0"/>
                <a:ea typeface="Calibri" panose="020F0502020204030204" pitchFamily="34" charset="0"/>
                <a:cs typeface="Calibri" panose="020F0502020204030204" pitchFamily="34" charset="0"/>
              </a:rPr>
              <a:t> </a:t>
            </a:r>
            <a:r>
              <a:rPr lang="en-GB" sz="1800" err="1">
                <a:effectLst/>
                <a:latin typeface="Calibri" panose="020F0502020204030204" pitchFamily="34" charset="0"/>
                <a:ea typeface="Calibri" panose="020F0502020204030204" pitchFamily="34" charset="0"/>
                <a:cs typeface="Calibri" panose="020F0502020204030204" pitchFamily="34" charset="0"/>
              </a:rPr>
              <a:t>prévue</a:t>
            </a:r>
            <a:r>
              <a:rPr lang="en-GB" sz="1800">
                <a:effectLst/>
                <a:latin typeface="Calibri" panose="020F0502020204030204" pitchFamily="34" charset="0"/>
                <a:ea typeface="Calibri" panose="020F0502020204030204" pitchFamily="34" charset="0"/>
                <a:cs typeface="Calibri" panose="020F0502020204030204" pitchFamily="34" charset="0"/>
              </a:rPr>
              <a:t> et non </a:t>
            </a:r>
            <a:r>
              <a:rPr lang="en-GB" sz="1800" err="1">
                <a:effectLst/>
                <a:latin typeface="Calibri" panose="020F0502020204030204" pitchFamily="34" charset="0"/>
                <a:ea typeface="Calibri" panose="020F0502020204030204" pitchFamily="34" charset="0"/>
                <a:cs typeface="Calibri" panose="020F0502020204030204" pitchFamily="34" charset="0"/>
              </a:rPr>
              <a:t>uniquement</a:t>
            </a:r>
            <a:r>
              <a:rPr lang="en-GB" sz="1800">
                <a:effectLst/>
                <a:latin typeface="Calibri" panose="020F0502020204030204" pitchFamily="34" charset="0"/>
                <a:ea typeface="Calibri" panose="020F0502020204030204" pitchFamily="34" charset="0"/>
                <a:cs typeface="Calibri" panose="020F0502020204030204" pitchFamily="34" charset="0"/>
              </a:rPr>
              <a:t> la </a:t>
            </a:r>
            <a:r>
              <a:rPr lang="en-GB" sz="1800" err="1">
                <a:effectLst/>
                <a:latin typeface="Calibri" panose="020F0502020204030204" pitchFamily="34" charset="0"/>
                <a:ea typeface="Calibri" panose="020F0502020204030204" pitchFamily="34" charset="0"/>
                <a:cs typeface="Calibri" panose="020F0502020204030204" pitchFamily="34" charset="0"/>
              </a:rPr>
              <a:t>moitié</a:t>
            </a:r>
            <a:r>
              <a:rPr lang="en-GB" sz="1800">
                <a:effectLst/>
                <a:latin typeface="Calibri" panose="020F0502020204030204" pitchFamily="34" charset="0"/>
                <a:ea typeface="Calibri" panose="020F0502020204030204" pitchFamily="34" charset="0"/>
                <a:cs typeface="Calibri" panose="020F0502020204030204" pitchFamily="34" charset="0"/>
              </a:rPr>
              <a:t> de </a:t>
            </a:r>
            <a:r>
              <a:rPr lang="en-GB" sz="1800" err="1">
                <a:effectLst/>
                <a:latin typeface="Calibri" panose="020F0502020204030204" pitchFamily="34" charset="0"/>
                <a:ea typeface="Calibri" panose="020F0502020204030204" pitchFamily="34" charset="0"/>
                <a:cs typeface="Calibri" panose="020F0502020204030204" pitchFamily="34" charset="0"/>
              </a:rPr>
              <a:t>celle</a:t>
            </a:r>
            <a:r>
              <a:rPr lang="en-GB" sz="1800">
                <a:effectLst/>
                <a:latin typeface="Calibri" panose="020F0502020204030204" pitchFamily="34" charset="0"/>
                <a:ea typeface="Calibri" panose="020F0502020204030204" pitchFamily="34" charset="0"/>
                <a:cs typeface="Calibri" panose="020F0502020204030204" pitchFamily="34" charset="0"/>
              </a:rPr>
              <a:t>-ci.</a:t>
            </a:r>
            <a:endParaRPr lang="fr-BE" sz="18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fr-BE" sz="180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fr-BE" sz="180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fr-BE" sz="180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fr-BE" sz="180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fr-BE" sz="1800">
              <a:effectLst/>
              <a:latin typeface="Calibri" panose="020F0502020204030204" pitchFamily="34" charset="0"/>
              <a:ea typeface="Calibri" panose="020F0502020204030204" pitchFamily="34" charset="0"/>
              <a:cs typeface="Arial" panose="020B0604020202020204" pitchFamily="34" charset="0"/>
            </a:endParaRPr>
          </a:p>
          <a:p>
            <a:endParaRPr lang="fr-BE"/>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10</a:t>
            </a:fld>
            <a:endParaRPr lang="nl-BE"/>
          </a:p>
        </p:txBody>
      </p:sp>
    </p:spTree>
    <p:extLst>
      <p:ext uri="{BB962C8B-B14F-4D97-AF65-F5344CB8AC3E}">
        <p14:creationId xmlns:p14="http://schemas.microsoft.com/office/powerpoint/2010/main" val="511782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mn-lt"/>
                <a:ea typeface="Times New Roman" panose="02020603050405020304" pitchFamily="18" charset="0"/>
                <a:cs typeface="Arial" panose="020B0604020202020204" pitchFamily="34" charset="0"/>
              </a:rPr>
              <a:t>3</a:t>
            </a:r>
            <a:r>
              <a:rPr lang="fr-BE" sz="1200" baseline="30000" dirty="0">
                <a:effectLst/>
                <a:latin typeface="+mn-lt"/>
                <a:ea typeface="Times New Roman" panose="02020603050405020304" pitchFamily="18" charset="0"/>
                <a:cs typeface="Arial" panose="020B0604020202020204" pitchFamily="34" charset="0"/>
              </a:rPr>
              <a:t>e</a:t>
            </a:r>
            <a:r>
              <a:rPr lang="fr-BE" sz="1200" dirty="0">
                <a:effectLst/>
                <a:latin typeface="+mn-lt"/>
                <a:ea typeface="Times New Roman" panose="02020603050405020304" pitchFamily="18" charset="0"/>
                <a:cs typeface="Arial" panose="020B0604020202020204" pitchFamily="34" charset="0"/>
              </a:rPr>
              <a:t> modification de la </a:t>
            </a:r>
            <a:r>
              <a:rPr lang="fr-BE" sz="1200" dirty="0">
                <a:latin typeface="+mn-lt"/>
              </a:rPr>
              <a:t>loi du 28 juin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mn-lt"/>
                <a:ea typeface="Times New Roman" panose="02020603050405020304" pitchFamily="18" charset="0"/>
                <a:cs typeface="Arial" panose="020B0604020202020204" pitchFamily="34" charset="0"/>
              </a:rPr>
              <a:t>Jan théorie –exemple </a:t>
            </a:r>
            <a:r>
              <a:rPr lang="fr-BE" sz="1200" b="1" dirty="0">
                <a:effectLst/>
                <a:latin typeface="+mn-lt"/>
                <a:ea typeface="Times New Roman" panose="02020603050405020304" pitchFamily="18" charset="0"/>
                <a:cs typeface="Arial" panose="020B0604020202020204" pitchFamily="34" charset="0"/>
              </a:rPr>
              <a:t>La notion de « discrimination par association » </a:t>
            </a:r>
            <a:r>
              <a:rPr lang="fr-BE" sz="1200" dirty="0">
                <a:effectLst/>
                <a:latin typeface="+mn-lt"/>
                <a:ea typeface="Times New Roman" panose="02020603050405020304" pitchFamily="18" charset="0"/>
                <a:cs typeface="Arial" panose="020B0604020202020204" pitchFamily="34" charset="0"/>
              </a:rPr>
              <a:t>fait référence à une situation dans laquelle une personne est discriminée en raison du fait qu’elle est étroitement associée à un individu présentant un motif protégé.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mn-lt"/>
                <a:ea typeface="Times New Roman" panose="02020603050405020304" pitchFamily="18" charset="0"/>
                <a:cs typeface="Arial" panose="020B0604020202020204" pitchFamily="34" charset="0"/>
              </a:rPr>
              <a:t>Cela peut être, par exemple, le cas d’une mère qui est licencié parce qu’un de ses enfants est porteur d’un handicap et que son employeur a considéré que le handicap de son enfant risquait « d'entamer sa motivation et d'occasionner des absences ».</a:t>
            </a:r>
          </a:p>
          <a:p>
            <a:r>
              <a:rPr lang="fr-BE" sz="1200" dirty="0">
                <a:effectLst/>
                <a:latin typeface="+mn-lt"/>
                <a:ea typeface="Times New Roman" panose="02020603050405020304" pitchFamily="18"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mn-lt"/>
                <a:cs typeface="Arial" panose="020B0604020202020204" pitchFamily="34" charset="0"/>
              </a:rPr>
              <a:t>Sophie théorie et exemple : </a:t>
            </a:r>
            <a:r>
              <a:rPr lang="fr-BE" sz="1200" b="1" dirty="0">
                <a:effectLst/>
                <a:latin typeface="+mn-lt"/>
                <a:ea typeface="Times New Roman" panose="02020603050405020304" pitchFamily="18" charset="0"/>
                <a:cs typeface="Arial" panose="020B0604020202020204" pitchFamily="34" charset="0"/>
              </a:rPr>
              <a:t>La notion de « discrimination fondée sur un critère supposé » </a:t>
            </a:r>
            <a:r>
              <a:rPr lang="fr-BE" sz="1200" dirty="0">
                <a:effectLst/>
                <a:latin typeface="+mn-lt"/>
                <a:ea typeface="Times New Roman" panose="02020603050405020304" pitchFamily="18" charset="0"/>
                <a:cs typeface="Arial" panose="020B0604020202020204" pitchFamily="34" charset="0"/>
              </a:rPr>
              <a:t>s’entend de la situation dans laquelle une personne fait l’objet d’une discrimination parce qu’elle est perçue comme présentant une caractéristique protégée qui lui est en réalité étrangère.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mn-lt"/>
                <a:ea typeface="Times New Roman" panose="02020603050405020304" pitchFamily="18" charset="0"/>
                <a:cs typeface="Arial" panose="020B0604020202020204" pitchFamily="34" charset="0"/>
              </a:rPr>
              <a:t>C'est le cas, par exemple, lorsqu'on suppose qu'une personne a une orientation sexuelle particulière parce qu'elle est engagée dans une organisation LGBTQI+ ou parce qu’elle est identifiée comme homosexuelle, ou lorsqu'on soupçonne qu'une personne ayant une couleur de peau spécifique a automatiquement une religion particulière et est discriminée à cause de celle-ci.</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mn-lt"/>
                <a:ea typeface="Times New Roman" panose="02020603050405020304" pitchFamily="18" charset="0"/>
                <a:cs typeface="Arial" panose="020B0604020202020204" pitchFamily="34" charset="0"/>
              </a:rPr>
              <a:t>On peut aussi prendre pour exemple un dossier qu’Unia a eu à connaître : coups et blessures portés sur un SDF par le groupe d’extrême droite Nation en raison de la conviction politique présumée de celui parce qu’il y avait une manifestation d’extrême gauche</a:t>
            </a:r>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11</a:t>
            </a:fld>
            <a:endParaRPr lang="nl-BE"/>
          </a:p>
        </p:txBody>
      </p:sp>
    </p:spTree>
    <p:extLst>
      <p:ext uri="{BB962C8B-B14F-4D97-AF65-F5344CB8AC3E}">
        <p14:creationId xmlns:p14="http://schemas.microsoft.com/office/powerpoint/2010/main" val="2963010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err="1">
                <a:latin typeface="+mn-lt"/>
              </a:rPr>
              <a:t>Enfin</a:t>
            </a:r>
            <a:r>
              <a:rPr lang="en-US" sz="1200" dirty="0">
                <a:latin typeface="+mn-lt"/>
              </a:rPr>
              <a:t> </a:t>
            </a:r>
            <a:r>
              <a:rPr lang="en-US" sz="1200" dirty="0" err="1">
                <a:latin typeface="+mn-lt"/>
              </a:rPr>
              <a:t>dernière</a:t>
            </a:r>
            <a:r>
              <a:rPr lang="en-US" sz="1200" dirty="0">
                <a:latin typeface="+mn-lt"/>
              </a:rPr>
              <a:t> modification </a:t>
            </a:r>
            <a:r>
              <a:rPr lang="en-US" sz="1200" dirty="0" err="1">
                <a:latin typeface="+mn-lt"/>
              </a:rPr>
              <a:t>introduite</a:t>
            </a:r>
            <a:r>
              <a:rPr lang="en-US" sz="1200" dirty="0">
                <a:latin typeface="+mn-lt"/>
              </a:rPr>
              <a:t> par </a:t>
            </a:r>
            <a:r>
              <a:rPr lang="fr-BE" sz="1200" dirty="0">
                <a:effectLst/>
                <a:latin typeface="+mn-lt"/>
                <a:ea typeface="Times New Roman" panose="02020603050405020304" pitchFamily="18" charset="0"/>
                <a:cs typeface="Arial" panose="020B0604020202020204" pitchFamily="34" charset="0"/>
              </a:rPr>
              <a:t>la </a:t>
            </a:r>
            <a:r>
              <a:rPr lang="fr-BE" sz="1200" dirty="0">
                <a:latin typeface="+mn-lt"/>
              </a:rPr>
              <a:t>loi du 28 juin 2023 dont l’on voulait vous parler :</a:t>
            </a:r>
          </a:p>
          <a:p>
            <a:endParaRPr lang="en-US" sz="1200" dirty="0">
              <a:latin typeface="+mn-lt"/>
            </a:endParaRPr>
          </a:p>
          <a:p>
            <a:r>
              <a:rPr lang="en-US" sz="1200" dirty="0">
                <a:latin typeface="+mn-lt"/>
              </a:rPr>
              <a:t>Jan : </a:t>
            </a:r>
            <a:r>
              <a:rPr lang="en-US" sz="1200" dirty="0" err="1">
                <a:latin typeface="+mn-lt"/>
              </a:rPr>
              <a:t>Bref</a:t>
            </a:r>
            <a:r>
              <a:rPr lang="en-US" sz="1200" dirty="0">
                <a:latin typeface="+mn-lt"/>
              </a:rPr>
              <a:t> rappel, ref aux directives (</a:t>
            </a:r>
            <a:r>
              <a:rPr lang="fr-BE" sz="1200" b="0" i="1" u="none" strike="noStrike" baseline="0" dirty="0">
                <a:solidFill>
                  <a:srgbClr val="000000"/>
                </a:solidFill>
                <a:latin typeface="+mn-lt"/>
              </a:rPr>
              <a:t>Les sanctions ainsi prévues qui peuvent comprendre le versement d'indemnité à la victime, doivent être effectives, proportionnées et dissuasives) </a:t>
            </a:r>
            <a:r>
              <a:rPr lang="en-US" sz="1200" dirty="0">
                <a:latin typeface="+mn-lt"/>
              </a:rPr>
              <a:t> + context UE (good practice), </a:t>
            </a:r>
            <a:r>
              <a:rPr lang="en-US" sz="1200" dirty="0" err="1">
                <a:latin typeface="+mn-lt"/>
              </a:rPr>
              <a:t>demande</a:t>
            </a:r>
            <a:r>
              <a:rPr lang="en-US" sz="1200" dirty="0">
                <a:latin typeface="+mn-lt"/>
              </a:rPr>
              <a:t> </a:t>
            </a:r>
            <a:r>
              <a:rPr lang="en-US" sz="1200" dirty="0" err="1">
                <a:latin typeface="+mn-lt"/>
              </a:rPr>
              <a:t>depuis</a:t>
            </a:r>
            <a:r>
              <a:rPr lang="en-US" sz="1200" dirty="0">
                <a:latin typeface="+mn-lt"/>
              </a:rPr>
              <a:t> </a:t>
            </a:r>
            <a:r>
              <a:rPr lang="en-US" sz="1200" dirty="0" err="1">
                <a:latin typeface="+mn-lt"/>
              </a:rPr>
              <a:t>plusieurs</a:t>
            </a:r>
            <a:r>
              <a:rPr lang="en-US" sz="1200" dirty="0">
                <a:latin typeface="+mn-lt"/>
              </a:rPr>
              <a:t> </a:t>
            </a:r>
            <a:r>
              <a:rPr lang="en-US" sz="1200" dirty="0" err="1">
                <a:latin typeface="+mn-lt"/>
              </a:rPr>
              <a:t>années</a:t>
            </a:r>
            <a:endParaRPr lang="en-US" sz="1200" dirty="0">
              <a:latin typeface="+mn-lt"/>
            </a:endParaRPr>
          </a:p>
          <a:p>
            <a:endParaRPr lang="en-US" sz="1200" dirty="0">
              <a:latin typeface="+mn-lt"/>
            </a:endParaRPr>
          </a:p>
          <a:p>
            <a:r>
              <a:rPr lang="en-US" sz="1200" dirty="0">
                <a:latin typeface="+mn-lt"/>
              </a:rPr>
              <a:t>Sophie : </a:t>
            </a:r>
            <a:r>
              <a:rPr lang="en-US" sz="1200" dirty="0" err="1">
                <a:latin typeface="+mn-lt"/>
              </a:rPr>
              <a:t>explique</a:t>
            </a:r>
            <a:r>
              <a:rPr lang="en-US" sz="1200" dirty="0">
                <a:latin typeface="+mn-lt"/>
              </a:rPr>
              <a:t> </a:t>
            </a:r>
            <a:r>
              <a:rPr lang="en-US" sz="1200" dirty="0" err="1">
                <a:latin typeface="+mn-lt"/>
              </a:rPr>
              <a:t>montant</a:t>
            </a:r>
            <a:r>
              <a:rPr lang="en-US" sz="1200" dirty="0">
                <a:latin typeface="+mn-lt"/>
              </a:rPr>
              <a:t> + difference hors </a:t>
            </a:r>
            <a:r>
              <a:rPr lang="en-US" sz="1200" dirty="0" err="1">
                <a:latin typeface="+mn-lt"/>
              </a:rPr>
              <a:t>emploi</a:t>
            </a:r>
            <a:endParaRPr lang="fr-BE" sz="1200" dirty="0">
              <a:latin typeface="+mn-lt"/>
            </a:endParaRPr>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12</a:t>
            </a:fld>
            <a:endParaRPr lang="nl-BE"/>
          </a:p>
        </p:txBody>
      </p:sp>
    </p:spTree>
    <p:extLst>
      <p:ext uri="{BB962C8B-B14F-4D97-AF65-F5344CB8AC3E}">
        <p14:creationId xmlns:p14="http://schemas.microsoft.com/office/powerpoint/2010/main" val="580484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800">
                <a:effectLst/>
                <a:latin typeface="Calibri" panose="020F0502020204030204" pitchFamily="34" charset="0"/>
                <a:ea typeface="Calibri" panose="020F0502020204030204" pitchFamily="34" charset="0"/>
                <a:cs typeface="Calibri" panose="020F0502020204030204" pitchFamily="34" charset="0"/>
              </a:rPr>
              <a:t>Sophie : distinction action au fond et en cessation</a:t>
            </a:r>
          </a:p>
          <a:p>
            <a:pPr algn="just">
              <a:lnSpc>
                <a:spcPct val="107000"/>
              </a:lnSpc>
              <a:spcAft>
                <a:spcPts val="800"/>
              </a:spcAft>
            </a:pPr>
            <a:endParaRPr lang="fr-BE" sz="180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fr-BE" sz="1800">
                <a:effectLst/>
                <a:latin typeface="Calibri" panose="020F0502020204030204" pitchFamily="34" charset="0"/>
                <a:ea typeface="Calibri" panose="020F0502020204030204" pitchFamily="34" charset="0"/>
                <a:cs typeface="Calibri" panose="020F0502020204030204" pitchFamily="34" charset="0"/>
              </a:rPr>
              <a:t>L’action en cessation permet à une victime d’obtenir, en principe dans des délais relativement brefs, une décision judiciaire demandant de mettre fin à une discrimination toujours en cours. La cessation de l’acte discriminatoire ordonnée par le président du tribunal compétent se traduit généralement par une injonction négative. Cependant, dans certaines situations, la cessation de l’acte discriminatoire peut nécessiter des mesures positives, constituant le prolongement des injonctions négatives.</a:t>
            </a:r>
            <a:endParaRPr lang="fr-BE" sz="18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BE" sz="1800">
                <a:effectLst/>
                <a:latin typeface="Calibri" panose="020F0502020204030204" pitchFamily="34" charset="0"/>
                <a:ea typeface="Calibri" panose="020F0502020204030204" pitchFamily="34" charset="0"/>
                <a:cs typeface="Calibri" panose="020F0502020204030204" pitchFamily="34" charset="0"/>
              </a:rPr>
              <a:t>Actuellement, dans les lois anti-discrimination, il n’est fait aucune mention expresse de la possibilité, pour le président du tribunal compétent, d’imposer des mesures positives dans le cadre d’une action en cessation, ce qui laisse subsister une certaine incertitude. Il est dès lors important d’y mentionner expressément qu’au-delà du pouvoir d’ordonner la réparation du préjudice subi par les victimes, le juge a le pouvoir d’ordonner à l’auteur des faits d’adopter des mesures correctrices visant non seulement à assurer la cessation de la discrimination constatée, mais également à empêcher qu’il ou elle ne commette pas de nouvelles discriminations à l’avenir. Le juge de l’action en cessation peut donc désormais  formuler des mesures positives propres à empêcher la répétition d’actes similaires contraires à ces lois.  </a:t>
            </a:r>
            <a:endParaRPr lang="fr-BE" sz="18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BE" sz="1800">
                <a:effectLst/>
                <a:latin typeface="Calibri" panose="020F0502020204030204" pitchFamily="34" charset="0"/>
                <a:ea typeface="Calibri" panose="020F0502020204030204" pitchFamily="34" charset="0"/>
                <a:cs typeface="Calibri" panose="020F0502020204030204" pitchFamily="34" charset="0"/>
              </a:rPr>
              <a:t>Il peut s’agir de toute mesure visant à empêcher la répétition du comportement discriminatoire faisant l’objet de l’action en cessation, tant lorsque l’acte discriminatoire constaté trouve sa source dans une situation individuelle que dans une défaillance structurelle. Les mesures positives structurelles ne peuvent être imposées que si la discrimination a une origine structurelle.</a:t>
            </a:r>
          </a:p>
          <a:p>
            <a:pPr algn="just">
              <a:lnSpc>
                <a:spcPct val="107000"/>
              </a:lnSpc>
              <a:spcAft>
                <a:spcPts val="800"/>
              </a:spcAft>
            </a:pPr>
            <a:endParaRPr lang="fr-BE" sz="180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fr-BE" sz="1800">
                <a:effectLst/>
                <a:latin typeface="Calibri" panose="020F0502020204030204" pitchFamily="34" charset="0"/>
                <a:ea typeface="Calibri" panose="020F0502020204030204" pitchFamily="34" charset="0"/>
                <a:cs typeface="Calibri" panose="020F0502020204030204" pitchFamily="34" charset="0"/>
              </a:rPr>
              <a:t>Exemple: contraindre à mener une analyse de risque, organiser la formation du management / </a:t>
            </a:r>
            <a:r>
              <a:rPr lang="fr-BE" sz="1800" err="1">
                <a:effectLst/>
                <a:latin typeface="Calibri" panose="020F0502020204030204" pitchFamily="34" charset="0"/>
                <a:ea typeface="Calibri" panose="020F0502020204030204" pitchFamily="34" charset="0"/>
                <a:cs typeface="Calibri" panose="020F0502020204030204" pitchFamily="34" charset="0"/>
              </a:rPr>
              <a:t>ediv</a:t>
            </a:r>
            <a:endParaRPr lang="fr-BE" sz="1800">
              <a:effectLst/>
              <a:latin typeface="Calibri" panose="020F0502020204030204" pitchFamily="34" charset="0"/>
              <a:ea typeface="Calibri" panose="020F0502020204030204" pitchFamily="34" charset="0"/>
              <a:cs typeface="Arial" panose="020B0604020202020204" pitchFamily="34" charset="0"/>
            </a:endParaRPr>
          </a:p>
          <a:p>
            <a:endParaRPr lang="fr-BE"/>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13</a:t>
            </a:fld>
            <a:endParaRPr lang="nl-BE"/>
          </a:p>
        </p:txBody>
      </p:sp>
    </p:spTree>
    <p:extLst>
      <p:ext uri="{BB962C8B-B14F-4D97-AF65-F5344CB8AC3E}">
        <p14:creationId xmlns:p14="http://schemas.microsoft.com/office/powerpoint/2010/main" val="218687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a:effectLst/>
                <a:latin typeface="Calibri" panose="020F0502020204030204" pitchFamily="34" charset="0"/>
                <a:ea typeface="Calibri" panose="020F0502020204030204" pitchFamily="34" charset="0"/>
                <a:cs typeface="Calibri" panose="020F0502020204030204" pitchFamily="34" charset="0"/>
              </a:rPr>
              <a:t>(te </a:t>
            </a:r>
            <a:r>
              <a:rPr lang="fr-BE" sz="1200" err="1">
                <a:effectLst/>
                <a:latin typeface="Calibri" panose="020F0502020204030204" pitchFamily="34" charset="0"/>
                <a:ea typeface="Calibri" panose="020F0502020204030204" pitchFamily="34" charset="0"/>
                <a:cs typeface="Calibri" panose="020F0502020204030204" pitchFamily="34" charset="0"/>
              </a:rPr>
              <a:t>schrappen</a:t>
            </a:r>
            <a:r>
              <a:rPr lang="fr-BE" sz="1200">
                <a:effectLst/>
                <a:latin typeface="Calibri" panose="020F0502020204030204" pitchFamily="34" charset="0"/>
                <a:ea typeface="Calibri" panose="020F0502020204030204" pitchFamily="34" charset="0"/>
                <a:cs typeface="Calibri" panose="020F0502020204030204" pitchFamily="34" charset="0"/>
              </a:rPr>
              <a:t>)</a:t>
            </a:r>
          </a:p>
          <a:p>
            <a:endParaRPr lang="fr-BE"/>
          </a:p>
          <a:p>
            <a:r>
              <a:rPr lang="fr-BE"/>
              <a:t>Jan</a:t>
            </a:r>
          </a:p>
          <a:p>
            <a:r>
              <a:rPr lang="fr-BE"/>
              <a:t>Une personne en situation de vulnérabilité est une personne qui se retrouve en situation de vulnérabilité en raison d’un ou plusieurs critères protégés tels que définis dans la présente loi, dans la loi du 10 mai 2007 tendant à lutter contre certaines formes de discrimination ou dans la loi du 10 mai 2007 tendant à lutter contre la discrimination entre les femmes et les hommes. </a:t>
            </a:r>
          </a:p>
          <a:p>
            <a:endParaRPr lang="fr-BE"/>
          </a:p>
          <a:p>
            <a:r>
              <a:rPr lang="fr-BE" err="1"/>
              <a:t>Context</a:t>
            </a:r>
            <a:r>
              <a:rPr lang="fr-BE"/>
              <a:t> en </a:t>
            </a:r>
            <a:r>
              <a:rPr lang="fr-BE" err="1"/>
              <a:t>voorbeelden</a:t>
            </a:r>
            <a:r>
              <a:rPr lang="fr-BE"/>
              <a:t>. </a:t>
            </a:r>
            <a:r>
              <a:rPr lang="fr-BE" err="1"/>
              <a:t>Voorbeelden</a:t>
            </a:r>
            <a:r>
              <a:rPr lang="fr-BE"/>
              <a:t>: </a:t>
            </a:r>
            <a:r>
              <a:rPr lang="fr-BE" err="1"/>
              <a:t>Achichi</a:t>
            </a:r>
            <a:r>
              <a:rPr lang="fr-BE"/>
              <a:t>, Roma @ Gent</a:t>
            </a:r>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14</a:t>
            </a:fld>
            <a:endParaRPr lang="nl-BE"/>
          </a:p>
        </p:txBody>
      </p:sp>
    </p:spTree>
    <p:extLst>
      <p:ext uri="{BB962C8B-B14F-4D97-AF65-F5344CB8AC3E}">
        <p14:creationId xmlns:p14="http://schemas.microsoft.com/office/powerpoint/2010/main" val="406758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0" i="0" u="none" strike="noStrike" baseline="0" dirty="0">
                <a:solidFill>
                  <a:srgbClr val="000000"/>
                </a:solidFill>
                <a:latin typeface="+mn-lt"/>
              </a:rPr>
              <a:t>(12’)</a:t>
            </a:r>
          </a:p>
          <a:p>
            <a:r>
              <a:rPr lang="fr-BE" sz="1200" b="0" i="0" u="none" strike="noStrike" baseline="0" dirty="0">
                <a:solidFill>
                  <a:srgbClr val="000000"/>
                </a:solidFill>
                <a:latin typeface="+mn-lt"/>
              </a:rPr>
              <a:t>2</a:t>
            </a:r>
            <a:r>
              <a:rPr lang="fr-BE" sz="1200" b="0" i="0" u="none" strike="noStrike" baseline="30000" dirty="0">
                <a:solidFill>
                  <a:srgbClr val="000000"/>
                </a:solidFill>
                <a:latin typeface="+mn-lt"/>
              </a:rPr>
              <a:t>e</a:t>
            </a:r>
            <a:r>
              <a:rPr lang="fr-BE" sz="1200" b="0" i="0" u="none" strike="noStrike" baseline="0" dirty="0">
                <a:solidFill>
                  <a:srgbClr val="000000"/>
                </a:solidFill>
                <a:latin typeface="+mn-lt"/>
              </a:rPr>
              <a:t> partie de notre intervention </a:t>
            </a:r>
            <a:r>
              <a:rPr lang="fr-BE" sz="1200" b="0" i="0" u="none" strike="noStrike" baseline="0" dirty="0">
                <a:solidFill>
                  <a:srgbClr val="000000"/>
                </a:solidFill>
                <a:latin typeface="+mn-lt"/>
                <a:sym typeface="Wingdings" panose="05000000000000000000" pitchFamily="2" charset="2"/>
              </a:rPr>
              <a:t> </a:t>
            </a:r>
            <a:r>
              <a:rPr lang="fr-BE" sz="1200" b="0" i="0" u="none" strike="noStrike" baseline="0" dirty="0">
                <a:solidFill>
                  <a:srgbClr val="000000"/>
                </a:solidFill>
                <a:latin typeface="+mn-lt"/>
              </a:rPr>
              <a:t>La protection contre les représailles a aussi fait l’objet d’importantes modifications par une loi du 7 avril 2023.</a:t>
            </a:r>
          </a:p>
          <a:p>
            <a:endParaRPr lang="fr-BE" sz="1200" b="0" i="0" u="none" strike="noStrike" baseline="0" dirty="0">
              <a:solidFill>
                <a:srgbClr val="000000"/>
              </a:solidFill>
              <a:latin typeface="+mn-lt"/>
            </a:endParaRPr>
          </a:p>
          <a:p>
            <a:r>
              <a:rPr lang="fr-BE" sz="1200" b="0" i="0" u="none" strike="noStrike" baseline="0" dirty="0">
                <a:solidFill>
                  <a:srgbClr val="000000"/>
                </a:solidFill>
                <a:latin typeface="+mn-lt"/>
              </a:rPr>
              <a:t>La protection contre les représailles, que cela signifie-t-il </a:t>
            </a:r>
            <a:r>
              <a:rPr lang="fr-BE" sz="1200" b="1" i="0" u="none" strike="noStrike" baseline="0" dirty="0">
                <a:solidFill>
                  <a:srgbClr val="000000"/>
                </a:solidFill>
                <a:latin typeface="+mn-lt"/>
              </a:rPr>
              <a:t>? Pour donner un peu de contexte </a:t>
            </a:r>
            <a:r>
              <a:rPr lang="fr-BE" sz="1200" b="0" i="0" u="none" strike="noStrike" baseline="0" dirty="0">
                <a:solidFill>
                  <a:srgbClr val="000000"/>
                </a:solidFill>
                <a:latin typeface="+mn-lt"/>
              </a:rPr>
              <a:t>: l’un des motifs fréquents pour lesquels des personnes qui s’estiment discriminées s’abstiennent de porter plainte tient à la crainte de faire l’objet de représailles, autrement dit de mesures défavorables infligées par l’auteur des faits allégués en réaction à cette plainte. De même, des individus susceptibles d’apporter un soutien à une personne ayant introduit une plainte pour discrimination, comme des collègues pouvant témoigner des faits survenus, peuvent être dissuadés de le faire par la peur d’être la cible de mesures de rétorsion. </a:t>
            </a:r>
          </a:p>
          <a:p>
            <a:r>
              <a:rPr lang="fr-BE" sz="1200" b="0" i="0" u="none" strike="noStrike" baseline="0" dirty="0">
                <a:solidFill>
                  <a:srgbClr val="000000"/>
                </a:solidFill>
                <a:latin typeface="+mn-lt"/>
              </a:rPr>
              <a:t>Aussi, le législateur européen a-t-il estimé qu’une protection juridique contre de telles mesures de rétorsion était nécessaire pour garantir la réalisation de l’objectif des directives anti-discrimination.</a:t>
            </a:r>
          </a:p>
          <a:p>
            <a:endParaRPr lang="fr-BE" sz="1200" b="0" i="0" u="none" strike="noStrike" baseline="0" dirty="0">
              <a:solidFill>
                <a:srgbClr val="000000"/>
              </a:solidFill>
              <a:latin typeface="+mn-lt"/>
            </a:endParaRPr>
          </a:p>
          <a:p>
            <a:r>
              <a:rPr lang="fr-BE" sz="1200" b="1" dirty="0">
                <a:effectLst/>
                <a:latin typeface="+mn-lt"/>
                <a:ea typeface="Calibri" panose="020F0502020204030204" pitchFamily="34" charset="0"/>
                <a:cs typeface="Arial" panose="020B0604020202020204" pitchFamily="34" charset="0"/>
              </a:rPr>
              <a:t>En quoi consiste cette protection?</a:t>
            </a:r>
            <a:r>
              <a:rPr lang="fr-BE" sz="1200" dirty="0">
                <a:effectLst/>
                <a:latin typeface="+mn-lt"/>
                <a:ea typeface="Calibri" panose="020F0502020204030204" pitchFamily="34" charset="0"/>
                <a:cs typeface="Arial" panose="020B0604020202020204" pitchFamily="34" charset="0"/>
              </a:rPr>
              <a:t> Le mécanisme de protection interdit à celui qui est visé par la plainte de prendre des mesures préjudiciables, sauf pour des raisons étrangères à la plainte. Si une mesure préjudiciable est adoptée à l’encontre de l’une de ces personnes dans les douze mois qui suivent l’introduction de la plainte, par celui ou celle qui est </a:t>
            </a:r>
            <a:r>
              <a:rPr lang="fr-BE" sz="1200" dirty="0" err="1">
                <a:effectLst/>
                <a:latin typeface="+mn-lt"/>
                <a:ea typeface="Calibri" panose="020F0502020204030204" pitchFamily="34" charset="0"/>
                <a:cs typeface="Arial" panose="020B0604020202020204" pitchFamily="34" charset="0"/>
              </a:rPr>
              <a:t>visé·e</a:t>
            </a:r>
            <a:r>
              <a:rPr lang="fr-BE" sz="1200" dirty="0">
                <a:effectLst/>
                <a:latin typeface="+mn-lt"/>
                <a:ea typeface="Calibri" panose="020F0502020204030204" pitchFamily="34" charset="0"/>
                <a:cs typeface="Arial" panose="020B0604020202020204" pitchFamily="34" charset="0"/>
              </a:rPr>
              <a:t> par cette plainte, c’est à ce dernier ou cette dernière de prouver que cette mesure préjudiciable se fonde sur des motifs étrangers à cette plainte. A défaut, une indemnisation est octroyée à l’auteur de la plainte.</a:t>
            </a:r>
          </a:p>
          <a:p>
            <a:endParaRPr lang="fr-BE" sz="1200" dirty="0">
              <a:latin typeface="+mn-lt"/>
            </a:endParaRPr>
          </a:p>
          <a:p>
            <a:r>
              <a:rPr lang="fr-BE" sz="1200" dirty="0">
                <a:latin typeface="+mn-lt"/>
              </a:rPr>
              <a:t>Tant la loi antiracisme que la loi antidiscrimination contiennent un mécanisme de protection contre les représailles quand une plainte a été déposée. </a:t>
            </a:r>
          </a:p>
          <a:p>
            <a:endParaRPr lang="fr-BE" sz="1200" dirty="0">
              <a:latin typeface="+mn-lt"/>
            </a:endParaRPr>
          </a:p>
          <a:p>
            <a:r>
              <a:rPr lang="fr-BE" sz="1200" dirty="0">
                <a:latin typeface="+mn-lt"/>
              </a:rPr>
              <a:t>Plusieurs critiques étaient formulées contre ce mécanisme de protection : il était considéré comme trop formel et s’appliquait en pratique très peu. </a:t>
            </a:r>
          </a:p>
          <a:p>
            <a:endParaRPr lang="fr-BE" sz="1200" dirty="0">
              <a:latin typeface="+mn-lt"/>
            </a:endParaRPr>
          </a:p>
          <a:p>
            <a:r>
              <a:rPr lang="fr-BE" sz="1200" b="0" dirty="0">
                <a:latin typeface="+mn-lt"/>
              </a:rPr>
              <a:t>La Commission européenne elle-même a souligné la mauvaise transposition par la Belgique de la directive  et tout comme la CJUE d</a:t>
            </a:r>
            <a:r>
              <a:rPr lang="fr-BE" sz="1200" b="0" i="0" u="none" strike="noStrike" baseline="0" dirty="0">
                <a:solidFill>
                  <a:srgbClr val="000000"/>
                </a:solidFill>
                <a:latin typeface="+mn-lt"/>
              </a:rPr>
              <a:t>ans son arrêt </a:t>
            </a:r>
            <a:r>
              <a:rPr lang="fr-BE" sz="1200" b="0" i="1" u="none" strike="noStrike" baseline="0" dirty="0" err="1">
                <a:solidFill>
                  <a:srgbClr val="000000"/>
                </a:solidFill>
                <a:latin typeface="+mn-lt"/>
              </a:rPr>
              <a:t>Hakelbracht</a:t>
            </a:r>
            <a:r>
              <a:rPr lang="fr-BE" sz="1200" b="0" i="1" u="none" strike="noStrike" baseline="0" dirty="0">
                <a:solidFill>
                  <a:srgbClr val="000000"/>
                </a:solidFill>
                <a:latin typeface="+mn-lt"/>
              </a:rPr>
              <a:t>, </a:t>
            </a:r>
            <a:r>
              <a:rPr lang="fr-BE" sz="1200" b="0" i="1" u="none" strike="noStrike" baseline="0" dirty="0" err="1">
                <a:solidFill>
                  <a:srgbClr val="000000"/>
                </a:solidFill>
                <a:latin typeface="+mn-lt"/>
              </a:rPr>
              <a:t>Vandenboon</a:t>
            </a:r>
            <a:r>
              <a:rPr lang="fr-BE" sz="1200" b="0" i="1" u="none" strike="noStrike" baseline="0" dirty="0">
                <a:solidFill>
                  <a:srgbClr val="000000"/>
                </a:solidFill>
                <a:latin typeface="+mn-lt"/>
              </a:rPr>
              <a:t>, Instituut voor de Gelijkheid van </a:t>
            </a:r>
            <a:r>
              <a:rPr lang="fr-BE" sz="1200" b="0" i="1" u="none" strike="noStrike" baseline="0" dirty="0" err="1">
                <a:solidFill>
                  <a:srgbClr val="000000"/>
                </a:solidFill>
                <a:latin typeface="+mn-lt"/>
              </a:rPr>
              <a:t>Vrouwen</a:t>
            </a:r>
            <a:r>
              <a:rPr lang="fr-BE" sz="1200" b="0" i="1" u="none" strike="noStrike" baseline="0" dirty="0">
                <a:solidFill>
                  <a:srgbClr val="000000"/>
                </a:solidFill>
                <a:latin typeface="+mn-lt"/>
              </a:rPr>
              <a:t> en </a:t>
            </a:r>
            <a:r>
              <a:rPr lang="fr-BE" sz="1200" b="0" i="1" u="none" strike="noStrike" baseline="0" dirty="0" err="1">
                <a:solidFill>
                  <a:srgbClr val="000000"/>
                </a:solidFill>
                <a:latin typeface="+mn-lt"/>
              </a:rPr>
              <a:t>Mannen</a:t>
            </a:r>
            <a:r>
              <a:rPr lang="fr-BE" sz="1200" b="0" i="1" u="none" strike="noStrike" baseline="0" dirty="0">
                <a:solidFill>
                  <a:srgbClr val="000000"/>
                </a:solidFill>
                <a:latin typeface="+mn-lt"/>
              </a:rPr>
              <a:t> c. WTG </a:t>
            </a:r>
            <a:r>
              <a:rPr lang="fr-BE" sz="1200" b="0" i="1" u="none" strike="noStrike" baseline="0" dirty="0" err="1">
                <a:solidFill>
                  <a:srgbClr val="000000"/>
                </a:solidFill>
                <a:latin typeface="+mn-lt"/>
              </a:rPr>
              <a:t>Retail</a:t>
            </a:r>
            <a:r>
              <a:rPr lang="fr-BE" sz="1200" b="0" i="1" u="none" strike="noStrike" baseline="0" dirty="0">
                <a:solidFill>
                  <a:srgbClr val="000000"/>
                </a:solidFill>
                <a:latin typeface="+mn-lt"/>
              </a:rPr>
              <a:t> BVBA</a:t>
            </a:r>
            <a:r>
              <a:rPr lang="fr-BE" sz="1200" b="0" i="0" u="none" strike="noStrike" baseline="0" dirty="0">
                <a:solidFill>
                  <a:srgbClr val="000000"/>
                </a:solidFill>
                <a:latin typeface="+mn-lt"/>
              </a:rPr>
              <a:t>, </a:t>
            </a:r>
          </a:p>
          <a:p>
            <a:endParaRPr lang="fr-BE" sz="1200" b="0" i="0" u="none" strike="noStrike" baseline="0" dirty="0">
              <a:solidFill>
                <a:srgbClr val="000000"/>
              </a:solidFill>
              <a:latin typeface="+mn-lt"/>
            </a:endParaRPr>
          </a:p>
          <a:p>
            <a:r>
              <a:rPr lang="fr-BE" sz="1200" b="0" i="0" u="none" strike="noStrike" baseline="0" dirty="0">
                <a:solidFill>
                  <a:srgbClr val="000000"/>
                </a:solidFill>
                <a:latin typeface="+mn-lt"/>
              </a:rPr>
              <a:t>Pour remédier à ces différentes critiques ou lacunes, les lois antidiscrimination et la loi relative au bien-être au travail ont été modifiées et nous allons rapidement passer en revue ces principales modifications, sans prétendre à l’exhaustivité</a:t>
            </a:r>
            <a:endParaRPr lang="fr-BE" sz="1200" dirty="0">
              <a:latin typeface="+mn-lt"/>
            </a:endParaRPr>
          </a:p>
          <a:p>
            <a:endParaRPr lang="fr-BE" sz="1200" dirty="0">
              <a:latin typeface="+mn-lt"/>
            </a:endParaRPr>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15</a:t>
            </a:fld>
            <a:endParaRPr lang="nl-BE"/>
          </a:p>
        </p:txBody>
      </p:sp>
    </p:spTree>
    <p:extLst>
      <p:ext uri="{BB962C8B-B14F-4D97-AF65-F5344CB8AC3E}">
        <p14:creationId xmlns:p14="http://schemas.microsoft.com/office/powerpoint/2010/main" val="1464927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BE" b="0" i="0" u="sng" dirty="0">
                <a:solidFill>
                  <a:srgbClr val="000000"/>
                </a:solidFill>
                <a:effectLst/>
                <a:latin typeface="+mn-lt"/>
              </a:rPr>
              <a:t>1</a:t>
            </a:r>
            <a:r>
              <a:rPr lang="fr-BE" b="0" i="0" u="sng" baseline="30000" dirty="0">
                <a:solidFill>
                  <a:srgbClr val="000000"/>
                </a:solidFill>
                <a:effectLst/>
                <a:latin typeface="+mn-lt"/>
              </a:rPr>
              <a:t>er</a:t>
            </a:r>
            <a:r>
              <a:rPr lang="fr-BE" b="0" i="0" u="sng" dirty="0">
                <a:solidFill>
                  <a:srgbClr val="000000"/>
                </a:solidFill>
                <a:effectLst/>
                <a:latin typeface="+mn-lt"/>
              </a:rPr>
              <a:t> changement concernant les hypothèses dans lesquelles une personne peut bénéficier d’une protection :</a:t>
            </a:r>
          </a:p>
          <a:p>
            <a:pPr algn="l"/>
            <a:endParaRPr lang="fr-BE" b="0" i="0" dirty="0">
              <a:solidFill>
                <a:srgbClr val="003038"/>
              </a:solidFill>
              <a:effectLst/>
              <a:latin typeface="+mn-lt"/>
            </a:endParaRPr>
          </a:p>
          <a:p>
            <a:pPr algn="l"/>
            <a:r>
              <a:rPr lang="fr-BE" b="0" i="0" dirty="0">
                <a:solidFill>
                  <a:srgbClr val="000000"/>
                </a:solidFill>
                <a:effectLst/>
                <a:latin typeface="+mn-lt"/>
              </a:rPr>
              <a:t>·       </a:t>
            </a:r>
            <a:r>
              <a:rPr lang="fr-BE" b="0" i="1" dirty="0">
                <a:solidFill>
                  <a:srgbClr val="000000"/>
                </a:solidFill>
                <a:effectLst/>
                <a:latin typeface="+mn-lt"/>
              </a:rPr>
              <a:t>Auparavant</a:t>
            </a:r>
            <a:r>
              <a:rPr lang="fr-BE" b="0" i="0" dirty="0">
                <a:solidFill>
                  <a:srgbClr val="000000"/>
                </a:solidFill>
                <a:effectLst/>
                <a:latin typeface="+mn-lt"/>
              </a:rPr>
              <a:t> : le travailleur n’était protégé qu’en cas de </a:t>
            </a:r>
            <a:r>
              <a:rPr lang="fr-BE" b="0" i="1" dirty="0">
                <a:solidFill>
                  <a:srgbClr val="000000"/>
                </a:solidFill>
                <a:effectLst/>
                <a:latin typeface="+mn-lt"/>
              </a:rPr>
              <a:t>plainte motivée</a:t>
            </a:r>
            <a:r>
              <a:rPr lang="fr-BE" b="0" i="0" dirty="0">
                <a:solidFill>
                  <a:srgbClr val="000000"/>
                </a:solidFill>
                <a:effectLst/>
                <a:latin typeface="+mn-lt"/>
              </a:rPr>
              <a:t>, introduite en interne ou auprès d’instances spécifiques, ou d’</a:t>
            </a:r>
            <a:r>
              <a:rPr lang="fr-BE" b="0" i="1" dirty="0">
                <a:solidFill>
                  <a:srgbClr val="000000"/>
                </a:solidFill>
                <a:effectLst/>
                <a:latin typeface="+mn-lt"/>
              </a:rPr>
              <a:t>action en justice </a:t>
            </a:r>
            <a:r>
              <a:rPr lang="fr-BE" b="0" i="0" dirty="0">
                <a:solidFill>
                  <a:srgbClr val="000000"/>
                </a:solidFill>
                <a:effectLst/>
                <a:latin typeface="+mn-lt"/>
              </a:rPr>
              <a:t>par la victime, un groupe d'intérêt ou par Unia;</a:t>
            </a:r>
          </a:p>
          <a:p>
            <a:pPr algn="l"/>
            <a:r>
              <a:rPr lang="fr-BE" b="0" i="0" dirty="0">
                <a:solidFill>
                  <a:srgbClr val="000000"/>
                </a:solidFill>
                <a:effectLst/>
                <a:latin typeface="+mn-lt"/>
              </a:rPr>
              <a:t>(formalisme excessif </a:t>
            </a:r>
            <a:r>
              <a:rPr lang="fr-BE" b="0" i="0" dirty="0">
                <a:solidFill>
                  <a:srgbClr val="000000"/>
                </a:solidFill>
                <a:effectLst/>
                <a:latin typeface="+mn-lt"/>
                <a:sym typeface="Wingdings" panose="05000000000000000000" pitchFamily="2" charset="2"/>
              </a:rPr>
              <a:t> </a:t>
            </a:r>
            <a:r>
              <a:rPr lang="fr-BE" b="0" i="0" dirty="0">
                <a:solidFill>
                  <a:srgbClr val="000000"/>
                </a:solidFill>
                <a:effectLst/>
                <a:latin typeface="+mn-lt"/>
              </a:rPr>
              <a:t>Plainte motivée = datée, signée et notifiée par courrier recommandé)</a:t>
            </a:r>
          </a:p>
          <a:p>
            <a:pPr algn="l"/>
            <a:endParaRPr lang="fr-BE" b="0" i="0" dirty="0">
              <a:solidFill>
                <a:srgbClr val="003038"/>
              </a:solidFill>
              <a:effectLst/>
              <a:latin typeface="+mn-lt"/>
            </a:endParaRPr>
          </a:p>
          <a:p>
            <a:pPr algn="l"/>
            <a:r>
              <a:rPr lang="fr-BE" b="0" i="0" dirty="0">
                <a:solidFill>
                  <a:srgbClr val="000000"/>
                </a:solidFill>
                <a:effectLst/>
                <a:latin typeface="+mn-lt"/>
              </a:rPr>
              <a:t>·       </a:t>
            </a:r>
            <a:r>
              <a:rPr lang="fr-BE" b="0" i="1" dirty="0">
                <a:solidFill>
                  <a:srgbClr val="000000"/>
                </a:solidFill>
                <a:effectLst/>
                <a:latin typeface="+mn-lt"/>
              </a:rPr>
              <a:t>Dorénavant</a:t>
            </a:r>
            <a:r>
              <a:rPr lang="fr-BE" b="0" i="0" dirty="0">
                <a:solidFill>
                  <a:srgbClr val="000000"/>
                </a:solidFill>
                <a:effectLst/>
                <a:latin typeface="+mn-lt"/>
              </a:rPr>
              <a:t> : la protection est étendue aux </a:t>
            </a:r>
            <a:r>
              <a:rPr lang="fr-BE" b="0" i="1" dirty="0">
                <a:solidFill>
                  <a:srgbClr val="000000"/>
                </a:solidFill>
                <a:effectLst/>
                <a:latin typeface="+mn-lt"/>
              </a:rPr>
              <a:t>signalements</a:t>
            </a:r>
            <a:r>
              <a:rPr lang="fr-BE" b="0" i="0" dirty="0">
                <a:solidFill>
                  <a:srgbClr val="000000"/>
                </a:solidFill>
                <a:effectLst/>
                <a:latin typeface="+mn-lt"/>
              </a:rPr>
              <a:t> et aux </a:t>
            </a:r>
            <a:r>
              <a:rPr lang="fr-BE" b="0" i="1" dirty="0">
                <a:solidFill>
                  <a:srgbClr val="000000"/>
                </a:solidFill>
                <a:effectLst/>
                <a:latin typeface="+mn-lt"/>
              </a:rPr>
              <a:t>dénonciations, </a:t>
            </a:r>
            <a:r>
              <a:rPr lang="fr-BE" b="0" i="0" dirty="0">
                <a:solidFill>
                  <a:srgbClr val="000000"/>
                </a:solidFill>
                <a:effectLst/>
                <a:latin typeface="+mn-lt"/>
              </a:rPr>
              <a:t>même auprès d’Unia. Les différents types de plaintes précédents sont conservés, mais dépourvus d’exigence formelle.</a:t>
            </a:r>
            <a:endParaRPr lang="fr-BE" b="0" i="0" dirty="0">
              <a:solidFill>
                <a:srgbClr val="003038"/>
              </a:solidFill>
              <a:effectLst/>
              <a:latin typeface="+mn-lt"/>
            </a:endParaRPr>
          </a:p>
          <a:p>
            <a:endParaRPr lang="fr-BE" dirty="0">
              <a:latin typeface="+mn-lt"/>
            </a:endParaRPr>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16</a:t>
            </a:fld>
            <a:endParaRPr lang="nl-BE"/>
          </a:p>
        </p:txBody>
      </p:sp>
    </p:spTree>
    <p:extLst>
      <p:ext uri="{BB962C8B-B14F-4D97-AF65-F5344CB8AC3E}">
        <p14:creationId xmlns:p14="http://schemas.microsoft.com/office/powerpoint/2010/main" val="1637615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BE" b="0" i="0">
                <a:solidFill>
                  <a:srgbClr val="000000"/>
                </a:solidFill>
                <a:effectLst/>
                <a:latin typeface="HelveticaNeue-Light"/>
              </a:rPr>
              <a:t>2</a:t>
            </a:r>
            <a:r>
              <a:rPr lang="fr-BE" b="0" i="0" baseline="30000">
                <a:solidFill>
                  <a:srgbClr val="000000"/>
                </a:solidFill>
                <a:effectLst/>
                <a:latin typeface="HelveticaNeue-Light"/>
              </a:rPr>
              <a:t>e</a:t>
            </a:r>
            <a:r>
              <a:rPr lang="fr-BE" b="0" i="0">
                <a:solidFill>
                  <a:srgbClr val="000000"/>
                </a:solidFill>
                <a:effectLst/>
                <a:latin typeface="HelveticaNeue-Light"/>
              </a:rPr>
              <a:t> changement concernant le </a:t>
            </a:r>
            <a:r>
              <a:rPr lang="fr-BE" b="0" i="0" u="sng">
                <a:solidFill>
                  <a:srgbClr val="000000"/>
                </a:solidFill>
                <a:effectLst/>
                <a:latin typeface="HelveticaNeue-Light"/>
              </a:rPr>
              <a:t>Début de la protection :</a:t>
            </a:r>
            <a:endParaRPr lang="fr-BE" b="0" i="0">
              <a:solidFill>
                <a:srgbClr val="003038"/>
              </a:solidFill>
              <a:effectLst/>
              <a:latin typeface="HelveticaNeue-Light"/>
            </a:endParaRPr>
          </a:p>
          <a:p>
            <a:pPr algn="l"/>
            <a:r>
              <a:rPr lang="fr-BE" b="0" i="0">
                <a:solidFill>
                  <a:srgbClr val="000000"/>
                </a:solidFill>
                <a:effectLst/>
                <a:latin typeface="HelveticaNeue-Light"/>
              </a:rPr>
              <a:t>·       </a:t>
            </a:r>
            <a:r>
              <a:rPr lang="fr-BE" b="0" i="1">
                <a:solidFill>
                  <a:srgbClr val="000000"/>
                </a:solidFill>
                <a:effectLst/>
                <a:latin typeface="HelveticaNeue-Light"/>
              </a:rPr>
              <a:t>Auparavant </a:t>
            </a:r>
            <a:r>
              <a:rPr lang="fr-BE" b="0" i="0">
                <a:solidFill>
                  <a:srgbClr val="000000"/>
                </a:solidFill>
                <a:effectLst/>
                <a:latin typeface="HelveticaNeue-Light"/>
              </a:rPr>
              <a:t>: la protection débutait au moment où la plainte motivée était déposée ou l’action en justice introduite ;</a:t>
            </a:r>
            <a:endParaRPr lang="fr-BE" b="0" i="0">
              <a:solidFill>
                <a:srgbClr val="003038"/>
              </a:solidFill>
              <a:effectLst/>
              <a:latin typeface="HelveticaNeue-Light"/>
            </a:endParaRPr>
          </a:p>
          <a:p>
            <a:pPr algn="l"/>
            <a:r>
              <a:rPr lang="fr-BE" b="0" i="0">
                <a:solidFill>
                  <a:srgbClr val="000000"/>
                </a:solidFill>
                <a:effectLst/>
                <a:latin typeface="HelveticaNeue-Light"/>
              </a:rPr>
              <a:t>·       </a:t>
            </a:r>
            <a:r>
              <a:rPr lang="fr-BE" b="0" i="1">
                <a:solidFill>
                  <a:srgbClr val="000000"/>
                </a:solidFill>
                <a:effectLst/>
                <a:latin typeface="HelveticaNeue-Light"/>
              </a:rPr>
              <a:t>Dorénavant</a:t>
            </a:r>
            <a:r>
              <a:rPr lang="fr-BE" b="0" i="0">
                <a:solidFill>
                  <a:srgbClr val="000000"/>
                </a:solidFill>
                <a:effectLst/>
                <a:latin typeface="HelveticaNeue-Light"/>
              </a:rPr>
              <a:t> : le travailleur est protégé </a:t>
            </a:r>
            <a:r>
              <a:rPr lang="fr-FR" i="1"/>
              <a:t>au moment du dépôt d'une plainte auprès de l’employeur, d'Unia, du syndicat, de la police etc.  </a:t>
            </a:r>
            <a:r>
              <a:rPr lang="fr-FR" i="1">
                <a:sym typeface="Wingdings" panose="05000000000000000000" pitchFamily="2" charset="2"/>
              </a:rPr>
              <a:t> </a:t>
            </a:r>
            <a:r>
              <a:rPr lang="fr-BE" b="0" i="0">
                <a:solidFill>
                  <a:srgbClr val="000000"/>
                </a:solidFill>
                <a:effectLst/>
                <a:latin typeface="HelveticaNeue-Light"/>
              </a:rPr>
              <a:t>à partir du moment où l’employeur a connaissance des démarches, ou a pu raisonnablement en avoir connaissance.</a:t>
            </a:r>
          </a:p>
          <a:p>
            <a:pPr algn="l"/>
            <a:endParaRPr lang="fr-BE" b="0" i="0">
              <a:solidFill>
                <a:srgbClr val="000000"/>
              </a:solidFill>
              <a:effectLst/>
              <a:latin typeface="HelveticaNeue-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i="0"/>
              <a:t>3</a:t>
            </a:r>
            <a:r>
              <a:rPr lang="fr-FR" i="0" baseline="30000"/>
              <a:t>e</a:t>
            </a:r>
            <a:r>
              <a:rPr lang="fr-FR" i="0"/>
              <a:t> changement concerne la </a:t>
            </a:r>
            <a:r>
              <a:rPr lang="fr-BE" b="0" i="0" u="sng">
                <a:solidFill>
                  <a:srgbClr val="000000"/>
                </a:solidFill>
                <a:effectLst/>
                <a:latin typeface="HelveticaNeue-Light"/>
              </a:rPr>
              <a:t>Portée de la protection :</a:t>
            </a:r>
            <a:endParaRPr lang="fr-BE" b="0" i="0">
              <a:solidFill>
                <a:srgbClr val="003038"/>
              </a:solidFill>
              <a:effectLst/>
              <a:latin typeface="HelveticaNeue-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i="0"/>
              <a:t>Pour rappel, dès lors qu'il peut être prouvé que l'employeur était au courant du dépôt d'un rapport de discrimination, la charge de la preuve est inversée. Toute mesure défavorable est alors présumée être une mesure de représailles jusqu'à preuve du contraire</a:t>
            </a:r>
            <a:r>
              <a:rPr lang="fr-FR" i="0" dirty="0"/>
              <a:t> et à défaut d’être en mesure de prouver le contraire, une indemnisation doit être octroyée..</a:t>
            </a:r>
            <a:endParaRPr lang="fr-BE" b="0" i="0">
              <a:solidFill>
                <a:srgbClr val="000000"/>
              </a:solidFill>
              <a:effectLst/>
              <a:latin typeface="HelveticaNeue-Light"/>
            </a:endParaRPr>
          </a:p>
          <a:p>
            <a:pPr algn="l"/>
            <a:r>
              <a:rPr lang="fr-BE" b="0" i="0">
                <a:solidFill>
                  <a:srgbClr val="000000"/>
                </a:solidFill>
                <a:effectLst/>
                <a:latin typeface="HelveticaNeue-Light"/>
              </a:rPr>
              <a:t>·       </a:t>
            </a:r>
            <a:r>
              <a:rPr lang="fr-BE" b="0" i="1">
                <a:solidFill>
                  <a:srgbClr val="000000"/>
                </a:solidFill>
                <a:effectLst/>
                <a:latin typeface="HelveticaNeue-Light"/>
              </a:rPr>
              <a:t>Auparavant </a:t>
            </a:r>
            <a:r>
              <a:rPr lang="fr-BE" b="0" i="0">
                <a:solidFill>
                  <a:srgbClr val="000000"/>
                </a:solidFill>
                <a:effectLst/>
                <a:latin typeface="HelveticaNeue-Light"/>
              </a:rPr>
              <a:t>: l’employeur devait, pour éviter de lui être redevable d’une indemnisation, démontrer que cette mesure était étrangère aux démarches du travailleur (plainte ou action en justice) ;</a:t>
            </a:r>
            <a:endParaRPr lang="fr-BE" b="0" i="0">
              <a:solidFill>
                <a:srgbClr val="003038"/>
              </a:solidFill>
              <a:effectLst/>
              <a:latin typeface="HelveticaNeue-Light"/>
            </a:endParaRPr>
          </a:p>
          <a:p>
            <a:pPr algn="l"/>
            <a:r>
              <a:rPr lang="fr-BE" b="0" i="0">
                <a:solidFill>
                  <a:srgbClr val="000000"/>
                </a:solidFill>
                <a:effectLst/>
                <a:latin typeface="HelveticaNeue-Light"/>
              </a:rPr>
              <a:t>·       </a:t>
            </a:r>
            <a:r>
              <a:rPr lang="fr-BE" b="0" i="1">
                <a:solidFill>
                  <a:srgbClr val="000000"/>
                </a:solidFill>
                <a:effectLst/>
                <a:latin typeface="HelveticaNeue-Light"/>
              </a:rPr>
              <a:t>Dorénavant</a:t>
            </a:r>
            <a:r>
              <a:rPr lang="fr-BE" b="0" i="0">
                <a:solidFill>
                  <a:srgbClr val="000000"/>
                </a:solidFill>
                <a:effectLst/>
                <a:latin typeface="HelveticaNeue-Light"/>
              </a:rPr>
              <a:t> : les motifs de la mesure préjudiciable doivent être étrangers non seulement aux démarches du travailleur, mais également à leur contenu</a:t>
            </a:r>
            <a:endParaRPr lang="fr-BE" b="0" i="0">
              <a:solidFill>
                <a:srgbClr val="003038"/>
              </a:solidFill>
              <a:effectLst/>
              <a:latin typeface="HelveticaNeue-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1" i="1"/>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a:p>
          <a:p>
            <a:pPr marL="0" marR="0" lvl="0" indent="0" algn="l" defTabSz="914400" rtl="0" eaLnBrk="1" fontAlgn="auto" latinLnBrk="0" hangingPunct="1">
              <a:lnSpc>
                <a:spcPct val="100000"/>
              </a:lnSpc>
              <a:spcBef>
                <a:spcPts val="0"/>
              </a:spcBef>
              <a:spcAft>
                <a:spcPts val="0"/>
              </a:spcAft>
              <a:buClrTx/>
              <a:buSzTx/>
              <a:buFontTx/>
              <a:buNone/>
              <a:tabLst/>
              <a:defRPr/>
            </a:pPr>
            <a:r>
              <a:rPr lang="fr-FR" i="1"/>
              <a:t>+ </a:t>
            </a:r>
            <a:r>
              <a:rPr kumimoji="0" lang="nl-NL" sz="1200" b="1" i="0" u="none" strike="noStrike" kern="1200" cap="none" spc="0" normalizeH="0" baseline="0" noProof="0">
                <a:ln>
                  <a:noFill/>
                </a:ln>
                <a:solidFill>
                  <a:srgbClr val="A00656"/>
                </a:solidFill>
                <a:effectLst/>
                <a:uLnTx/>
                <a:uFillTx/>
                <a:latin typeface="+mn-lt"/>
                <a:ea typeface="+mn-ea"/>
                <a:cs typeface="+mn-cs"/>
              </a:rPr>
              <a:t>Art. 15 § 8. </a:t>
            </a:r>
            <a:r>
              <a:rPr lang="fr-FR" b="0"/>
              <a:t>Lorsque la personne concernée par la violation alléguée fait un signalement ou introduit une plainte ou une action en justice ou lorsqu’une personne visée au paragraphe 7, alinéa 1er, accomplit les actes visés dans cet alinéa, elle peut en </a:t>
            </a:r>
            <a:r>
              <a:rPr lang="fr-FR" b="1">
                <a:solidFill>
                  <a:srgbClr val="FF0000"/>
                </a:solidFill>
              </a:rPr>
              <a:t>demander la preuve écrite et datée à l’organisation, au service ou à l’institution visés </a:t>
            </a:r>
            <a:r>
              <a:rPr lang="fr-FR" b="0"/>
              <a:t>au paragraphe 3 auprès duquel l’acte est accompli. Cette preuve écrite transmise par l’organisation, le service ou l’institution visés à l’alinéa 1er contient </a:t>
            </a:r>
            <a:r>
              <a:rPr lang="fr-FR" b="1"/>
              <a:t>l’identité</a:t>
            </a:r>
            <a:r>
              <a:rPr lang="fr-FR" b="0"/>
              <a:t> de la personne, les </a:t>
            </a:r>
            <a:r>
              <a:rPr lang="fr-FR" b="1"/>
              <a:t>démarches réalisées</a:t>
            </a:r>
            <a:r>
              <a:rPr lang="fr-FR" b="0"/>
              <a:t>, la </a:t>
            </a:r>
            <a:r>
              <a:rPr lang="fr-FR" b="1"/>
              <a:t>date</a:t>
            </a:r>
            <a:r>
              <a:rPr lang="fr-FR" b="0"/>
              <a:t> de la démarche et celle de la demande de la preuve.</a:t>
            </a:r>
            <a:r>
              <a:rPr kumimoji="0" lang="nl-NL" sz="1200" b="0" i="0" u="none" strike="noStrike" kern="1200" cap="none" spc="0" normalizeH="0" baseline="0" noProof="0">
                <a:ln>
                  <a:noFill/>
                </a:ln>
                <a:solidFill>
                  <a:srgbClr val="A00656"/>
                </a:solidFill>
                <a:effectLst/>
                <a:uLnTx/>
                <a:uFillTx/>
                <a:latin typeface="+mn-lt"/>
                <a:ea typeface="+mn-ea"/>
                <a:cs typeface="+mn-cs"/>
              </a:rPr>
              <a:t> </a:t>
            </a:r>
            <a:endParaRPr lang="en-BE" b="0"/>
          </a:p>
          <a:p>
            <a:endParaRPr lang="fr-BE"/>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17</a:t>
            </a:fld>
            <a:endParaRPr lang="nl-BE"/>
          </a:p>
        </p:txBody>
      </p:sp>
    </p:spTree>
    <p:extLst>
      <p:ext uri="{BB962C8B-B14F-4D97-AF65-F5344CB8AC3E}">
        <p14:creationId xmlns:p14="http://schemas.microsoft.com/office/powerpoint/2010/main" val="2537453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18</a:t>
            </a:fld>
            <a:endParaRPr lang="nl-BE"/>
          </a:p>
        </p:txBody>
      </p:sp>
    </p:spTree>
    <p:extLst>
      <p:ext uri="{BB962C8B-B14F-4D97-AF65-F5344CB8AC3E}">
        <p14:creationId xmlns:p14="http://schemas.microsoft.com/office/powerpoint/2010/main" val="2095669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BE" b="0" i="0">
                <a:solidFill>
                  <a:srgbClr val="000000"/>
                </a:solidFill>
                <a:effectLst/>
                <a:latin typeface="HelveticaNeue-Light"/>
              </a:rPr>
              <a:t>Dernier changement important:  </a:t>
            </a:r>
            <a:r>
              <a:rPr lang="fr-BE" b="0" i="0" u="sng">
                <a:solidFill>
                  <a:srgbClr val="000000"/>
                </a:solidFill>
                <a:effectLst/>
                <a:latin typeface="HelveticaNeue-Light"/>
              </a:rPr>
              <a:t>Personnes protégées :</a:t>
            </a:r>
            <a:endParaRPr lang="fr-BE" b="0" i="0">
              <a:solidFill>
                <a:srgbClr val="003038"/>
              </a:solidFill>
              <a:effectLst/>
              <a:latin typeface="HelveticaNeue-Light"/>
            </a:endParaRPr>
          </a:p>
          <a:p>
            <a:pPr algn="l"/>
            <a:r>
              <a:rPr lang="fr-BE" b="0" i="0">
                <a:solidFill>
                  <a:srgbClr val="000000"/>
                </a:solidFill>
                <a:effectLst/>
                <a:latin typeface="HelveticaNeue-Light"/>
              </a:rPr>
              <a:t>·       </a:t>
            </a:r>
            <a:r>
              <a:rPr lang="fr-BE" b="0" i="1">
                <a:solidFill>
                  <a:srgbClr val="000000"/>
                </a:solidFill>
                <a:effectLst/>
                <a:latin typeface="HelveticaNeue-Light"/>
              </a:rPr>
              <a:t>Auparavant </a:t>
            </a:r>
            <a:r>
              <a:rPr lang="fr-BE" b="0" i="0">
                <a:solidFill>
                  <a:srgbClr val="000000"/>
                </a:solidFill>
                <a:effectLst/>
                <a:latin typeface="HelveticaNeue-Light"/>
              </a:rPr>
              <a:t>: la protection s’appliquait également à la personne qui introduit la plainte mais aussi aux témoins « officiels », pouvant produire un document signé et daté concernant leur témoignage, ainsi qu’aux témoins en justice ;</a:t>
            </a:r>
            <a:endParaRPr lang="fr-BE" b="0" i="0">
              <a:solidFill>
                <a:srgbClr val="003038"/>
              </a:solidFill>
              <a:effectLst/>
              <a:latin typeface="HelveticaNeue-Light"/>
            </a:endParaRPr>
          </a:p>
          <a:p>
            <a:pPr algn="l"/>
            <a:r>
              <a:rPr lang="fr-BE" b="0" i="0">
                <a:solidFill>
                  <a:srgbClr val="000000"/>
                </a:solidFill>
                <a:effectLst/>
                <a:latin typeface="HelveticaNeue-Light"/>
              </a:rPr>
              <a:t>·       </a:t>
            </a:r>
            <a:r>
              <a:rPr lang="fr-BE" b="0" i="1">
                <a:solidFill>
                  <a:srgbClr val="000000"/>
                </a:solidFill>
                <a:effectLst/>
                <a:latin typeface="HelveticaNeue-Light"/>
              </a:rPr>
              <a:t>Dorénavant</a:t>
            </a:r>
            <a:r>
              <a:rPr lang="fr-BE" b="0" i="0">
                <a:solidFill>
                  <a:srgbClr val="000000"/>
                </a:solidFill>
                <a:effectLst/>
                <a:latin typeface="HelveticaNeue-Light"/>
              </a:rPr>
              <a:t> : la loi supprime ces exigences formelles concernant les témoins. La protection est également étendue aux personnes qui donnent des conseils ou apportent une aide ou une assistance à la victime, ainsi qu’à toute personne qui invoque la violation de la loi (même en l’absence de discrimination effective).</a:t>
            </a:r>
            <a:endParaRPr lang="fr-BE" b="0" i="0">
              <a:solidFill>
                <a:srgbClr val="003038"/>
              </a:solidFill>
              <a:effectLst/>
              <a:latin typeface="HelveticaNeue-Light"/>
            </a:endParaRPr>
          </a:p>
          <a:p>
            <a:endParaRPr lang="fr-BE"/>
          </a:p>
          <a:p>
            <a:r>
              <a:rPr lang="fr-BE" dirty="0">
                <a:sym typeface="Wingdings" panose="05000000000000000000" pitchFamily="2" charset="2"/>
              </a:rPr>
              <a:t> Jan : </a:t>
            </a:r>
            <a:r>
              <a:rPr lang="fr-BE" sz="1200" b="1" dirty="0">
                <a:solidFill>
                  <a:srgbClr val="DE7F00"/>
                </a:solidFill>
                <a:latin typeface="+mn-lt"/>
                <a:ea typeface="+mj-ea"/>
                <a:cs typeface="+mj-cs"/>
              </a:rPr>
              <a:t>Délits de haine: modifications par la loi du 6 décembre 2022</a:t>
            </a:r>
            <a:endParaRPr lang="fr-BE" dirty="0">
              <a:latin typeface="+mn-lt"/>
            </a:endParaRPr>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19</a:t>
            </a:fld>
            <a:endParaRPr lang="nl-BE"/>
          </a:p>
        </p:txBody>
      </p:sp>
    </p:spTree>
    <p:extLst>
      <p:ext uri="{BB962C8B-B14F-4D97-AF65-F5344CB8AC3E}">
        <p14:creationId xmlns:p14="http://schemas.microsoft.com/office/powerpoint/2010/main" val="52964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noProof="0" dirty="0"/>
              <a:t>Sophie (intro):</a:t>
            </a:r>
          </a:p>
          <a:p>
            <a:r>
              <a:rPr lang="fr-BE" noProof="0" dirty="0"/>
              <a:t>Au cours de l’année écoulée, le droit anti-discrimination a </a:t>
            </a:r>
            <a:r>
              <a:rPr lang="fr-BE" b="1" noProof="0" dirty="0"/>
              <a:t>au niveau fédéral </a:t>
            </a:r>
            <a:r>
              <a:rPr lang="fr-BE" noProof="0" dirty="0"/>
              <a:t>connu de nombreux changements, petits et grands. Cet événement et cet atelier sont pour nous une excellente opportunité de les  présenter. Pourquoi  revenir sur ceux-ci? D’abord, parce qu’ils sont encore très récents et donc peu connus et il est essentiel que les acteurs de terrains s’en saisissent. Ensuite parce qu’ils constituent des avancées, des progrès pour une meilleure protection des droits fondamentaux et à ce titre, l’on souhaite les saluer. Enfin, parce que parfois, c’est l’aboutissement d’années de travail, de recommandations, d’avis, auprès des politiques et qu’à ce titre, ces changements doivent aussi être célébrés.</a:t>
            </a:r>
          </a:p>
          <a:p>
            <a:endParaRPr lang="fr-B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noProof="0" dirty="0"/>
              <a:t>Au cours des 45 prochaines minutes, nous souhaitons tour à tour analyser les modifications qui concernent les législations anti-discrimination, la protection contre les représailles et enfin, le code pénal. Sans que l’on s’y attarde, il est aussi pertinent de noter une moindre modification de la loi du 10 mai 2007 luttant contre les discriminations par la l</a:t>
            </a:r>
            <a:r>
              <a:rPr lang="fr-BE" dirty="0" err="1"/>
              <a:t>oi</a:t>
            </a:r>
            <a:r>
              <a:rPr lang="fr-BE" dirty="0"/>
              <a:t> du 20 juillet 2022 en ce qui concerne le motif de discrimination fondé sur l'état de santé </a:t>
            </a:r>
            <a:r>
              <a:rPr lang="fr-BE" b="0" dirty="0"/>
              <a:t>: l</a:t>
            </a:r>
            <a:r>
              <a:rPr lang="fr-BE" b="0" i="0" dirty="0">
                <a:solidFill>
                  <a:srgbClr val="000000"/>
                </a:solidFill>
                <a:effectLst/>
                <a:latin typeface="Times New Roman" panose="02020603050405020304" pitchFamily="18" charset="0"/>
              </a:rPr>
              <a:t>es mots "l'état de santé actuel ou futur" ont été remplacés par les mots "l'état de santé".</a:t>
            </a:r>
            <a:br>
              <a:rPr lang="fr-BE" dirty="0"/>
            </a:br>
            <a:endParaRPr lang="en-US" dirty="0">
              <a:highlight>
                <a:srgbClr val="FFFF00"/>
              </a:highlight>
            </a:endParaRPr>
          </a:p>
          <a:p>
            <a:endParaRPr lang="fr-BE" dirty="0"/>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2</a:t>
            </a:fld>
            <a:endParaRPr lang="nl-BE"/>
          </a:p>
        </p:txBody>
      </p:sp>
    </p:spTree>
    <p:extLst>
      <p:ext uri="{BB962C8B-B14F-4D97-AF65-F5344CB8AC3E}">
        <p14:creationId xmlns:p14="http://schemas.microsoft.com/office/powerpoint/2010/main" val="518574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20</a:t>
            </a:fld>
            <a:endParaRPr lang="nl-BE"/>
          </a:p>
        </p:txBody>
      </p:sp>
    </p:spTree>
    <p:extLst>
      <p:ext uri="{BB962C8B-B14F-4D97-AF65-F5344CB8AC3E}">
        <p14:creationId xmlns:p14="http://schemas.microsoft.com/office/powerpoint/2010/main" val="2710016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i="1"/>
          </a:p>
          <a:p>
            <a:endParaRPr lang="fr-BE"/>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21</a:t>
            </a:fld>
            <a:endParaRPr lang="nl-BE"/>
          </a:p>
        </p:txBody>
      </p:sp>
    </p:spTree>
    <p:extLst>
      <p:ext uri="{BB962C8B-B14F-4D97-AF65-F5344CB8AC3E}">
        <p14:creationId xmlns:p14="http://schemas.microsoft.com/office/powerpoint/2010/main" val="3821831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22</a:t>
            </a:fld>
            <a:endParaRPr lang="nl-BE"/>
          </a:p>
        </p:txBody>
      </p:sp>
    </p:spTree>
    <p:extLst>
      <p:ext uri="{BB962C8B-B14F-4D97-AF65-F5344CB8AC3E}">
        <p14:creationId xmlns:p14="http://schemas.microsoft.com/office/powerpoint/2010/main" val="1916390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buFont typeface="Arial" panose="020B0604020202020204" pitchFamily="34" charset="0"/>
              <a:buChar char="•"/>
            </a:pPr>
            <a:r>
              <a:rPr lang="fr-FR" dirty="0" err="1"/>
              <a:t>Kritiek</a:t>
            </a:r>
            <a:r>
              <a:rPr lang="fr-FR" dirty="0"/>
              <a:t>: </a:t>
            </a:r>
            <a:r>
              <a:rPr lang="nl-BE" b="0" dirty="0" err="1"/>
              <a:t>Critiques</a:t>
            </a:r>
            <a:r>
              <a:rPr lang="nl-BE" b="0" dirty="0"/>
              <a:t> de différents </a:t>
            </a:r>
            <a:r>
              <a:rPr lang="nl-BE" b="0" dirty="0" err="1"/>
              <a:t>côtés</a:t>
            </a:r>
            <a:endParaRPr lang="nl-BE" b="0" dirty="0"/>
          </a:p>
          <a:p>
            <a:pPr marL="342900" indent="-342900">
              <a:buFont typeface="Arial" panose="020B0604020202020204" pitchFamily="34" charset="0"/>
              <a:buChar char="•"/>
            </a:pPr>
            <a:r>
              <a:rPr lang="nl-BE" b="0" dirty="0" err="1"/>
              <a:t>Liste</a:t>
            </a:r>
            <a:r>
              <a:rPr lang="nl-BE" b="0" dirty="0"/>
              <a:t> de </a:t>
            </a:r>
            <a:r>
              <a:rPr lang="nl-BE" b="0" dirty="0" err="1"/>
              <a:t>délits</a:t>
            </a:r>
            <a:r>
              <a:rPr lang="nl-BE" b="0" dirty="0"/>
              <a:t> </a:t>
            </a:r>
            <a:r>
              <a:rPr lang="nl-BE" b="0" dirty="0" err="1"/>
              <a:t>trop</a:t>
            </a:r>
            <a:r>
              <a:rPr lang="nl-BE" b="0" dirty="0"/>
              <a:t> </a:t>
            </a:r>
            <a:r>
              <a:rPr lang="nl-BE" b="0" dirty="0" err="1"/>
              <a:t>restreinte</a:t>
            </a:r>
            <a:endParaRPr lang="nl-BE" b="0" dirty="0"/>
          </a:p>
          <a:p>
            <a:pPr marL="342900" indent="-342900">
              <a:buFont typeface="Arial" panose="020B0604020202020204" pitchFamily="34" charset="0"/>
              <a:buChar char="•"/>
            </a:pPr>
            <a:r>
              <a:rPr lang="nl-BE" sz="1100" b="0" dirty="0">
                <a:latin typeface="Calibri"/>
                <a:cs typeface="Calibri"/>
              </a:rPr>
              <a:t>Pas conforme à </a:t>
            </a:r>
            <a:r>
              <a:rPr lang="nl-BE" sz="1100" b="0" dirty="0" err="1">
                <a:latin typeface="Calibri"/>
                <a:cs typeface="Calibri"/>
              </a:rPr>
              <a:t>l'art</a:t>
            </a:r>
            <a:r>
              <a:rPr lang="nl-BE" sz="1100" b="0" dirty="0">
                <a:latin typeface="Calibri"/>
                <a:cs typeface="Calibri"/>
              </a:rPr>
              <a:t>. 4 </a:t>
            </a:r>
            <a:r>
              <a:rPr lang="nl-BE" sz="1100" b="0" dirty="0" err="1">
                <a:latin typeface="Calibri"/>
                <a:cs typeface="Calibri"/>
              </a:rPr>
              <a:t>Décision-cadre</a:t>
            </a:r>
            <a:r>
              <a:rPr lang="nl-BE" sz="1100" b="0" dirty="0">
                <a:latin typeface="Calibri"/>
                <a:cs typeface="Calibri"/>
              </a:rPr>
              <a:t> 2008/913</a:t>
            </a:r>
          </a:p>
          <a:p>
            <a:pPr marL="342900" indent="-342900">
              <a:buFont typeface="Arial" panose="020B0604020202020204" pitchFamily="34" charset="0"/>
              <a:buChar char="•"/>
            </a:pPr>
            <a:r>
              <a:rPr lang="nl-BE" b="0" dirty="0" err="1"/>
              <a:t>Ajustements</a:t>
            </a:r>
            <a:r>
              <a:rPr lang="nl-BE" b="0" dirty="0"/>
              <a:t> nécessaires: nouveaux </a:t>
            </a:r>
            <a:r>
              <a:rPr lang="nl-BE" b="0" dirty="0" err="1"/>
              <a:t>critères</a:t>
            </a:r>
            <a:r>
              <a:rPr lang="nl-BE" b="0" dirty="0"/>
              <a:t>, </a:t>
            </a:r>
            <a:r>
              <a:rPr lang="nl-BE" b="0" dirty="0" err="1"/>
              <a:t>critères</a:t>
            </a:r>
            <a:r>
              <a:rPr lang="nl-BE" b="0" dirty="0"/>
              <a:t> </a:t>
            </a:r>
            <a:r>
              <a:rPr lang="nl-BE" b="0" dirty="0" err="1"/>
              <a:t>multiples</a:t>
            </a:r>
            <a:r>
              <a:rPr lang="nl-BE" b="0" dirty="0"/>
              <a:t>, </a:t>
            </a:r>
            <a:r>
              <a:rPr lang="nl-BE" b="0" dirty="0" err="1"/>
              <a:t>discrimination</a:t>
            </a:r>
            <a:r>
              <a:rPr lang="nl-BE" b="0" dirty="0"/>
              <a:t> par </a:t>
            </a:r>
            <a:r>
              <a:rPr lang="nl-BE" b="0" dirty="0" err="1"/>
              <a:t>association</a:t>
            </a:r>
            <a:r>
              <a:rPr lang="nl-BE" b="0" dirty="0"/>
              <a:t>, </a:t>
            </a:r>
            <a:r>
              <a:rPr lang="nl-BE" b="0" dirty="0" err="1"/>
              <a:t>caractéristique</a:t>
            </a:r>
            <a:r>
              <a:rPr lang="nl-BE" b="0" dirty="0"/>
              <a:t> </a:t>
            </a:r>
            <a:r>
              <a:rPr lang="nl-BE" b="0" dirty="0" err="1"/>
              <a:t>alléguée</a:t>
            </a:r>
            <a:endParaRPr lang="nl-BE" b="0" dirty="0"/>
          </a:p>
          <a:p>
            <a:pPr marL="342900" indent="-342900">
              <a:buFont typeface="Arial" panose="020B0604020202020204" pitchFamily="34" charset="0"/>
              <a:buChar char="•"/>
            </a:pPr>
            <a:r>
              <a:rPr lang="nl-BE" b="0" dirty="0" err="1"/>
              <a:t>Amélioration</a:t>
            </a:r>
            <a:r>
              <a:rPr lang="nl-BE" b="0" dirty="0"/>
              <a:t>: clause générale </a:t>
            </a:r>
            <a:r>
              <a:rPr lang="nl-BE" b="0" dirty="0" err="1"/>
              <a:t>applicables</a:t>
            </a:r>
            <a:r>
              <a:rPr lang="nl-BE" b="0" dirty="0"/>
              <a:t> à </a:t>
            </a:r>
            <a:r>
              <a:rPr lang="nl-BE" b="0" dirty="0" err="1"/>
              <a:t>tous</a:t>
            </a:r>
            <a:r>
              <a:rPr lang="nl-BE" b="0" dirty="0"/>
              <a:t> les </a:t>
            </a:r>
            <a:r>
              <a:rPr lang="nl-BE" b="0" dirty="0" err="1"/>
              <a:t>délits</a:t>
            </a:r>
            <a:r>
              <a:rPr lang="nl-BE" b="0" dirty="0"/>
              <a:t> (</a:t>
            </a:r>
            <a:r>
              <a:rPr lang="nl-BE" b="0" dirty="0" err="1"/>
              <a:t>voir</a:t>
            </a:r>
            <a:r>
              <a:rPr lang="nl-BE" b="0" dirty="0"/>
              <a:t> AAR 284 et 309)</a:t>
            </a:r>
          </a:p>
          <a:p>
            <a:endParaRPr lang="fr-FR" dirty="0"/>
          </a:p>
          <a:p>
            <a:endParaRPr lang="fr-FR" dirty="0"/>
          </a:p>
          <a:p>
            <a:endParaRPr lang="fr-BE" dirty="0"/>
          </a:p>
        </p:txBody>
      </p:sp>
      <p:sp>
        <p:nvSpPr>
          <p:cNvPr id="4" name="Espace réservé du numéro de diapositive 3"/>
          <p:cNvSpPr>
            <a:spLocks noGrp="1"/>
          </p:cNvSpPr>
          <p:nvPr>
            <p:ph type="sldNum" sz="quarter" idx="10"/>
          </p:nvPr>
        </p:nvSpPr>
        <p:spPr/>
        <p:txBody>
          <a:bodyPr/>
          <a:lstStyle/>
          <a:p>
            <a:fld id="{4E214F9D-148F-41F0-8B8B-FF8AA88FD3C5}" type="slidenum">
              <a:rPr lang="fr-BE" smtClean="0"/>
              <a:t>23</a:t>
            </a:fld>
            <a:endParaRPr lang="fr-BE"/>
          </a:p>
        </p:txBody>
      </p:sp>
    </p:spTree>
    <p:extLst>
      <p:ext uri="{BB962C8B-B14F-4D97-AF65-F5344CB8AC3E}">
        <p14:creationId xmlns:p14="http://schemas.microsoft.com/office/powerpoint/2010/main" val="448917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Discriminerende drijfveer is verzwarende factor</a:t>
            </a:r>
          </a:p>
          <a:p>
            <a:r>
              <a:rPr lang="nl-BE" dirty="0" err="1"/>
              <a:t>Autres</a:t>
            </a:r>
            <a:r>
              <a:rPr lang="nl-BE" dirty="0"/>
              <a:t> </a:t>
            </a:r>
            <a:r>
              <a:rPr lang="nl-BE" dirty="0" err="1"/>
              <a:t>modifications</a:t>
            </a:r>
            <a:r>
              <a:rPr lang="nl-BE" dirty="0"/>
              <a:t>: Aanpassing van criteria, vermeend criterium, bij associatie, meervoudige criteria</a:t>
            </a:r>
          </a:p>
          <a:p>
            <a:endParaRPr lang="nl-BE" dirty="0"/>
          </a:p>
          <a:p>
            <a:r>
              <a:rPr lang="nl-BE" sz="18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Art.</a:t>
            </a:r>
            <a:r>
              <a:rPr lang="nl-BE"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nl-BE" sz="18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78bis</a:t>
            </a:r>
            <a:r>
              <a:rPr lang="nl-BE"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nl-BE" sz="1800" b="1" u="sng" baseline="30000" dirty="0">
                <a:solidFill>
                  <a:srgbClr val="FF0000"/>
                </a:solidFill>
                <a:effectLst/>
                <a:latin typeface="Calibri" panose="020F0502020204030204" pitchFamily="34" charset="0"/>
                <a:ea typeface="Calibri" panose="020F0502020204030204" pitchFamily="34" charset="0"/>
                <a:cs typeface="Arial" panose="020B0604020202020204" pitchFamily="34" charset="0"/>
                <a:hlinkClick r:id="rId5" tooltip="&lt;Ingevoegd bij W 2022-12-06/02, art. 25, 152; Inwerkingtreding : 31-12-2022&gt;"/>
              </a:rPr>
              <a:t>1</a:t>
            </a:r>
            <a:r>
              <a:rPr lang="nl-BE"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Indien de wet voorziet in verzwarende factoren, moet de rechter deze factoren in overweging nemen wanneer hij de straf of de maatregel en de zwaarte ervan kiest, zonder dat hij een straf kan opleggen die hoger is dan de maximumstraf op dit misdrijf gesteld.]</a:t>
            </a:r>
            <a:r>
              <a:rPr lang="nl-BE" sz="1800" b="1" u="sng" baseline="30000" dirty="0">
                <a:solidFill>
                  <a:srgbClr val="FF0000"/>
                </a:solidFill>
                <a:effectLst/>
                <a:latin typeface="Calibri" panose="020F0502020204030204" pitchFamily="34" charset="0"/>
                <a:ea typeface="Calibri" panose="020F0502020204030204" pitchFamily="34" charset="0"/>
                <a:cs typeface="Arial" panose="020B0604020202020204" pitchFamily="34" charset="0"/>
                <a:hlinkClick r:id="rId5" tooltip="&lt;Ingevoegd bij W 2022-12-06/02, art. 25, 152; Inwerkingtreding : 31-12-2022&gt;"/>
              </a:rPr>
              <a:t>1</a:t>
            </a:r>
            <a:br>
              <a:rPr lang="nl-BE"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br>
              <a:rPr lang="nl-BE"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nl-BE"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br>
              <a:rPr lang="nl-BE"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br>
              <a:rPr lang="nl-BE"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nl-BE"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nl-BE" sz="1800" b="1" u="sng" dirty="0">
                <a:solidFill>
                  <a:srgbClr val="000000"/>
                </a:solidFill>
                <a:effectLst/>
                <a:latin typeface="Calibri" panose="020F0502020204030204" pitchFamily="34" charset="0"/>
                <a:ea typeface="Calibri" panose="020F0502020204030204" pitchFamily="34" charset="0"/>
                <a:cs typeface="Arial" panose="020B0604020202020204" pitchFamily="34" charset="0"/>
                <a:hlinkClick r:id="rId6"/>
              </a:rPr>
              <a:t>Art.</a:t>
            </a:r>
            <a:r>
              <a:rPr lang="nl-BE"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nl-BE" sz="1800" b="1" u="sng" dirty="0">
                <a:solidFill>
                  <a:srgbClr val="000000"/>
                </a:solidFill>
                <a:effectLst/>
                <a:latin typeface="Calibri" panose="020F0502020204030204" pitchFamily="34" charset="0"/>
                <a:ea typeface="Calibri" panose="020F0502020204030204" pitchFamily="34" charset="0"/>
                <a:cs typeface="Arial" panose="020B0604020202020204" pitchFamily="34" charset="0"/>
                <a:hlinkClick r:id="rId7"/>
              </a:rPr>
              <a:t>78ter</a:t>
            </a:r>
            <a:r>
              <a:rPr lang="nl-BE"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nl-BE" sz="1800" b="1" u="sng" baseline="30000" dirty="0">
                <a:solidFill>
                  <a:srgbClr val="FF0000"/>
                </a:solidFill>
                <a:effectLst/>
                <a:latin typeface="Calibri" panose="020F0502020204030204" pitchFamily="34" charset="0"/>
                <a:ea typeface="Calibri" panose="020F0502020204030204" pitchFamily="34" charset="0"/>
                <a:cs typeface="Arial" panose="020B0604020202020204" pitchFamily="34" charset="0"/>
                <a:hlinkClick r:id="rId5" tooltip="&lt;Ingevoegd bij W 2022-12-06/02, art. 26, 152; Inwerkingtreding : 31-12-2022&gt;"/>
              </a:rPr>
              <a:t>1</a:t>
            </a:r>
            <a:r>
              <a:rPr lang="nl-BE"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De discriminerende drijfveer van de dader is een verzwarende factor bij alle misdrijven, behoudens in die gevallen waarin de wet van de discriminerende drijfveer een verzwarende omstandigheid maakt.</a:t>
            </a:r>
            <a:br>
              <a:rPr lang="nl-BE"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nl-BE"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nl-BE"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Een misdrijf wordt geacht te zijn gepleegd vanuit een discriminerende drijfveer wanneer een van de drijfveren van de dader bestaat uit de haat tegen, het misprijzen van of de vijandigheid tegen een persoon wegens diens …</a:t>
            </a:r>
            <a:endParaRPr lang="nl-BE" dirty="0"/>
          </a:p>
        </p:txBody>
      </p:sp>
      <p:sp>
        <p:nvSpPr>
          <p:cNvPr id="4" name="Tijdelijke aanduiding voor dianummer 3"/>
          <p:cNvSpPr>
            <a:spLocks noGrp="1"/>
          </p:cNvSpPr>
          <p:nvPr>
            <p:ph type="sldNum" sz="quarter" idx="5"/>
          </p:nvPr>
        </p:nvSpPr>
        <p:spPr/>
        <p:txBody>
          <a:bodyPr/>
          <a:lstStyle/>
          <a:p>
            <a:fld id="{6A47539A-C1D8-C74F-BBD2-FCE23BAED9A4}" type="slidenum">
              <a:rPr lang="nl-BE" smtClean="0"/>
              <a:t>24</a:t>
            </a:fld>
            <a:endParaRPr lang="nl-BE"/>
          </a:p>
        </p:txBody>
      </p:sp>
    </p:spTree>
    <p:extLst>
      <p:ext uri="{BB962C8B-B14F-4D97-AF65-F5344CB8AC3E}">
        <p14:creationId xmlns:p14="http://schemas.microsoft.com/office/powerpoint/2010/main" val="2020494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Kritiek:</a:t>
            </a:r>
          </a:p>
          <a:p>
            <a:pPr marL="342900" indent="-342900">
              <a:buFont typeface="Arial" panose="020B0604020202020204" pitchFamily="34" charset="0"/>
              <a:buChar char="•"/>
            </a:pPr>
            <a:r>
              <a:rPr lang="nl-BE" b="0" err="1"/>
              <a:t>Système</a:t>
            </a:r>
            <a:r>
              <a:rPr lang="nl-BE" b="0"/>
              <a:t> en 3 </a:t>
            </a:r>
            <a:r>
              <a:rPr lang="nl-BE" b="0" err="1"/>
              <a:t>niveaux</a:t>
            </a:r>
            <a:r>
              <a:rPr lang="nl-BE" b="0"/>
              <a:t>: </a:t>
            </a:r>
            <a:r>
              <a:rPr lang="nl-BE" b="0" err="1"/>
              <a:t>conséquences</a:t>
            </a:r>
            <a:r>
              <a:rPr lang="nl-BE" b="0"/>
              <a:t> </a:t>
            </a:r>
            <a:r>
              <a:rPr lang="nl-BE" b="0" err="1"/>
              <a:t>différentes</a:t>
            </a:r>
            <a:r>
              <a:rPr lang="nl-BE" b="0"/>
              <a:t> pour des </a:t>
            </a:r>
            <a:r>
              <a:rPr lang="nl-BE" b="0" err="1"/>
              <a:t>délits</a:t>
            </a:r>
            <a:r>
              <a:rPr lang="nl-BE" b="0"/>
              <a:t> différents: </a:t>
            </a:r>
            <a:r>
              <a:rPr lang="nl-BE" b="0" err="1"/>
              <a:t>augmentation</a:t>
            </a:r>
            <a:r>
              <a:rPr lang="nl-BE" b="0"/>
              <a:t> obligatoire de </a:t>
            </a:r>
            <a:r>
              <a:rPr lang="nl-BE" b="0" err="1"/>
              <a:t>l’éventail</a:t>
            </a:r>
            <a:r>
              <a:rPr lang="nl-BE" b="0"/>
              <a:t> des </a:t>
            </a:r>
            <a:r>
              <a:rPr lang="nl-BE" b="0" err="1"/>
              <a:t>peines</a:t>
            </a:r>
            <a:r>
              <a:rPr lang="nl-BE" b="0"/>
              <a:t> + </a:t>
            </a:r>
            <a:r>
              <a:rPr lang="nl-BE" b="0" err="1"/>
              <a:t>augmentation</a:t>
            </a:r>
            <a:r>
              <a:rPr lang="nl-BE" b="0"/>
              <a:t> </a:t>
            </a:r>
            <a:r>
              <a:rPr lang="nl-BE" b="0" err="1"/>
              <a:t>facultative</a:t>
            </a:r>
            <a:r>
              <a:rPr lang="nl-BE" b="0"/>
              <a:t> des </a:t>
            </a:r>
            <a:r>
              <a:rPr lang="nl-BE" b="0" err="1"/>
              <a:t>peines</a:t>
            </a:r>
            <a:r>
              <a:rPr lang="nl-BE" b="0"/>
              <a:t> </a:t>
            </a:r>
            <a:r>
              <a:rPr lang="nl-BE" b="0" err="1"/>
              <a:t>minimales</a:t>
            </a:r>
            <a:r>
              <a:rPr lang="nl-BE" b="0"/>
              <a:t> + </a:t>
            </a:r>
            <a:r>
              <a:rPr lang="nl-BE" b="0" err="1"/>
              <a:t>prendre</a:t>
            </a:r>
            <a:r>
              <a:rPr lang="nl-BE" b="0"/>
              <a:t> en </a:t>
            </a:r>
            <a:r>
              <a:rPr lang="nl-BE" b="0" err="1"/>
              <a:t>considération</a:t>
            </a:r>
            <a:endParaRPr lang="nl-BE" b="0"/>
          </a:p>
          <a:p>
            <a:pPr marL="703584" lvl="1" indent="-342900">
              <a:buFont typeface="Arial" panose="020B0604020202020204" pitchFamily="34" charset="0"/>
              <a:buChar char="•"/>
            </a:pPr>
            <a:r>
              <a:rPr lang="nl-BE" b="0"/>
              <a:t>Complexe</a:t>
            </a:r>
          </a:p>
          <a:p>
            <a:pPr marL="703584" lvl="1" indent="-342900">
              <a:buFont typeface="Arial" panose="020B0604020202020204" pitchFamily="34" charset="0"/>
              <a:buChar char="•"/>
            </a:pPr>
            <a:r>
              <a:rPr lang="nl-BE" b="0" err="1"/>
              <a:t>Aucune</a:t>
            </a:r>
            <a:r>
              <a:rPr lang="nl-BE" b="0"/>
              <a:t> </a:t>
            </a:r>
            <a:r>
              <a:rPr lang="nl-BE" b="0" err="1"/>
              <a:t>responsabilité</a:t>
            </a:r>
            <a:r>
              <a:rPr lang="nl-BE" b="0"/>
              <a:t> pour la </a:t>
            </a:r>
            <a:r>
              <a:rPr lang="nl-BE" b="0" err="1"/>
              <a:t>distinction</a:t>
            </a:r>
            <a:endParaRPr lang="nl-BE" b="0"/>
          </a:p>
          <a:p>
            <a:pPr marL="342900" indent="-342900">
              <a:buFont typeface="Arial" panose="020B0604020202020204" pitchFamily="34" charset="0"/>
              <a:buChar char="•"/>
            </a:pPr>
            <a:r>
              <a:rPr lang="nl-BE" b="0"/>
              <a:t>Le facteur </a:t>
            </a:r>
            <a:r>
              <a:rPr lang="nl-BE" b="0" err="1"/>
              <a:t>aggravant</a:t>
            </a:r>
            <a:r>
              <a:rPr lang="nl-BE" b="0"/>
              <a:t> </a:t>
            </a:r>
            <a:r>
              <a:rPr lang="nl-BE" b="0" err="1"/>
              <a:t>est</a:t>
            </a:r>
            <a:r>
              <a:rPr lang="nl-BE" b="0"/>
              <a:t> </a:t>
            </a:r>
            <a:r>
              <a:rPr lang="nl-BE" b="0" err="1"/>
              <a:t>une</a:t>
            </a:r>
            <a:r>
              <a:rPr lang="nl-BE" b="0"/>
              <a:t> nouveauté: </a:t>
            </a:r>
            <a:r>
              <a:rPr lang="nl-BE" b="0" err="1"/>
              <a:t>encore</a:t>
            </a:r>
            <a:r>
              <a:rPr lang="nl-BE" b="0"/>
              <a:t> beaucoup </a:t>
            </a:r>
            <a:r>
              <a:rPr lang="nl-BE" b="0" err="1"/>
              <a:t>d’ambiguïté</a:t>
            </a:r>
            <a:endParaRPr lang="nl-BE" b="0"/>
          </a:p>
          <a:p>
            <a:pPr marL="342900" indent="-342900">
              <a:buFont typeface="Arial" panose="020B0604020202020204" pitchFamily="34" charset="0"/>
              <a:buChar char="•"/>
            </a:pPr>
            <a:r>
              <a:rPr lang="nl-BE" b="0"/>
              <a:t>“</a:t>
            </a:r>
            <a:r>
              <a:rPr lang="nl-BE" b="0" err="1"/>
              <a:t>Prendre</a:t>
            </a:r>
            <a:r>
              <a:rPr lang="nl-BE" b="0"/>
              <a:t> en </a:t>
            </a:r>
            <a:r>
              <a:rPr lang="nl-BE" b="0" err="1"/>
              <a:t>considération</a:t>
            </a:r>
            <a:r>
              <a:rPr lang="nl-BE" b="0"/>
              <a:t>”?</a:t>
            </a:r>
          </a:p>
          <a:p>
            <a:pPr marL="703584" lvl="1" indent="-342900">
              <a:buFont typeface="Arial" panose="020B0604020202020204" pitchFamily="34" charset="0"/>
              <a:buChar char="•"/>
            </a:pPr>
            <a:r>
              <a:rPr lang="nl-BE" b="0" err="1"/>
              <a:t>Reconnaissance</a:t>
            </a:r>
            <a:r>
              <a:rPr lang="nl-BE" b="0"/>
              <a:t> </a:t>
            </a:r>
            <a:r>
              <a:rPr lang="nl-BE" b="0" err="1"/>
              <a:t>suffisante</a:t>
            </a:r>
            <a:r>
              <a:rPr lang="nl-BE" b="0"/>
              <a:t> de la </a:t>
            </a:r>
            <a:r>
              <a:rPr lang="nl-BE" b="0" err="1"/>
              <a:t>victime</a:t>
            </a:r>
            <a:r>
              <a:rPr lang="nl-BE" b="0"/>
              <a:t>?</a:t>
            </a:r>
          </a:p>
          <a:p>
            <a:pPr marL="703584" lvl="1" indent="-342900">
              <a:buFont typeface="Arial" panose="020B0604020202020204" pitchFamily="34" charset="0"/>
              <a:buChar char="•"/>
            </a:pPr>
            <a:r>
              <a:rPr lang="nl-BE" b="0"/>
              <a:t>Pas de </a:t>
            </a:r>
            <a:r>
              <a:rPr lang="nl-BE" b="0" err="1"/>
              <a:t>lien</a:t>
            </a:r>
            <a:r>
              <a:rPr lang="nl-BE" b="0"/>
              <a:t> </a:t>
            </a:r>
            <a:r>
              <a:rPr lang="nl-BE" b="0" err="1"/>
              <a:t>consécutif</a:t>
            </a:r>
            <a:r>
              <a:rPr lang="nl-BE" b="0"/>
              <a:t> obligatoire: </a:t>
            </a:r>
            <a:r>
              <a:rPr lang="nl-BE" b="0" err="1"/>
              <a:t>conséquence</a:t>
            </a:r>
            <a:r>
              <a:rPr lang="nl-BE" b="0"/>
              <a:t> </a:t>
            </a:r>
            <a:r>
              <a:rPr lang="nl-BE" b="0" err="1"/>
              <a:t>peu</a:t>
            </a:r>
            <a:r>
              <a:rPr lang="nl-BE" b="0"/>
              <a:t> </a:t>
            </a:r>
            <a:r>
              <a:rPr lang="nl-BE" b="0" err="1"/>
              <a:t>claire</a:t>
            </a:r>
            <a:endParaRPr lang="nl-BE" b="0"/>
          </a:p>
          <a:p>
            <a:pPr marL="342900" indent="-342900">
              <a:buFont typeface="Arial" panose="020B0604020202020204" pitchFamily="34" charset="0"/>
              <a:buChar char="•"/>
            </a:pPr>
            <a:r>
              <a:rPr lang="nl-BE" b="0" err="1"/>
              <a:t>Un</a:t>
            </a:r>
            <a:r>
              <a:rPr lang="nl-BE" b="0"/>
              <a:t> </a:t>
            </a:r>
            <a:r>
              <a:rPr lang="nl-BE" b="0" err="1"/>
              <a:t>seul</a:t>
            </a:r>
            <a:r>
              <a:rPr lang="nl-BE" b="0"/>
              <a:t> élément pour </a:t>
            </a:r>
            <a:r>
              <a:rPr lang="nl-BE" b="0" err="1"/>
              <a:t>déterminer</a:t>
            </a:r>
            <a:r>
              <a:rPr lang="nl-BE" b="0"/>
              <a:t> la </a:t>
            </a:r>
            <a:r>
              <a:rPr lang="nl-BE" b="0" err="1"/>
              <a:t>peine</a:t>
            </a:r>
            <a:endParaRPr lang="nl-BE" b="0"/>
          </a:p>
          <a:p>
            <a:pPr marL="703584" lvl="1" indent="-342900">
              <a:buFont typeface="Arial" panose="020B0604020202020204" pitchFamily="34" charset="0"/>
              <a:buChar char="•"/>
            </a:pPr>
            <a:r>
              <a:rPr lang="nl-BE" b="0" err="1"/>
              <a:t>Très</a:t>
            </a:r>
            <a:r>
              <a:rPr lang="nl-BE" b="0"/>
              <a:t> </a:t>
            </a:r>
            <a:r>
              <a:rPr lang="nl-BE" b="0" err="1"/>
              <a:t>loin</a:t>
            </a:r>
            <a:r>
              <a:rPr lang="nl-BE" b="0"/>
              <a:t> dans la procédure pénale</a:t>
            </a:r>
          </a:p>
          <a:p>
            <a:pPr marL="703584" lvl="1" indent="-342900">
              <a:buFont typeface="Arial" panose="020B0604020202020204" pitchFamily="34" charset="0"/>
              <a:buChar char="•"/>
            </a:pPr>
            <a:r>
              <a:rPr lang="nl-BE" b="0"/>
              <a:t>Prise en </a:t>
            </a:r>
            <a:r>
              <a:rPr lang="nl-BE" b="0" err="1"/>
              <a:t>compte</a:t>
            </a:r>
            <a:r>
              <a:rPr lang="nl-BE" b="0"/>
              <a:t> </a:t>
            </a:r>
            <a:r>
              <a:rPr lang="nl-BE" b="0" err="1"/>
              <a:t>insuffisante</a:t>
            </a:r>
            <a:r>
              <a:rPr lang="nl-BE" b="0"/>
              <a:t> de </a:t>
            </a:r>
            <a:r>
              <a:rPr lang="nl-BE" b="0" err="1"/>
              <a:t>l’impact</a:t>
            </a:r>
            <a:r>
              <a:rPr lang="nl-BE" b="0"/>
              <a:t> des </a:t>
            </a:r>
            <a:r>
              <a:rPr lang="nl-BE" b="0" err="1"/>
              <a:t>délits</a:t>
            </a:r>
            <a:r>
              <a:rPr lang="nl-BE" b="0"/>
              <a:t> de </a:t>
            </a:r>
            <a:r>
              <a:rPr lang="nl-BE" b="0" err="1"/>
              <a:t>haine</a:t>
            </a:r>
            <a:endParaRPr lang="nl-BE" b="0"/>
          </a:p>
          <a:p>
            <a:pPr marL="703584" lvl="1" indent="-342900">
              <a:buFont typeface="Arial" panose="020B0604020202020204" pitchFamily="34" charset="0"/>
              <a:buChar char="•"/>
            </a:pPr>
            <a:r>
              <a:rPr lang="nl-BE" b="0" err="1"/>
              <a:t>Risque</a:t>
            </a:r>
            <a:r>
              <a:rPr lang="nl-BE" b="0"/>
              <a:t> de numéro </a:t>
            </a:r>
            <a:r>
              <a:rPr lang="nl-BE" b="0" err="1"/>
              <a:t>noir</a:t>
            </a:r>
            <a:endParaRPr lang="nl-BE" b="0"/>
          </a:p>
          <a:p>
            <a:pPr marL="342900" indent="-342900">
              <a:buFont typeface="Arial" panose="020B0604020202020204" pitchFamily="34" charset="0"/>
              <a:buChar char="•"/>
            </a:pPr>
            <a:r>
              <a:rPr lang="nl-BE" b="0" err="1"/>
              <a:t>Risque</a:t>
            </a:r>
            <a:r>
              <a:rPr lang="nl-BE" b="0"/>
              <a:t> de sous-rapportage</a:t>
            </a:r>
          </a:p>
          <a:p>
            <a:endParaRPr lang="nl-BE" b="1"/>
          </a:p>
        </p:txBody>
      </p:sp>
      <p:sp>
        <p:nvSpPr>
          <p:cNvPr id="4" name="Tijdelijke aanduiding voor dianummer 3"/>
          <p:cNvSpPr>
            <a:spLocks noGrp="1"/>
          </p:cNvSpPr>
          <p:nvPr>
            <p:ph type="sldNum" sz="quarter" idx="10"/>
          </p:nvPr>
        </p:nvSpPr>
        <p:spPr/>
        <p:txBody>
          <a:bodyPr/>
          <a:lstStyle/>
          <a:p>
            <a:fld id="{437818BC-D980-412F-B855-283DFADE686C}" type="slidenum">
              <a:rPr lang="nl-BE" smtClean="0"/>
              <a:t>25</a:t>
            </a:fld>
            <a:endParaRPr lang="nl-BE"/>
          </a:p>
        </p:txBody>
      </p:sp>
    </p:spTree>
    <p:extLst>
      <p:ext uri="{BB962C8B-B14F-4D97-AF65-F5344CB8AC3E}">
        <p14:creationId xmlns:p14="http://schemas.microsoft.com/office/powerpoint/2010/main" val="3818327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437818BC-D980-412F-B855-283DFADE686C}" type="slidenum">
              <a:rPr lang="nl-BE" smtClean="0"/>
              <a:t>26</a:t>
            </a:fld>
            <a:endParaRPr lang="nl-BE"/>
          </a:p>
        </p:txBody>
      </p:sp>
    </p:spTree>
    <p:extLst>
      <p:ext uri="{BB962C8B-B14F-4D97-AF65-F5344CB8AC3E}">
        <p14:creationId xmlns:p14="http://schemas.microsoft.com/office/powerpoint/2010/main" val="3781231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27</a:t>
            </a:fld>
            <a:endParaRPr lang="nl-BE"/>
          </a:p>
        </p:txBody>
      </p:sp>
    </p:spTree>
    <p:extLst>
      <p:ext uri="{BB962C8B-B14F-4D97-AF65-F5344CB8AC3E}">
        <p14:creationId xmlns:p14="http://schemas.microsoft.com/office/powerpoint/2010/main" val="304754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(20’)</a:t>
            </a:r>
            <a:r>
              <a:rPr lang="en-US" dirty="0"/>
              <a:t> Jan</a:t>
            </a:r>
            <a:endParaRPr lang="fr-BE"/>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3</a:t>
            </a:fld>
            <a:endParaRPr lang="nl-BE"/>
          </a:p>
        </p:txBody>
      </p:sp>
    </p:spTree>
    <p:extLst>
      <p:ext uri="{BB962C8B-B14F-4D97-AF65-F5344CB8AC3E}">
        <p14:creationId xmlns:p14="http://schemas.microsoft.com/office/powerpoint/2010/main" val="257864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200" dirty="0">
                <a:effectLst/>
                <a:latin typeface="+mn-lt"/>
                <a:ea typeface="Calibri" panose="020F0502020204030204" pitchFamily="34" charset="0"/>
                <a:cs typeface="Calibri" panose="020F0502020204030204" pitchFamily="34" charset="0"/>
              </a:rPr>
              <a:t>Sophie </a:t>
            </a:r>
          </a:p>
          <a:p>
            <a:pPr algn="just">
              <a:lnSpc>
                <a:spcPct val="107000"/>
              </a:lnSpc>
              <a:spcAft>
                <a:spcPts val="800"/>
              </a:spcAft>
            </a:pPr>
            <a:r>
              <a:rPr lang="fr-BE" sz="1200" dirty="0">
                <a:latin typeface="+mn-lt"/>
              </a:rPr>
              <a:t>La loi du 28 juin 2023 modifie les 3 législations antidiscrimination. Parmi toutes ces modifications, à défaut de pouvoir être </a:t>
            </a:r>
            <a:r>
              <a:rPr lang="fr-BE" sz="1200" dirty="0" err="1">
                <a:latin typeface="+mn-lt"/>
              </a:rPr>
              <a:t>exhausif</a:t>
            </a:r>
            <a:r>
              <a:rPr lang="fr-BE" sz="1200" dirty="0">
                <a:latin typeface="+mn-lt"/>
              </a:rPr>
              <a:t> compte tenu du temps qui nous est imparti, nous en avons sélectionné 4.</a:t>
            </a:r>
          </a:p>
          <a:p>
            <a:pPr algn="just">
              <a:lnSpc>
                <a:spcPct val="107000"/>
              </a:lnSpc>
              <a:spcAft>
                <a:spcPts val="800"/>
              </a:spcAft>
            </a:pPr>
            <a:endParaRPr lang="fr-BE" sz="1200" dirty="0">
              <a:effectLst/>
              <a:latin typeface="+mn-lt"/>
              <a:ea typeface="Calibri" panose="020F0502020204030204" pitchFamily="34" charset="0"/>
              <a:cs typeface="Calibri" panose="020F0502020204030204" pitchFamily="34" charset="0"/>
            </a:endParaRPr>
          </a:p>
          <a:p>
            <a:pPr algn="just">
              <a:lnSpc>
                <a:spcPct val="107000"/>
              </a:lnSpc>
              <a:spcAft>
                <a:spcPts val="800"/>
              </a:spcAft>
            </a:pPr>
            <a:r>
              <a:rPr lang="fr-BE" sz="1200" dirty="0">
                <a:effectLst/>
                <a:latin typeface="+mn-lt"/>
                <a:ea typeface="Calibri" panose="020F0502020204030204" pitchFamily="34" charset="0"/>
                <a:cs typeface="Calibri" panose="020F0502020204030204" pitchFamily="34" charset="0"/>
              </a:rPr>
              <a:t>Le premier étant que le critère d’« origine sociale » est étendu et devient le critère de « l’origine ou la condition sociale ». En effet, la pratique a démontré que l’usage du terme « origine » entravait l’application de la loi anti-discrimination aux personnes subissant un traitement défavorable en raison de leur condition sociale actuelle. Par conséquent, le terme origine sociale est étendu à la condition sociale afin de tenir compte, </a:t>
            </a:r>
            <a:r>
              <a:rPr lang="fr-BE" sz="1200" b="1" dirty="0">
                <a:effectLst/>
                <a:latin typeface="+mn-lt"/>
                <a:ea typeface="Calibri" panose="020F0502020204030204" pitchFamily="34" charset="0"/>
                <a:cs typeface="Calibri" panose="020F0502020204030204" pitchFamily="34" charset="0"/>
              </a:rPr>
              <a:t>par exemple</a:t>
            </a:r>
            <a:r>
              <a:rPr lang="fr-BE" sz="1200" dirty="0">
                <a:effectLst/>
                <a:latin typeface="+mn-lt"/>
                <a:ea typeface="Calibri" panose="020F0502020204030204" pitchFamily="34" charset="0"/>
                <a:cs typeface="Calibri" panose="020F0502020204030204" pitchFamily="34" charset="0"/>
              </a:rPr>
              <a:t>, des situations visant les sans-abri, les demandeurs d’emploi, les personnes analphabètes ou illettrées, les personnes vivant dans des conditions socio-économiques difficiles, les personnes sortant ou qui sont sorties du système de la prostitution ou encore les personnes qui ont un passé judiciaire. Cette adaptation répond à une recommandation formulée tant par la Commission d’évaluation des lois fédérales tendant à lutter contre la discrimination que par Unia. Elle est également envisagée dans la modification législative relative au code pénal. Jan va vous parler d’un autre changement : </a:t>
            </a:r>
          </a:p>
          <a:p>
            <a:pPr algn="just">
              <a:lnSpc>
                <a:spcPct val="107000"/>
              </a:lnSpc>
              <a:spcAft>
                <a:spcPts val="800"/>
              </a:spcAft>
            </a:pPr>
            <a:endParaRPr lang="fr-BE" sz="1200" dirty="0">
              <a:effectLst/>
              <a:latin typeface="+mn-lt"/>
              <a:ea typeface="Calibri" panose="020F0502020204030204" pitchFamily="34" charset="0"/>
              <a:cs typeface="Arial" panose="020B0604020202020204" pitchFamily="34" charset="0"/>
            </a:endParaRPr>
          </a:p>
          <a:p>
            <a:r>
              <a:rPr lang="fr-BE" sz="1200" dirty="0">
                <a:latin typeface="+mn-lt"/>
              </a:rPr>
              <a:t>JAN</a:t>
            </a:r>
          </a:p>
          <a:p>
            <a:r>
              <a:rPr lang="fr-BE" sz="1200" dirty="0">
                <a:effectLst/>
                <a:latin typeface="+mn-lt"/>
                <a:ea typeface="Calibri" panose="020F0502020204030204" pitchFamily="34" charset="0"/>
              </a:rPr>
              <a:t>Le critère « </a:t>
            </a:r>
            <a:r>
              <a:rPr lang="fr-BE" sz="1200" dirty="0" err="1">
                <a:effectLst/>
                <a:latin typeface="+mn-lt"/>
                <a:ea typeface="Calibri" panose="020F0502020204030204" pitchFamily="34" charset="0"/>
              </a:rPr>
              <a:t>seksuele</a:t>
            </a:r>
            <a:r>
              <a:rPr lang="fr-BE" sz="1200" dirty="0">
                <a:effectLst/>
                <a:latin typeface="+mn-lt"/>
                <a:ea typeface="Calibri" panose="020F0502020204030204" pitchFamily="34" charset="0"/>
              </a:rPr>
              <a:t> </a:t>
            </a:r>
            <a:r>
              <a:rPr lang="fr-BE" sz="1200" dirty="0" err="1">
                <a:effectLst/>
                <a:latin typeface="+mn-lt"/>
                <a:ea typeface="Calibri" panose="020F0502020204030204" pitchFamily="34" charset="0"/>
              </a:rPr>
              <a:t>geaardheid</a:t>
            </a:r>
            <a:r>
              <a:rPr lang="fr-BE" sz="1200" dirty="0">
                <a:effectLst/>
                <a:latin typeface="+mn-lt"/>
                <a:ea typeface="Calibri" panose="020F0502020204030204" pitchFamily="34" charset="0"/>
              </a:rPr>
              <a:t> » est remplacé par « </a:t>
            </a:r>
            <a:r>
              <a:rPr lang="fr-BE" sz="1200" dirty="0" err="1">
                <a:effectLst/>
                <a:latin typeface="+mn-lt"/>
                <a:ea typeface="Calibri" panose="020F0502020204030204" pitchFamily="34" charset="0"/>
              </a:rPr>
              <a:t>seksuele</a:t>
            </a:r>
            <a:r>
              <a:rPr lang="fr-BE" sz="1200" dirty="0">
                <a:effectLst/>
                <a:latin typeface="+mn-lt"/>
                <a:ea typeface="Calibri" panose="020F0502020204030204" pitchFamily="34" charset="0"/>
              </a:rPr>
              <a:t> </a:t>
            </a:r>
            <a:r>
              <a:rPr lang="fr-BE" sz="1200" dirty="0" err="1">
                <a:effectLst/>
                <a:latin typeface="+mn-lt"/>
                <a:ea typeface="Calibri" panose="020F0502020204030204" pitchFamily="34" charset="0"/>
              </a:rPr>
              <a:t>oriëntatie</a:t>
            </a:r>
            <a:r>
              <a:rPr lang="fr-BE" sz="1200" dirty="0">
                <a:effectLst/>
                <a:latin typeface="+mn-lt"/>
                <a:ea typeface="Calibri" panose="020F0502020204030204" pitchFamily="34" charset="0"/>
              </a:rPr>
              <a:t> ». En effet, la science s'accorde actuellement pour dire que l’attirance sexuelle et/ou romantique ressentie par une personne à l’égard d’autres personnes peut varier dans le temps et en intensité. Cette caractéristique identitaire est fluide. Le terme « </a:t>
            </a:r>
            <a:r>
              <a:rPr lang="fr-BE" sz="1200" dirty="0" err="1">
                <a:effectLst/>
                <a:latin typeface="+mn-lt"/>
                <a:ea typeface="Calibri" panose="020F0502020204030204" pitchFamily="34" charset="0"/>
              </a:rPr>
              <a:t>geaardheid</a:t>
            </a:r>
            <a:r>
              <a:rPr lang="fr-BE" sz="1200" dirty="0">
                <a:effectLst/>
                <a:latin typeface="+mn-lt"/>
                <a:ea typeface="Calibri" panose="020F0502020204030204" pitchFamily="34" charset="0"/>
              </a:rPr>
              <a:t> »  suppose, en revanche, que quelque chose est inné ou fixe. Ce terme n'est donc pas approprié pour décrire cette caractéristique identitaire. Comme le souligne la société civile, il est davantage convenable de parler de « </a:t>
            </a:r>
            <a:r>
              <a:rPr lang="fr-BE" sz="1200" dirty="0" err="1">
                <a:effectLst/>
                <a:latin typeface="+mn-lt"/>
                <a:ea typeface="Calibri" panose="020F0502020204030204" pitchFamily="34" charset="0"/>
              </a:rPr>
              <a:t>seksuele</a:t>
            </a:r>
            <a:r>
              <a:rPr lang="fr-BE" sz="1200" dirty="0">
                <a:effectLst/>
                <a:latin typeface="+mn-lt"/>
                <a:ea typeface="Calibri" panose="020F0502020204030204" pitchFamily="34" charset="0"/>
              </a:rPr>
              <a:t> </a:t>
            </a:r>
            <a:r>
              <a:rPr lang="fr-BE" sz="1200" dirty="0" err="1">
                <a:effectLst/>
                <a:latin typeface="+mn-lt"/>
                <a:ea typeface="Calibri" panose="020F0502020204030204" pitchFamily="34" charset="0"/>
              </a:rPr>
              <a:t>oriëntatie</a:t>
            </a:r>
            <a:r>
              <a:rPr lang="fr-BE" sz="1200" dirty="0">
                <a:effectLst/>
                <a:latin typeface="+mn-lt"/>
                <a:ea typeface="Calibri" panose="020F0502020204030204" pitchFamily="34" charset="0"/>
              </a:rPr>
              <a:t> » en néerlandais, afin d’assurer une cohérence avec le terme « orientation sexuelle » dans  la version française de la loi et le terme « </a:t>
            </a:r>
            <a:r>
              <a:rPr lang="fr-BE" sz="1200" dirty="0" err="1">
                <a:effectLst/>
                <a:latin typeface="+mn-lt"/>
                <a:ea typeface="Calibri" panose="020F0502020204030204" pitchFamily="34" charset="0"/>
              </a:rPr>
              <a:t>sexual</a:t>
            </a:r>
            <a:r>
              <a:rPr lang="fr-BE" sz="1200" dirty="0">
                <a:effectLst/>
                <a:latin typeface="+mn-lt"/>
                <a:ea typeface="Calibri" panose="020F0502020204030204" pitchFamily="34" charset="0"/>
              </a:rPr>
              <a:t> orientation » utilisé dans la législation ainsi que dans la politique internationales auxquelles la Belgique souscrit.</a:t>
            </a:r>
            <a:endParaRPr lang="fr-BE" sz="1200" dirty="0">
              <a:latin typeface="+mn-lt"/>
            </a:endParaRPr>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4</a:t>
            </a:fld>
            <a:endParaRPr lang="nl-BE"/>
          </a:p>
        </p:txBody>
      </p:sp>
    </p:spTree>
    <p:extLst>
      <p:ext uri="{BB962C8B-B14F-4D97-AF65-F5344CB8AC3E}">
        <p14:creationId xmlns:p14="http://schemas.microsoft.com/office/powerpoint/2010/main" val="192997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Sophie (2) et Jan (3)</a:t>
            </a:r>
            <a:endParaRPr lang="fr-BE"/>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5</a:t>
            </a:fld>
            <a:endParaRPr lang="nl-BE"/>
          </a:p>
        </p:txBody>
      </p:sp>
    </p:spTree>
    <p:extLst>
      <p:ext uri="{BB962C8B-B14F-4D97-AF65-F5344CB8AC3E}">
        <p14:creationId xmlns:p14="http://schemas.microsoft.com/office/powerpoint/2010/main" val="273939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Sophie </a:t>
            </a:r>
            <a:r>
              <a:rPr lang="en-US" err="1"/>
              <a:t>Théorie</a:t>
            </a:r>
            <a:r>
              <a:rPr lang="en-US"/>
              <a:t> rappel</a:t>
            </a:r>
          </a:p>
          <a:p>
            <a:endParaRPr lang="en-US" dirty="0"/>
          </a:p>
          <a:p>
            <a:r>
              <a:rPr lang="en-US" dirty="0"/>
              <a:t>2e modification </a:t>
            </a:r>
            <a:r>
              <a:rPr lang="en-US" dirty="0" err="1"/>
              <a:t>importante</a:t>
            </a:r>
            <a:r>
              <a:rPr lang="en-US" dirty="0"/>
              <a:t> </a:t>
            </a:r>
            <a:r>
              <a:rPr lang="en-US" dirty="0" err="1"/>
              <a:t>introduite</a:t>
            </a:r>
            <a:r>
              <a:rPr lang="en-US" dirty="0"/>
              <a:t> par la </a:t>
            </a:r>
            <a:r>
              <a:rPr lang="fr-BE" sz="1200" dirty="0"/>
              <a:t>loi du 28 juin 2023 </a:t>
            </a:r>
            <a:r>
              <a:rPr lang="en-US" sz="1200" dirty="0" err="1"/>
              <a:t>est</a:t>
            </a:r>
            <a:r>
              <a:rPr lang="en-US" sz="1200" dirty="0"/>
              <a:t> </a:t>
            </a:r>
            <a:r>
              <a:rPr lang="en-US" sz="1200" dirty="0" err="1"/>
              <a:t>l’intégration</a:t>
            </a:r>
            <a:r>
              <a:rPr lang="en-US" sz="1200" dirty="0"/>
              <a:t> de la discrimination multiple.</a:t>
            </a:r>
          </a:p>
          <a:p>
            <a:r>
              <a:rPr lang="en-US" sz="1200" dirty="0"/>
              <a:t>Comme </a:t>
            </a:r>
            <a:r>
              <a:rPr lang="en-US" sz="1200" dirty="0" err="1"/>
              <a:t>vous</a:t>
            </a:r>
            <a:r>
              <a:rPr lang="en-US" sz="1200" dirty="0"/>
              <a:t> le </a:t>
            </a:r>
            <a:r>
              <a:rPr lang="en-US" sz="1200" dirty="0" err="1"/>
              <a:t>savez</a:t>
            </a:r>
            <a:r>
              <a:rPr lang="en-US" sz="1200" dirty="0"/>
              <a:t>, la discrimination </a:t>
            </a:r>
            <a:r>
              <a:rPr lang="en-US" sz="1200" dirty="0" err="1"/>
              <a:t>peut</a:t>
            </a:r>
            <a:r>
              <a:rPr lang="en-US" sz="1200" dirty="0"/>
              <a:t> prendre des </a:t>
            </a:r>
            <a:r>
              <a:rPr lang="en-US" sz="1200" dirty="0" err="1"/>
              <a:t>formes</a:t>
            </a:r>
            <a:r>
              <a:rPr lang="en-US" sz="1200" dirty="0"/>
              <a:t> </a:t>
            </a:r>
            <a:r>
              <a:rPr lang="en-US" sz="1200" dirty="0" err="1"/>
              <a:t>diverses</a:t>
            </a:r>
            <a:r>
              <a:rPr lang="en-US" sz="1200" dirty="0"/>
              <a:t> et </a:t>
            </a:r>
            <a:r>
              <a:rPr lang="en-US" sz="1200" dirty="0" err="1"/>
              <a:t>variées</a:t>
            </a:r>
            <a:r>
              <a:rPr lang="en-US" sz="1200" dirty="0"/>
              <a:t>: la distinction de </a:t>
            </a:r>
            <a:r>
              <a:rPr lang="en-US" sz="1200" dirty="0" err="1"/>
              <a:t>traitement</a:t>
            </a:r>
            <a:r>
              <a:rPr lang="en-US" sz="1200" dirty="0"/>
              <a:t> non </a:t>
            </a:r>
            <a:r>
              <a:rPr lang="en-US" sz="1200" dirty="0" err="1"/>
              <a:t>justifiée</a:t>
            </a:r>
            <a:r>
              <a:rPr lang="en-US" sz="1200" dirty="0"/>
              <a:t> </a:t>
            </a:r>
            <a:r>
              <a:rPr lang="en-US" sz="1200" dirty="0" err="1"/>
              <a:t>peut</a:t>
            </a:r>
            <a:r>
              <a:rPr lang="en-US" sz="1200" dirty="0"/>
              <a:t> </a:t>
            </a:r>
            <a:r>
              <a:rPr lang="en-US" sz="1200" dirty="0" err="1"/>
              <a:t>être</a:t>
            </a:r>
            <a:r>
              <a:rPr lang="en-US" sz="1200" dirty="0"/>
              <a:t> </a:t>
            </a:r>
            <a:r>
              <a:rPr lang="en-US" sz="1200" dirty="0" err="1"/>
              <a:t>directe</a:t>
            </a:r>
            <a:r>
              <a:rPr lang="en-US" sz="1200" dirty="0"/>
              <a:t>, </a:t>
            </a:r>
            <a:r>
              <a:rPr lang="en-US" sz="1200" dirty="0" err="1"/>
              <a:t>càd</a:t>
            </a:r>
            <a:r>
              <a:rPr lang="en-US" sz="1200" dirty="0"/>
              <a:t> </a:t>
            </a:r>
            <a:r>
              <a:rPr lang="en-US" sz="1200" dirty="0" err="1"/>
              <a:t>reposant</a:t>
            </a:r>
            <a:r>
              <a:rPr lang="en-US" sz="1200" dirty="0"/>
              <a:t> sur un </a:t>
            </a:r>
            <a:r>
              <a:rPr lang="en-US" sz="1200" dirty="0" err="1"/>
              <a:t>critère</a:t>
            </a:r>
            <a:r>
              <a:rPr lang="en-US" sz="1200" dirty="0"/>
              <a:t> protégé, </a:t>
            </a:r>
            <a:r>
              <a:rPr lang="en-US" sz="1200" dirty="0" err="1"/>
              <a:t>indirecte</a:t>
            </a:r>
            <a:r>
              <a:rPr lang="en-US" sz="1200" dirty="0"/>
              <a:t> </a:t>
            </a:r>
            <a:r>
              <a:rPr lang="en-US" sz="1200" dirty="0" err="1"/>
              <a:t>lorsqu’elle</a:t>
            </a:r>
            <a:r>
              <a:rPr lang="en-US" sz="1200" dirty="0"/>
              <a:t> </a:t>
            </a:r>
            <a:r>
              <a:rPr lang="en-US" sz="1200" dirty="0" err="1"/>
              <a:t>résulte</a:t>
            </a:r>
            <a:r>
              <a:rPr lang="en-US" sz="1200" dirty="0"/>
              <a:t> </a:t>
            </a:r>
            <a:r>
              <a:rPr lang="en-US" sz="1200" dirty="0" err="1"/>
              <a:t>d’une</a:t>
            </a:r>
            <a:r>
              <a:rPr lang="en-US" sz="1200" dirty="0"/>
              <a:t> pratique </a:t>
            </a:r>
            <a:r>
              <a:rPr lang="en-US" sz="1200" dirty="0" err="1"/>
              <a:t>ou</a:t>
            </a:r>
            <a:r>
              <a:rPr lang="en-US" sz="1200" dirty="0"/>
              <a:t> </a:t>
            </a:r>
            <a:r>
              <a:rPr lang="en-US" sz="1200" dirty="0" err="1"/>
              <a:t>règle</a:t>
            </a:r>
            <a:r>
              <a:rPr lang="en-US" sz="1200" dirty="0"/>
              <a:t> </a:t>
            </a:r>
            <a:r>
              <a:rPr lang="en-US" sz="1200" dirty="0" err="1"/>
              <a:t>neutre</a:t>
            </a:r>
            <a:r>
              <a:rPr lang="en-US" sz="1200" dirty="0"/>
              <a:t>, </a:t>
            </a:r>
            <a:r>
              <a:rPr lang="en-US" sz="1200" dirty="0" err="1"/>
              <a:t>elle</a:t>
            </a:r>
            <a:r>
              <a:rPr lang="en-US" sz="1200" dirty="0"/>
              <a:t> </a:t>
            </a:r>
            <a:r>
              <a:rPr lang="en-US" sz="1200" dirty="0" err="1"/>
              <a:t>peut</a:t>
            </a:r>
            <a:r>
              <a:rPr lang="en-US" sz="1200" dirty="0"/>
              <a:t> prendre la </a:t>
            </a:r>
            <a:r>
              <a:rPr lang="en-US" sz="1200" dirty="0" err="1"/>
              <a:t>forme</a:t>
            </a:r>
            <a:r>
              <a:rPr lang="en-US" sz="1200" dirty="0"/>
              <a:t> d’un </a:t>
            </a:r>
            <a:r>
              <a:rPr lang="en-US" sz="1200" dirty="0" err="1"/>
              <a:t>harcèlement</a:t>
            </a:r>
            <a:r>
              <a:rPr lang="en-US" sz="1200" dirty="0"/>
              <a:t>, d’un </a:t>
            </a:r>
            <a:r>
              <a:rPr lang="en-US" sz="1200" dirty="0" err="1"/>
              <a:t>refus</a:t>
            </a:r>
            <a:r>
              <a:rPr lang="en-US" sz="1200" dirty="0"/>
              <a:t> </a:t>
            </a:r>
            <a:r>
              <a:rPr lang="en-US" sz="1200" dirty="0" err="1"/>
              <a:t>d’AR</a:t>
            </a:r>
            <a:r>
              <a:rPr lang="en-US" sz="1200" dirty="0"/>
              <a:t> </a:t>
            </a:r>
            <a:r>
              <a:rPr lang="en-US" sz="1200" dirty="0" err="1"/>
              <a:t>ou</a:t>
            </a:r>
            <a:r>
              <a:rPr lang="en-US" sz="1200" dirty="0"/>
              <a:t> encore </a:t>
            </a:r>
            <a:r>
              <a:rPr lang="en-US" sz="1200" dirty="0" err="1"/>
              <a:t>d’une</a:t>
            </a:r>
            <a:r>
              <a:rPr lang="en-US" sz="1200" dirty="0"/>
              <a:t> </a:t>
            </a:r>
            <a:r>
              <a:rPr lang="en-US" sz="1200" dirty="0" err="1"/>
              <a:t>injonction</a:t>
            </a:r>
            <a:r>
              <a:rPr lang="en-US" sz="1200" dirty="0"/>
              <a:t> à </a:t>
            </a:r>
            <a:r>
              <a:rPr lang="en-US" sz="1200" dirty="0" err="1"/>
              <a:t>discriminer</a:t>
            </a:r>
            <a:r>
              <a:rPr lang="en-US" sz="1200" dirty="0"/>
              <a:t>.</a:t>
            </a:r>
          </a:p>
          <a:p>
            <a:r>
              <a:rPr lang="en-US" sz="1200" dirty="0"/>
              <a:t>La nouvelle </a:t>
            </a:r>
            <a:r>
              <a:rPr lang="en-US" sz="1200" dirty="0" err="1"/>
              <a:t>loi</a:t>
            </a:r>
            <a:r>
              <a:rPr lang="en-US" sz="1200" dirty="0"/>
              <a:t> </a:t>
            </a:r>
            <a:r>
              <a:rPr lang="en-US" sz="1200" dirty="0" err="1"/>
              <a:t>introduit</a:t>
            </a:r>
            <a:r>
              <a:rPr lang="en-US" sz="1200" dirty="0"/>
              <a:t> un </a:t>
            </a:r>
            <a:r>
              <a:rPr lang="en-US" sz="1200" dirty="0" err="1"/>
              <a:t>changement</a:t>
            </a:r>
            <a:r>
              <a:rPr lang="en-US" sz="1200" dirty="0"/>
              <a:t> : </a:t>
            </a:r>
            <a:r>
              <a:rPr lang="en-US" sz="1200" dirty="0" err="1"/>
              <a:t>ces</a:t>
            </a:r>
            <a:r>
              <a:rPr lang="en-US" sz="1200" dirty="0"/>
              <a:t> </a:t>
            </a:r>
            <a:r>
              <a:rPr lang="en-US" sz="1200" dirty="0" err="1"/>
              <a:t>formes</a:t>
            </a:r>
            <a:r>
              <a:rPr lang="en-US" sz="1200" dirty="0"/>
              <a:t> de discrimination </a:t>
            </a:r>
            <a:r>
              <a:rPr lang="en-US" sz="1200" dirty="0" err="1"/>
              <a:t>peuvent</a:t>
            </a:r>
            <a:r>
              <a:rPr lang="en-US" sz="1200" dirty="0"/>
              <a:t> </a:t>
            </a:r>
            <a:r>
              <a:rPr lang="en-US" sz="1200" dirty="0" err="1"/>
              <a:t>être</a:t>
            </a:r>
            <a:r>
              <a:rPr lang="en-US" sz="1200" dirty="0"/>
              <a:t> multiples</a:t>
            </a:r>
          </a:p>
          <a:p>
            <a:endParaRPr lang="en-US" dirty="0"/>
          </a:p>
          <a:p>
            <a:r>
              <a:rPr lang="en-US"/>
              <a:t>Jan </a:t>
            </a:r>
            <a:r>
              <a:rPr lang="en-US" err="1"/>
              <a:t>théorie</a:t>
            </a:r>
            <a:r>
              <a:rPr lang="en-US"/>
              <a:t> multiple avec le schema </a:t>
            </a:r>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6</a:t>
            </a:fld>
            <a:endParaRPr lang="nl-BE"/>
          </a:p>
        </p:txBody>
      </p:sp>
    </p:spTree>
    <p:extLst>
      <p:ext uri="{BB962C8B-B14F-4D97-AF65-F5344CB8AC3E}">
        <p14:creationId xmlns:p14="http://schemas.microsoft.com/office/powerpoint/2010/main" val="1944585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Jan</a:t>
            </a:r>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7</a:t>
            </a:fld>
            <a:endParaRPr lang="nl-BE"/>
          </a:p>
        </p:txBody>
      </p:sp>
    </p:spTree>
    <p:extLst>
      <p:ext uri="{BB962C8B-B14F-4D97-AF65-F5344CB8AC3E}">
        <p14:creationId xmlns:p14="http://schemas.microsoft.com/office/powerpoint/2010/main" val="3771197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rtl="0">
              <a:buFont typeface="Calibri" panose="020F0502020204030204" pitchFamily="34" charset="0"/>
              <a:buNone/>
            </a:pPr>
            <a:r>
              <a:rPr lang="en-US" sz="1200" dirty="0">
                <a:latin typeface="+mn-lt"/>
              </a:rPr>
              <a:t>Jan </a:t>
            </a:r>
            <a:r>
              <a:rPr lang="en-US" sz="1200" dirty="0" err="1">
                <a:latin typeface="+mn-lt"/>
              </a:rPr>
              <a:t>théorie</a:t>
            </a:r>
            <a:r>
              <a:rPr lang="en-US" sz="1200" dirty="0">
                <a:latin typeface="+mn-lt"/>
              </a:rPr>
              <a:t> – Sophie </a:t>
            </a:r>
            <a:r>
              <a:rPr lang="en-US" sz="1200" dirty="0" err="1">
                <a:latin typeface="+mn-lt"/>
              </a:rPr>
              <a:t>exemple</a:t>
            </a:r>
            <a:endParaRPr lang="en-US" sz="1200" dirty="0">
              <a:latin typeface="+mn-lt"/>
            </a:endParaRPr>
          </a:p>
          <a:p>
            <a:pPr marL="0" lvl="0" indent="0" algn="just" rtl="0">
              <a:buFont typeface="Calibri" panose="020F0502020204030204" pitchFamily="34" charset="0"/>
              <a:buNone/>
            </a:pPr>
            <a:r>
              <a:rPr lang="en-US" sz="1200" dirty="0" err="1">
                <a:latin typeface="+mn-lt"/>
              </a:rPr>
              <a:t>Exemple</a:t>
            </a:r>
            <a:r>
              <a:rPr lang="en-US" sz="1200" dirty="0">
                <a:latin typeface="+mn-lt"/>
              </a:rPr>
              <a:t> </a:t>
            </a:r>
            <a:r>
              <a:rPr lang="en-US" sz="1200" dirty="0" err="1">
                <a:latin typeface="+mn-lt"/>
              </a:rPr>
              <a:t>discri</a:t>
            </a:r>
            <a:r>
              <a:rPr lang="en-US" sz="1200" dirty="0">
                <a:latin typeface="+mn-lt"/>
              </a:rPr>
              <a:t> </a:t>
            </a:r>
            <a:r>
              <a:rPr lang="en-US" sz="1200" dirty="0" err="1">
                <a:latin typeface="+mn-lt"/>
              </a:rPr>
              <a:t>cumulée</a:t>
            </a:r>
            <a:r>
              <a:rPr lang="en-US" sz="1200" dirty="0">
                <a:latin typeface="+mn-lt"/>
              </a:rPr>
              <a:t> : </a:t>
            </a:r>
            <a:r>
              <a:rPr lang="fr-BE" sz="1200" u="sng" dirty="0">
                <a:effectLst/>
                <a:latin typeface="+mn-lt"/>
                <a:ea typeface="Calibri" panose="020F0502020204030204" pitchFamily="34" charset="0"/>
              </a:rPr>
              <a:t>Tribunal du travail de Liège du 11 août 2017 </a:t>
            </a:r>
            <a:r>
              <a:rPr lang="fr-BE" sz="1200" dirty="0">
                <a:effectLst/>
                <a:latin typeface="+mn-lt"/>
                <a:ea typeface="Calibri" panose="020F0502020204030204" pitchFamily="34" charset="0"/>
              </a:rPr>
              <a:t>qui concerne le refus d’engagement d’un candidat à l’emploi, un homme de 44 ans, en raison à la fois de son sexe et de son âge. L’employeur a justifié ce refus en ces termes : « </a:t>
            </a:r>
            <a:r>
              <a:rPr lang="fr-BE" sz="1200" i="1" dirty="0">
                <a:effectLst/>
                <a:latin typeface="+mn-lt"/>
                <a:ea typeface="Calibri" panose="020F0502020204030204" pitchFamily="34" charset="0"/>
                <a:cs typeface="Calibri" panose="020F0502020204030204" pitchFamily="34" charset="0"/>
              </a:rPr>
              <a:t>Pour ce qui ne concerne pas les tâches en elles-mêmes mais mon groupe d’[employées] je n’ai que des jeunes filles entre 20 et 30 ans, je ne suis pas convaincue que toutes les chances seraient de mon côté pour [garantir] un groupe soudé…</a:t>
            </a:r>
            <a:r>
              <a:rPr lang="fr-BE" sz="1200" dirty="0">
                <a:effectLst/>
                <a:latin typeface="+mn-lt"/>
                <a:ea typeface="Calibri" panose="020F0502020204030204" pitchFamily="34" charset="0"/>
                <a:cs typeface="Calibri" panose="020F0502020204030204" pitchFamily="34" charset="0"/>
              </a:rPr>
              <a:t> ». Cet acte</a:t>
            </a:r>
            <a:r>
              <a:rPr lang="fr-BE" sz="1200" dirty="0">
                <a:effectLst/>
                <a:latin typeface="+mn-lt"/>
                <a:ea typeface="Calibri" panose="020F0502020204030204" pitchFamily="34" charset="0"/>
              </a:rPr>
              <a:t> désavantage deux catégories de personnes (les hommes et les personnes plus âgées). </a:t>
            </a:r>
            <a:r>
              <a:rPr lang="fr-BE" sz="1200" dirty="0">
                <a:effectLst/>
                <a:latin typeface="+mn-lt"/>
                <a:ea typeface="Calibri" panose="020F0502020204030204" pitchFamily="34" charset="0"/>
                <a:cs typeface="Calibri" panose="020F0502020204030204" pitchFamily="34" charset="0"/>
              </a:rPr>
              <a:t>En effet, le candidat aurait été un homme jeune, il n’aurait pas non plus été engagé et il en aurait de même si une femme plus âgée s’était présentée pour le poste.</a:t>
            </a:r>
            <a:r>
              <a:rPr lang="fr-BE" sz="1200" dirty="0">
                <a:effectLst/>
                <a:latin typeface="+mn-lt"/>
                <a:ea typeface="Calibri" panose="020F0502020204030204" pitchFamily="34" charset="0"/>
              </a:rPr>
              <a:t> Il provoque également par voie de conséquence un double désavantage résultant du cumul des caractéristiques (en l’occurrence, le fait d’être un homme plus âgé). A la différence de la discrimination intersectionnelle, il est possible dans l’hypothèse d’une</a:t>
            </a:r>
            <a:r>
              <a:rPr lang="fr-BE" sz="1200" dirty="0">
                <a:effectLst/>
                <a:latin typeface="+mn-lt"/>
                <a:ea typeface="Calibri" panose="020F0502020204030204" pitchFamily="34" charset="0"/>
                <a:cs typeface="Calibri" panose="020F0502020204030204" pitchFamily="34" charset="0"/>
              </a:rPr>
              <a:t> discrimination cumulée de dissocier les critères à la base de la décision de l’employeur et</a:t>
            </a:r>
            <a:r>
              <a:rPr lang="fr-BE" sz="1200" dirty="0">
                <a:effectLst/>
                <a:latin typeface="+mn-lt"/>
                <a:ea typeface="Calibri" panose="020F0502020204030204" pitchFamily="34" charset="0"/>
              </a:rPr>
              <a:t> de prouver chaque discrimination séparément selon chaque motif, même il s’agit de plusieurs discriminations subies en même temps.</a:t>
            </a:r>
            <a:r>
              <a:rPr lang="fr-BE" sz="1200" dirty="0">
                <a:effectLst/>
                <a:latin typeface="+mn-lt"/>
                <a:ea typeface="Calibri" panose="020F0502020204030204" pitchFamily="34" charset="0"/>
                <a:cs typeface="Calibri" panose="020F0502020204030204" pitchFamily="34" charset="0"/>
              </a:rPr>
              <a:t> </a:t>
            </a:r>
            <a:endParaRPr lang="fr-BE" sz="1200" dirty="0">
              <a:effectLst/>
              <a:latin typeface="+mn-lt"/>
              <a:ea typeface="Calibri" panose="020F0502020204030204" pitchFamily="34" charset="0"/>
            </a:endParaRPr>
          </a:p>
          <a:p>
            <a:endParaRPr lang="fr-BE" sz="1200" dirty="0">
              <a:latin typeface="+mn-lt"/>
            </a:endParaRPr>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8</a:t>
            </a:fld>
            <a:endParaRPr lang="nl-BE"/>
          </a:p>
        </p:txBody>
      </p:sp>
    </p:spTree>
    <p:extLst>
      <p:ext uri="{BB962C8B-B14F-4D97-AF65-F5344CB8AC3E}">
        <p14:creationId xmlns:p14="http://schemas.microsoft.com/office/powerpoint/2010/main" val="3632540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u="none" dirty="0">
                <a:effectLst/>
                <a:latin typeface="Calibri" panose="020F0502020204030204" pitchFamily="34" charset="0"/>
                <a:ea typeface="Calibri" panose="020F0502020204030204" pitchFamily="34" charset="0"/>
                <a:cs typeface="Arial" panose="020B0604020202020204" pitchFamily="34" charset="0"/>
              </a:rPr>
              <a:t>Jan Théorie </a:t>
            </a:r>
          </a:p>
          <a:p>
            <a:r>
              <a:rPr lang="fr-BE" sz="1200" u="none" dirty="0">
                <a:effectLst/>
                <a:latin typeface="Calibri" panose="020F0502020204030204" pitchFamily="34" charset="0"/>
                <a:ea typeface="Calibri" panose="020F0502020204030204" pitchFamily="34" charset="0"/>
                <a:cs typeface="Arial" panose="020B0604020202020204" pitchFamily="34" charset="0"/>
              </a:rPr>
              <a:t>Sophie – exemple</a:t>
            </a:r>
          </a:p>
          <a:p>
            <a:pPr marL="342900" lvl="0" indent="-342900" algn="just" rtl="0">
              <a:buFont typeface="Calibri" panose="020F0502020204030204" pitchFamily="34" charset="0"/>
              <a:buChar char="-"/>
            </a:pPr>
            <a:r>
              <a:rPr lang="fr-BE" sz="1200" u="sng" dirty="0">
                <a:effectLst/>
                <a:latin typeface="Calibri" panose="020F0502020204030204" pitchFamily="34" charset="0"/>
                <a:ea typeface="Calibri" panose="020F0502020204030204" pitchFamily="34" charset="0"/>
              </a:rPr>
              <a:t>Affaire </a:t>
            </a:r>
            <a:r>
              <a:rPr lang="fr-BE" sz="1200" u="sng" dirty="0" err="1">
                <a:effectLst/>
                <a:latin typeface="Calibri" panose="020F0502020204030204" pitchFamily="34" charset="0"/>
                <a:ea typeface="Calibri" panose="020F0502020204030204" pitchFamily="34" charset="0"/>
              </a:rPr>
              <a:t>Lam</a:t>
            </a:r>
            <a:r>
              <a:rPr lang="fr-BE" sz="1200" u="sng" dirty="0">
                <a:effectLst/>
                <a:latin typeface="Calibri" panose="020F0502020204030204" pitchFamily="34" charset="0"/>
                <a:ea typeface="Calibri" panose="020F0502020204030204" pitchFamily="34" charset="0"/>
              </a:rPr>
              <a:t> v. </a:t>
            </a:r>
            <a:r>
              <a:rPr lang="fr-BE" sz="1200" u="sng" dirty="0" err="1">
                <a:effectLst/>
                <a:latin typeface="Calibri" panose="020F0502020204030204" pitchFamily="34" charset="0"/>
                <a:ea typeface="Calibri" panose="020F0502020204030204" pitchFamily="34" charset="0"/>
              </a:rPr>
              <a:t>University</a:t>
            </a:r>
            <a:r>
              <a:rPr lang="fr-BE" sz="1200" u="sng" dirty="0">
                <a:effectLst/>
                <a:latin typeface="Calibri" panose="020F0502020204030204" pitchFamily="34" charset="0"/>
                <a:ea typeface="Calibri" panose="020F0502020204030204" pitchFamily="34" charset="0"/>
              </a:rPr>
              <a:t> of Hawaii, 1994 (US Court of </a:t>
            </a:r>
            <a:r>
              <a:rPr lang="fr-BE" sz="1200" u="sng" dirty="0" err="1">
                <a:effectLst/>
                <a:latin typeface="Calibri" panose="020F0502020204030204" pitchFamily="34" charset="0"/>
                <a:ea typeface="Calibri" panose="020F0502020204030204" pitchFamily="34" charset="0"/>
              </a:rPr>
              <a:t>Appeals</a:t>
            </a:r>
            <a:r>
              <a:rPr lang="fr-BE" sz="1200" u="sng" dirty="0">
                <a:effectLst/>
                <a:latin typeface="Calibri" panose="020F0502020204030204" pitchFamily="34" charset="0"/>
                <a:ea typeface="Calibri" panose="020F0502020204030204" pitchFamily="34" charset="0"/>
              </a:rPr>
              <a:t>) : </a:t>
            </a:r>
            <a:r>
              <a:rPr lang="fr-BE" sz="1200" dirty="0">
                <a:effectLst/>
                <a:latin typeface="Calibri" panose="020F0502020204030204" pitchFamily="34" charset="0"/>
                <a:ea typeface="Calibri" panose="020F0502020204030204" pitchFamily="34" charset="0"/>
              </a:rPr>
              <a:t>Dans l’université de droit de Hawaï une femme asiatique d’origine vietnamienne, candidate pour obtenir un poste de professeur. Elle est dans les deux candidats sélectionnés mais l’université considère que les candidats ne conviennent pas et finalement ils ne prennent personne. Elle candidate une seconde fois et elle est refusée une fois de plus.</a:t>
            </a:r>
          </a:p>
          <a:p>
            <a:pPr marL="457200" algn="just"/>
            <a:r>
              <a:rPr lang="fr-BE" sz="1200" dirty="0">
                <a:effectLst/>
                <a:latin typeface="Calibri" panose="020F0502020204030204" pitchFamily="34" charset="0"/>
                <a:ea typeface="Calibri" panose="020F0502020204030204" pitchFamily="34" charset="0"/>
              </a:rPr>
              <a:t>Devant la cour de district en première instance, elle arrive à prouver que dans les membres du jury qui l’avaient auditionnée, plusieurs avaient émis des stéréotypes à l’égard des femmes asiatiques (l’un avait émis des propos sexistes et raciste à l’égard des femmes asiatiques et un autre avait émis des propos sexistes, il considérait que c’est un poste important, qu’il fallait travailler avec des collègues étrangers et que donc un homme était plus apte pour ce poste.) Elle arrive à établir une présomption de discrimination. Malgré le fait qu’elle arrive à prouver ça, la cour considère qu’il ne s’agit pas d’une discrimination car :</a:t>
            </a:r>
          </a:p>
          <a:p>
            <a:pPr marL="742950" lvl="1" indent="-285750" algn="just">
              <a:buFont typeface="Courier New" panose="02070309020205020404" pitchFamily="49" charset="0"/>
              <a:buChar char="o"/>
            </a:pPr>
            <a:r>
              <a:rPr lang="fr-BE" sz="1200" dirty="0">
                <a:effectLst/>
                <a:latin typeface="Calibri" panose="020F0502020204030204" pitchFamily="34" charset="0"/>
                <a:ea typeface="Calibri" panose="020F0502020204030204" pitchFamily="34" charset="0"/>
              </a:rPr>
              <a:t>Le jury a émis des commentaires positifs sur la candidature d’un homme asiatique donc pas de discriminations fondées sur la prétendue race</a:t>
            </a:r>
          </a:p>
          <a:p>
            <a:pPr marL="742950" lvl="1" indent="-285750" algn="just">
              <a:buFont typeface="Courier New" panose="02070309020205020404" pitchFamily="49" charset="0"/>
              <a:buChar char="o"/>
            </a:pPr>
            <a:r>
              <a:rPr lang="fr-BE" sz="1200" dirty="0">
                <a:effectLst/>
                <a:latin typeface="Calibri" panose="020F0502020204030204" pitchFamily="34" charset="0"/>
                <a:ea typeface="Calibri" panose="020F0502020204030204" pitchFamily="34" charset="0"/>
              </a:rPr>
              <a:t>Le jury a émis des commentaires positifs sur la candidature d’une autre femme donc pas de discriminations fondées sur le sexe</a:t>
            </a:r>
          </a:p>
          <a:p>
            <a:pPr marL="457200" algn="just"/>
            <a:r>
              <a:rPr lang="fr-BE" sz="1200" dirty="0">
                <a:effectLst/>
                <a:latin typeface="Calibri" panose="020F0502020204030204" pitchFamily="34" charset="0"/>
                <a:ea typeface="Calibri" panose="020F0502020204030204" pitchFamily="34" charset="0"/>
              </a:rPr>
              <a:t>Elle fait appel de cette décision et la Cour d’appel du 9ème circuit ne va pas être d’accord avec ce raisonnement et va s’engager sur une approche intersectionnelle en expliquant que :</a:t>
            </a:r>
          </a:p>
          <a:p>
            <a:pPr marL="899160" algn="just"/>
            <a:r>
              <a:rPr lang="fr-BE" sz="1200" dirty="0">
                <a:effectLst/>
                <a:latin typeface="Calibri" panose="020F0502020204030204" pitchFamily="34" charset="0"/>
                <a:ea typeface="Calibri" panose="020F0502020204030204" pitchFamily="34" charset="0"/>
              </a:rPr>
              <a:t>« </a:t>
            </a:r>
            <a:r>
              <a:rPr lang="fr-BE" sz="1200" i="1" dirty="0">
                <a:effectLst/>
                <a:latin typeface="Calibri" panose="020F0502020204030204" pitchFamily="34" charset="0"/>
                <a:ea typeface="Calibri" panose="020F0502020204030204" pitchFamily="34" charset="0"/>
              </a:rPr>
              <a:t>Le tribunal de district a commis une erreur « en traitant de manière distincte la discrimination raciale et sexuelle […]. La démarche consistant à couper en deux l'identité d'une personne située à l'intersection de la race et du sexe déforme ou ignore souvent la nature particulière de son vécu</a:t>
            </a:r>
            <a:r>
              <a:rPr lang="fr-BE" sz="1200" dirty="0">
                <a:effectLst/>
                <a:latin typeface="Calibri" panose="020F0502020204030204" pitchFamily="34" charset="0"/>
                <a:ea typeface="Calibri" panose="020F0502020204030204" pitchFamily="34" charset="0"/>
              </a:rPr>
              <a:t> ».</a:t>
            </a:r>
          </a:p>
          <a:p>
            <a:pPr marL="899160" algn="just"/>
            <a:r>
              <a:rPr lang="fr-BE" sz="1200" dirty="0">
                <a:effectLst/>
                <a:latin typeface="Calibri" panose="020F0502020204030204" pitchFamily="34" charset="0"/>
                <a:ea typeface="Calibri" panose="020F0502020204030204" pitchFamily="34" charset="0"/>
              </a:rPr>
              <a:t>« </a:t>
            </a:r>
            <a:r>
              <a:rPr lang="fr-BE" sz="1200" i="1" dirty="0">
                <a:effectLst/>
                <a:latin typeface="Calibri" panose="020F0502020204030204" pitchFamily="34" charset="0"/>
                <a:ea typeface="Calibri" panose="020F0502020204030204" pitchFamily="34" charset="0"/>
              </a:rPr>
              <a:t>Les femmes asiatiques sont l’objet d’un ensemble de stéréotypes et de préjugés qui n’affectent ni les hommes asiatiques ni les femmes blanches. En conséquence, elles peuvent être victimes de discrimination même en l'absence de discrimination à l'égard de ces derniers […].</a:t>
            </a:r>
            <a:r>
              <a:rPr lang="fr-BE" sz="1200" dirty="0">
                <a:effectLst/>
                <a:latin typeface="Calibri" panose="020F0502020204030204" pitchFamily="34" charset="0"/>
                <a:ea typeface="Calibri" panose="020F0502020204030204" pitchFamily="34" charset="0"/>
              </a:rPr>
              <a:t>» </a:t>
            </a:r>
          </a:p>
          <a:p>
            <a:endParaRPr lang="fr-BE" sz="1200" u="none"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6A47539A-C1D8-C74F-BBD2-FCE23BAED9A4}" type="slidenum">
              <a:rPr lang="nl-BE" smtClean="0"/>
              <a:t>9</a:t>
            </a:fld>
            <a:endParaRPr lang="nl-BE"/>
          </a:p>
        </p:txBody>
      </p:sp>
    </p:spTree>
    <p:extLst>
      <p:ext uri="{BB962C8B-B14F-4D97-AF65-F5344CB8AC3E}">
        <p14:creationId xmlns:p14="http://schemas.microsoft.com/office/powerpoint/2010/main" val="1470495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39D89C-751B-42EA-A9C1-2DA286308BAA}"/>
              </a:ext>
            </a:extLst>
          </p:cNvPr>
          <p:cNvSpPr>
            <a:spLocks noGrp="1"/>
          </p:cNvSpPr>
          <p:nvPr>
            <p:ph type="ctrTitle" hasCustomPrompt="1"/>
          </p:nvPr>
        </p:nvSpPr>
        <p:spPr>
          <a:xfrm>
            <a:off x="1316168" y="1406426"/>
            <a:ext cx="9442320" cy="617637"/>
          </a:xfrm>
        </p:spPr>
        <p:txBody>
          <a:bodyPr/>
          <a:lstStyle>
            <a:lvl1pPr>
              <a:defRPr>
                <a:solidFill>
                  <a:schemeClr val="bg1"/>
                </a:solidFill>
              </a:defRPr>
            </a:lvl1pPr>
          </a:lstStyle>
          <a:p>
            <a:r>
              <a:rPr lang="nl-BE" err="1"/>
              <a:t>Insert</a:t>
            </a:r>
            <a:r>
              <a:rPr lang="nl-BE"/>
              <a:t> </a:t>
            </a:r>
            <a:r>
              <a:rPr lang="nl-BE" err="1"/>
              <a:t>head</a:t>
            </a:r>
            <a:r>
              <a:rPr lang="nl-BE"/>
              <a:t> </a:t>
            </a:r>
            <a:r>
              <a:rPr lang="nl-BE" err="1"/>
              <a:t>title</a:t>
            </a:r>
            <a:endParaRPr lang="nl-NL"/>
          </a:p>
        </p:txBody>
      </p:sp>
      <p:sp>
        <p:nvSpPr>
          <p:cNvPr id="5" name="Subtitle 2">
            <a:extLst>
              <a:ext uri="{FF2B5EF4-FFF2-40B4-BE49-F238E27FC236}">
                <a16:creationId xmlns:a16="http://schemas.microsoft.com/office/drawing/2014/main" id="{86BD2389-1A9A-408F-91BF-72DC9F97F616}"/>
              </a:ext>
            </a:extLst>
          </p:cNvPr>
          <p:cNvSpPr>
            <a:spLocks noGrp="1"/>
          </p:cNvSpPr>
          <p:nvPr>
            <p:ph type="subTitle" idx="1"/>
          </p:nvPr>
        </p:nvSpPr>
        <p:spPr>
          <a:xfrm>
            <a:off x="1330457" y="5959903"/>
            <a:ext cx="9442320" cy="774799"/>
          </a:xfrm>
        </p:spPr>
        <p:txBody>
          <a:bodyPr>
            <a:noAutofit/>
          </a:bodyPr>
          <a:lstStyle>
            <a:lvl1pPr>
              <a:defRPr sz="2400"/>
            </a:lvl1pPr>
          </a:lstStyle>
          <a:p>
            <a:r>
              <a:rPr lang="nl-NL"/>
              <a:t>Klikken om de ondertitelstijl van het model te bewerken</a:t>
            </a:r>
          </a:p>
        </p:txBody>
      </p:sp>
    </p:spTree>
    <p:extLst>
      <p:ext uri="{BB962C8B-B14F-4D97-AF65-F5344CB8AC3E}">
        <p14:creationId xmlns:p14="http://schemas.microsoft.com/office/powerpoint/2010/main" val="63750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houd">
    <p:spTree>
      <p:nvGrpSpPr>
        <p:cNvPr id="1" name=""/>
        <p:cNvGrpSpPr/>
        <p:nvPr/>
      </p:nvGrpSpPr>
      <p:grpSpPr>
        <a:xfrm>
          <a:off x="0" y="0"/>
          <a:ext cx="0" cy="0"/>
          <a:chOff x="0" y="0"/>
          <a:chExt cx="0" cy="0"/>
        </a:xfrm>
      </p:grpSpPr>
      <p:sp>
        <p:nvSpPr>
          <p:cNvPr id="2" name="Title 1"/>
          <p:cNvSpPr>
            <a:spLocks noGrp="1"/>
          </p:cNvSpPr>
          <p:nvPr>
            <p:ph type="title"/>
          </p:nvPr>
        </p:nvSpPr>
        <p:spPr>
          <a:xfrm>
            <a:off x="1199456" y="274640"/>
            <a:ext cx="9985109" cy="485121"/>
          </a:xfrm>
        </p:spPr>
        <p:txBody>
          <a:bodyPr/>
          <a:lstStyle/>
          <a:p>
            <a:r>
              <a:rPr lang="nl-NL"/>
              <a:t>Klik om stijl te bewerken</a:t>
            </a:r>
          </a:p>
        </p:txBody>
      </p:sp>
      <p:sp>
        <p:nvSpPr>
          <p:cNvPr id="3" name="Content Placeholder 2"/>
          <p:cNvSpPr>
            <a:spLocks noGrp="1"/>
          </p:cNvSpPr>
          <p:nvPr>
            <p:ph idx="1"/>
          </p:nvPr>
        </p:nvSpPr>
        <p:spPr/>
        <p:txBody>
          <a:bodyPr/>
          <a:lstStyle>
            <a:lvl5pPr marL="1832275" indent="0">
              <a:buFontTx/>
              <a:buNone/>
              <a:defRPr sz="1803"/>
            </a:lvl5pPr>
          </a:lstStyle>
          <a:p>
            <a:pPr lvl="0"/>
            <a:r>
              <a:rPr lang="nl-NL"/>
              <a:t>Tekststijl van het model bewerken
Tweede niveau
Derde niveau
Vierde niveau
Vijfde niveau</a:t>
            </a:r>
          </a:p>
        </p:txBody>
      </p:sp>
      <p:sp>
        <p:nvSpPr>
          <p:cNvPr id="4" name="Date Placeholder 3"/>
          <p:cNvSpPr>
            <a:spLocks noGrp="1"/>
          </p:cNvSpPr>
          <p:nvPr>
            <p:ph type="dt" sz="half" idx="10"/>
          </p:nvPr>
        </p:nvSpPr>
        <p:spPr/>
        <p:txBody>
          <a:bodyPr/>
          <a:lstStyle/>
          <a:p>
            <a:fld id="{FA202577-FF77-4A61-AD59-0F633574F25E}" type="datetimeFigureOut">
              <a:rPr lang="nl-BE" smtClean="0"/>
              <a:t>22/10/2023</a:t>
            </a:fld>
            <a:endParaRPr lang="nl-BE"/>
          </a:p>
        </p:txBody>
      </p:sp>
      <p:sp>
        <p:nvSpPr>
          <p:cNvPr id="6" name="Slide Number Placeholder 5"/>
          <p:cNvSpPr>
            <a:spLocks noGrp="1"/>
          </p:cNvSpPr>
          <p:nvPr>
            <p:ph type="sldNum" sz="quarter" idx="12"/>
          </p:nvPr>
        </p:nvSpPr>
        <p:spPr/>
        <p:txBody>
          <a:bodyPr/>
          <a:lstStyle/>
          <a:p>
            <a:fld id="{71C3DB2D-BBA7-4769-B639-CB88A5015741}" type="slidenum">
              <a:rPr lang="nl-BE" smtClean="0"/>
              <a:t>‹#›</a:t>
            </a:fld>
            <a:endParaRPr lang="nl-BE"/>
          </a:p>
        </p:txBody>
      </p:sp>
    </p:spTree>
    <p:extLst>
      <p:ext uri="{BB962C8B-B14F-4D97-AF65-F5344CB8AC3E}">
        <p14:creationId xmlns:p14="http://schemas.microsoft.com/office/powerpoint/2010/main" val="73749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tekstvakken">
    <p:spTree>
      <p:nvGrpSpPr>
        <p:cNvPr id="1" name=""/>
        <p:cNvGrpSpPr/>
        <p:nvPr/>
      </p:nvGrpSpPr>
      <p:grpSpPr>
        <a:xfrm>
          <a:off x="0" y="0"/>
          <a:ext cx="0" cy="0"/>
          <a:chOff x="0" y="0"/>
          <a:chExt cx="0" cy="0"/>
        </a:xfrm>
      </p:grpSpPr>
      <p:sp>
        <p:nvSpPr>
          <p:cNvPr id="2" name="Title 1"/>
          <p:cNvSpPr>
            <a:spLocks noGrp="1"/>
          </p:cNvSpPr>
          <p:nvPr>
            <p:ph type="title"/>
          </p:nvPr>
        </p:nvSpPr>
        <p:spPr>
          <a:xfrm>
            <a:off x="1199456" y="274640"/>
            <a:ext cx="10382944" cy="340838"/>
          </a:xfrm>
        </p:spPr>
        <p:txBody>
          <a:bodyPr/>
          <a:lstStyle/>
          <a:p>
            <a:r>
              <a:rPr lang="nl-NL"/>
              <a:t>Klik om stijl te bewerken</a:t>
            </a:r>
          </a:p>
        </p:txBody>
      </p:sp>
      <p:sp>
        <p:nvSpPr>
          <p:cNvPr id="3" name="Date Placeholder 2"/>
          <p:cNvSpPr>
            <a:spLocks noGrp="1"/>
          </p:cNvSpPr>
          <p:nvPr>
            <p:ph type="dt" sz="half" idx="10"/>
          </p:nvPr>
        </p:nvSpPr>
        <p:spPr/>
        <p:txBody>
          <a:bodyPr/>
          <a:lstStyle/>
          <a:p>
            <a:fld id="{FA202577-FF77-4A61-AD59-0F633574F25E}" type="datetimeFigureOut">
              <a:rPr lang="nl-BE" smtClean="0"/>
              <a:t>22/10/2023</a:t>
            </a:fld>
            <a:endParaRPr lang="nl-BE"/>
          </a:p>
        </p:txBody>
      </p:sp>
      <p:sp>
        <p:nvSpPr>
          <p:cNvPr id="4" name="Slide Number Placeholder 3"/>
          <p:cNvSpPr>
            <a:spLocks noGrp="1"/>
          </p:cNvSpPr>
          <p:nvPr>
            <p:ph type="sldNum" sz="quarter" idx="11"/>
          </p:nvPr>
        </p:nvSpPr>
        <p:spPr/>
        <p:txBody>
          <a:bodyPr/>
          <a:lstStyle/>
          <a:p>
            <a:fld id="{71C3DB2D-BBA7-4769-B639-CB88A5015741}" type="slidenum">
              <a:rPr lang="nl-BE" smtClean="0"/>
              <a:t>‹#›</a:t>
            </a:fld>
            <a:endParaRPr lang="nl-BE"/>
          </a:p>
        </p:txBody>
      </p:sp>
      <p:sp>
        <p:nvSpPr>
          <p:cNvPr id="8" name="Content Placeholder 7"/>
          <p:cNvSpPr>
            <a:spLocks noGrp="1"/>
          </p:cNvSpPr>
          <p:nvPr>
            <p:ph sz="quarter" idx="12"/>
          </p:nvPr>
        </p:nvSpPr>
        <p:spPr>
          <a:xfrm>
            <a:off x="1199456" y="903373"/>
            <a:ext cx="4512501" cy="5050583"/>
          </a:xfrm>
        </p:spPr>
        <p:txBody>
          <a:bodyPr/>
          <a:lstStyle/>
          <a:p>
            <a:pPr lvl="0"/>
            <a:r>
              <a:rPr lang="nl-NL"/>
              <a:t>Tekststijl van het model bewerken
Tweede niveau
Derde niveau
Vierde niveau
Vijfde niveau</a:t>
            </a:r>
          </a:p>
        </p:txBody>
      </p:sp>
      <p:sp>
        <p:nvSpPr>
          <p:cNvPr id="10" name="Content Placeholder 9"/>
          <p:cNvSpPr>
            <a:spLocks noGrp="1"/>
          </p:cNvSpPr>
          <p:nvPr>
            <p:ph sz="quarter" idx="13"/>
          </p:nvPr>
        </p:nvSpPr>
        <p:spPr>
          <a:xfrm>
            <a:off x="6191252" y="903373"/>
            <a:ext cx="5185833" cy="5051254"/>
          </a:xfrm>
        </p:spPr>
        <p:txBody>
          <a:bodyPr/>
          <a:lstStyle/>
          <a:p>
            <a:pPr lvl="0"/>
            <a:r>
              <a:rPr lang="nl-NL"/>
              <a:t>Tekststijl van het model bewerken
Tweede niveau
Derde niveau
Vierde niveau
Vijfde niveau</a:t>
            </a:r>
          </a:p>
        </p:txBody>
      </p:sp>
    </p:spTree>
    <p:extLst>
      <p:ext uri="{BB962C8B-B14F-4D97-AF65-F5344CB8AC3E}">
        <p14:creationId xmlns:p14="http://schemas.microsoft.com/office/powerpoint/2010/main" val="600923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2 tekstvakken">
    <p:spTree>
      <p:nvGrpSpPr>
        <p:cNvPr id="1" name=""/>
        <p:cNvGrpSpPr/>
        <p:nvPr/>
      </p:nvGrpSpPr>
      <p:grpSpPr>
        <a:xfrm>
          <a:off x="0" y="0"/>
          <a:ext cx="0" cy="0"/>
          <a:chOff x="0" y="0"/>
          <a:chExt cx="0" cy="0"/>
        </a:xfrm>
      </p:grpSpPr>
      <p:sp>
        <p:nvSpPr>
          <p:cNvPr id="2" name="Title 1"/>
          <p:cNvSpPr>
            <a:spLocks noGrp="1"/>
          </p:cNvSpPr>
          <p:nvPr>
            <p:ph type="title"/>
          </p:nvPr>
        </p:nvSpPr>
        <p:spPr>
          <a:xfrm>
            <a:off x="1199456" y="274640"/>
            <a:ext cx="10382944" cy="340838"/>
          </a:xfrm>
        </p:spPr>
        <p:txBody>
          <a:bodyPr/>
          <a:lstStyle/>
          <a:p>
            <a:r>
              <a:rPr lang="nl-NL"/>
              <a:t>Klik om stijl te bewerken</a:t>
            </a:r>
          </a:p>
        </p:txBody>
      </p:sp>
      <p:sp>
        <p:nvSpPr>
          <p:cNvPr id="3" name="Date Placeholder 2"/>
          <p:cNvSpPr>
            <a:spLocks noGrp="1"/>
          </p:cNvSpPr>
          <p:nvPr>
            <p:ph type="dt" sz="half" idx="10"/>
          </p:nvPr>
        </p:nvSpPr>
        <p:spPr/>
        <p:txBody>
          <a:bodyPr/>
          <a:lstStyle/>
          <a:p>
            <a:fld id="{FA202577-FF77-4A61-AD59-0F633574F25E}" type="datetimeFigureOut">
              <a:rPr lang="nl-BE" smtClean="0"/>
              <a:t>22/10/2023</a:t>
            </a:fld>
            <a:endParaRPr lang="nl-BE"/>
          </a:p>
        </p:txBody>
      </p:sp>
      <p:sp>
        <p:nvSpPr>
          <p:cNvPr id="4" name="Slide Number Placeholder 3"/>
          <p:cNvSpPr>
            <a:spLocks noGrp="1"/>
          </p:cNvSpPr>
          <p:nvPr>
            <p:ph type="sldNum" sz="quarter" idx="11"/>
          </p:nvPr>
        </p:nvSpPr>
        <p:spPr/>
        <p:txBody>
          <a:bodyPr/>
          <a:lstStyle/>
          <a:p>
            <a:fld id="{71C3DB2D-BBA7-4769-B639-CB88A5015741}" type="slidenum">
              <a:rPr lang="nl-BE" smtClean="0"/>
              <a:t>‹#›</a:t>
            </a:fld>
            <a:endParaRPr lang="nl-BE"/>
          </a:p>
        </p:txBody>
      </p:sp>
      <p:sp>
        <p:nvSpPr>
          <p:cNvPr id="8" name="Content Placeholder 7"/>
          <p:cNvSpPr>
            <a:spLocks noGrp="1"/>
          </p:cNvSpPr>
          <p:nvPr>
            <p:ph sz="quarter" idx="12"/>
          </p:nvPr>
        </p:nvSpPr>
        <p:spPr>
          <a:xfrm>
            <a:off x="1199456" y="831902"/>
            <a:ext cx="10369152" cy="2524956"/>
          </a:xfrm>
        </p:spPr>
        <p:txBody>
          <a:bodyPr/>
          <a:lstStyle/>
          <a:p>
            <a:pPr lvl="0"/>
            <a:r>
              <a:rPr lang="nl-NL"/>
              <a:t>Tekststijl van het model bewerken
Tweede niveau
Derde niveau
Vierde niveau
Vijfde niveau</a:t>
            </a:r>
          </a:p>
        </p:txBody>
      </p:sp>
      <p:sp>
        <p:nvSpPr>
          <p:cNvPr id="10" name="Content Placeholder 9"/>
          <p:cNvSpPr>
            <a:spLocks noGrp="1"/>
          </p:cNvSpPr>
          <p:nvPr>
            <p:ph sz="quarter" idx="13"/>
          </p:nvPr>
        </p:nvSpPr>
        <p:spPr>
          <a:xfrm>
            <a:off x="1199456" y="3789708"/>
            <a:ext cx="10369152" cy="2092106"/>
          </a:xfrm>
        </p:spPr>
        <p:txBody>
          <a:bodyPr/>
          <a:lstStyle/>
          <a:p>
            <a:pPr lvl="0"/>
            <a:r>
              <a:rPr lang="nl-NL"/>
              <a:t>Tekststijl van het model bewerken
Tweede niveau
Derde niveau
Vierde niveau
Vijfde niveau</a:t>
            </a:r>
          </a:p>
        </p:txBody>
      </p:sp>
    </p:spTree>
    <p:extLst>
      <p:ext uri="{BB962C8B-B14F-4D97-AF65-F5344CB8AC3E}">
        <p14:creationId xmlns:p14="http://schemas.microsoft.com/office/powerpoint/2010/main" val="389370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ekst en beeld rech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202577-FF77-4A61-AD59-0F633574F25E}" type="datetimeFigureOut">
              <a:rPr lang="nl-BE" smtClean="0"/>
              <a:t>22/10/2023</a:t>
            </a:fld>
            <a:endParaRPr lang="nl-BE"/>
          </a:p>
        </p:txBody>
      </p:sp>
      <p:sp>
        <p:nvSpPr>
          <p:cNvPr id="7" name="Slide Number Placeholder 6"/>
          <p:cNvSpPr>
            <a:spLocks noGrp="1"/>
          </p:cNvSpPr>
          <p:nvPr>
            <p:ph type="sldNum" sz="quarter" idx="12"/>
          </p:nvPr>
        </p:nvSpPr>
        <p:spPr/>
        <p:txBody>
          <a:bodyPr/>
          <a:lstStyle/>
          <a:p>
            <a:fld id="{71C3DB2D-BBA7-4769-B639-CB88A5015741}" type="slidenum">
              <a:rPr lang="nl-BE" smtClean="0"/>
              <a:t>‹#›</a:t>
            </a:fld>
            <a:endParaRPr lang="nl-BE"/>
          </a:p>
        </p:txBody>
      </p:sp>
      <p:sp>
        <p:nvSpPr>
          <p:cNvPr id="9" name="Title 1"/>
          <p:cNvSpPr>
            <a:spLocks noGrp="1"/>
          </p:cNvSpPr>
          <p:nvPr>
            <p:ph type="title" hasCustomPrompt="1"/>
          </p:nvPr>
        </p:nvSpPr>
        <p:spPr>
          <a:xfrm>
            <a:off x="1199456" y="254771"/>
            <a:ext cx="10177131" cy="360707"/>
          </a:xfrm>
        </p:spPr>
        <p:txBody>
          <a:bodyPr/>
          <a:lstStyle>
            <a:lvl1pPr>
              <a:defRPr/>
            </a:lvl1pPr>
          </a:lstStyle>
          <a:p>
            <a:r>
              <a:rPr lang="en-US"/>
              <a:t>Example of excel </a:t>
            </a:r>
            <a:r>
              <a:rPr lang="nl-BE" err="1"/>
              <a:t>graphs</a:t>
            </a:r>
            <a:r>
              <a:rPr lang="nl-BE"/>
              <a:t> </a:t>
            </a:r>
            <a:r>
              <a:rPr lang="en-US"/>
              <a:t>import to presentations</a:t>
            </a:r>
            <a:endParaRPr lang="nl-NL"/>
          </a:p>
        </p:txBody>
      </p:sp>
      <p:pic>
        <p:nvPicPr>
          <p:cNvPr id="2" name="Afbeelding 1">
            <a:extLst>
              <a:ext uri="{FF2B5EF4-FFF2-40B4-BE49-F238E27FC236}">
                <a16:creationId xmlns:a16="http://schemas.microsoft.com/office/drawing/2014/main" id="{93E0C7DA-AC03-4079-A397-72252257B571}"/>
              </a:ext>
            </a:extLst>
          </p:cNvPr>
          <p:cNvPicPr>
            <a:picLocks noChangeAspect="1"/>
          </p:cNvPicPr>
          <p:nvPr userDrawn="1"/>
        </p:nvPicPr>
        <p:blipFill>
          <a:blip r:embed="rId2"/>
          <a:stretch>
            <a:fillRect/>
          </a:stretch>
        </p:blipFill>
        <p:spPr>
          <a:xfrm>
            <a:off x="1238803" y="691659"/>
            <a:ext cx="10024509" cy="5474682"/>
          </a:xfrm>
          <a:prstGeom prst="rect">
            <a:avLst/>
          </a:prstGeom>
        </p:spPr>
      </p:pic>
    </p:spTree>
    <p:extLst>
      <p:ext uri="{BB962C8B-B14F-4D97-AF65-F5344CB8AC3E}">
        <p14:creationId xmlns:p14="http://schemas.microsoft.com/office/powerpoint/2010/main" val="54591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kst en beeld rech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202577-FF77-4A61-AD59-0F633574F25E}" type="datetimeFigureOut">
              <a:rPr lang="nl-BE" smtClean="0"/>
              <a:t>22/10/2023</a:t>
            </a:fld>
            <a:endParaRPr lang="nl-BE"/>
          </a:p>
        </p:txBody>
      </p:sp>
      <p:sp>
        <p:nvSpPr>
          <p:cNvPr id="7" name="Slide Number Placeholder 6"/>
          <p:cNvSpPr>
            <a:spLocks noGrp="1"/>
          </p:cNvSpPr>
          <p:nvPr>
            <p:ph type="sldNum" sz="quarter" idx="12"/>
          </p:nvPr>
        </p:nvSpPr>
        <p:spPr/>
        <p:txBody>
          <a:bodyPr/>
          <a:lstStyle/>
          <a:p>
            <a:fld id="{71C3DB2D-BBA7-4769-B639-CB88A5015741}" type="slidenum">
              <a:rPr lang="nl-BE" smtClean="0"/>
              <a:t>‹#›</a:t>
            </a:fld>
            <a:endParaRPr lang="nl-BE"/>
          </a:p>
        </p:txBody>
      </p:sp>
      <p:sp>
        <p:nvSpPr>
          <p:cNvPr id="9" name="Title 1"/>
          <p:cNvSpPr>
            <a:spLocks noGrp="1"/>
          </p:cNvSpPr>
          <p:nvPr>
            <p:ph type="title"/>
          </p:nvPr>
        </p:nvSpPr>
        <p:spPr>
          <a:xfrm>
            <a:off x="1199456" y="254771"/>
            <a:ext cx="10177131" cy="360707"/>
          </a:xfrm>
        </p:spPr>
        <p:txBody>
          <a:bodyPr/>
          <a:lstStyle/>
          <a:p>
            <a:r>
              <a:rPr lang="nl-NL"/>
              <a:t>Klik om stijl te bewerken</a:t>
            </a:r>
          </a:p>
        </p:txBody>
      </p:sp>
      <p:grpSp>
        <p:nvGrpSpPr>
          <p:cNvPr id="6" name="Groep 5">
            <a:extLst>
              <a:ext uri="{FF2B5EF4-FFF2-40B4-BE49-F238E27FC236}">
                <a16:creationId xmlns:a16="http://schemas.microsoft.com/office/drawing/2014/main" id="{D91D0D6E-A79D-4DC6-B77F-83A5AA558CB8}"/>
              </a:ext>
            </a:extLst>
          </p:cNvPr>
          <p:cNvGrpSpPr/>
          <p:nvPr userDrawn="1"/>
        </p:nvGrpSpPr>
        <p:grpSpPr>
          <a:xfrm>
            <a:off x="1325477" y="1330004"/>
            <a:ext cx="8147248" cy="1831832"/>
            <a:chOff x="0" y="363851"/>
            <a:chExt cx="8147248" cy="1027014"/>
          </a:xfrm>
        </p:grpSpPr>
        <p:sp>
          <p:nvSpPr>
            <p:cNvPr id="12" name="Rechthoek 11">
              <a:extLst>
                <a:ext uri="{FF2B5EF4-FFF2-40B4-BE49-F238E27FC236}">
                  <a16:creationId xmlns:a16="http://schemas.microsoft.com/office/drawing/2014/main" id="{7C79BF1A-278C-49D8-BA3B-52BC3E2E8F3D}"/>
                </a:ext>
              </a:extLst>
            </p:cNvPr>
            <p:cNvSpPr/>
            <p:nvPr userDrawn="1"/>
          </p:nvSpPr>
          <p:spPr>
            <a:xfrm>
              <a:off x="0" y="363851"/>
              <a:ext cx="8147248" cy="7560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Tekstvak 12">
              <a:extLst>
                <a:ext uri="{FF2B5EF4-FFF2-40B4-BE49-F238E27FC236}">
                  <a16:creationId xmlns:a16="http://schemas.microsoft.com/office/drawing/2014/main" id="{2C97EEF4-0157-4F2A-8018-C120FA24B491}"/>
                </a:ext>
              </a:extLst>
            </p:cNvPr>
            <p:cNvSpPr txBox="1"/>
            <p:nvPr userDrawn="1"/>
          </p:nvSpPr>
          <p:spPr>
            <a:xfrm>
              <a:off x="0" y="363851"/>
              <a:ext cx="8147248" cy="10270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2317" tIns="208280" rIns="632317" bIns="71120" numCol="1" spcCol="1270" anchor="t" anchorCtr="0">
              <a:noAutofit/>
            </a:bodyPr>
            <a:lstStyle/>
            <a:p>
              <a:pPr marL="57150" lvl="1" indent="-57150" algn="l" defTabSz="444500">
                <a:lnSpc>
                  <a:spcPct val="90000"/>
                </a:lnSpc>
                <a:spcBef>
                  <a:spcPct val="0"/>
                </a:spcBef>
                <a:spcAft>
                  <a:spcPct val="15000"/>
                </a:spcAft>
                <a:buChar char="•"/>
              </a:pPr>
              <a:r>
                <a:rPr lang="nl-NL" sz="1000" i="0" kern="1200"/>
                <a:t> </a:t>
              </a:r>
              <a:r>
                <a:rPr lang="nl-NL" sz="1000" i="0" kern="1200" err="1"/>
                <a:t>Lorem</a:t>
              </a:r>
              <a:r>
                <a:rPr lang="nl-NL" sz="1000" i="0" kern="1200"/>
                <a:t> </a:t>
              </a:r>
              <a:r>
                <a:rPr lang="nl-NL" sz="1000" i="0" kern="1200" err="1"/>
                <a:t>ipsum</a:t>
              </a:r>
              <a:r>
                <a:rPr lang="nl-NL" sz="1000" i="0" kern="1200"/>
                <a:t> </a:t>
              </a:r>
              <a:r>
                <a:rPr lang="nl-NL" sz="1000" i="0" kern="1200" err="1"/>
                <a:t>dolor</a:t>
              </a:r>
              <a:r>
                <a:rPr lang="nl-NL" sz="1000" i="0" kern="1200"/>
                <a:t> </a:t>
              </a:r>
              <a:r>
                <a:rPr lang="nl-NL" sz="1000" i="0" kern="1200" err="1"/>
                <a:t>sit</a:t>
              </a:r>
              <a:r>
                <a:rPr lang="nl-NL" sz="1000" i="0" kern="1200"/>
                <a:t> </a:t>
              </a:r>
              <a:r>
                <a:rPr lang="nl-NL" sz="1000" i="0" kern="1200" err="1"/>
                <a:t>amet</a:t>
              </a:r>
              <a:r>
                <a:rPr lang="nl-NL" sz="1000" i="0" kern="1200"/>
                <a:t>, </a:t>
              </a:r>
              <a:r>
                <a:rPr lang="nl-NL" sz="1000" i="0" kern="1200" err="1"/>
                <a:t>consectetuer</a:t>
              </a:r>
              <a:r>
                <a:rPr lang="nl-NL" sz="1000" i="0" kern="1200"/>
                <a:t> </a:t>
              </a:r>
              <a:r>
                <a:rPr lang="nl-NL" sz="1000" i="0" kern="1200" err="1"/>
                <a:t>adipiscing</a:t>
              </a:r>
              <a:r>
                <a:rPr lang="nl-NL" sz="1000" i="0" kern="1200"/>
                <a:t> </a:t>
              </a:r>
              <a:r>
                <a:rPr lang="nl-NL" sz="1000" i="0" kern="1200" err="1"/>
                <a:t>elit</a:t>
              </a:r>
              <a:r>
                <a:rPr lang="nl-NL" sz="1000" i="0" kern="1200"/>
                <a:t>, </a:t>
              </a:r>
              <a:r>
                <a:rPr lang="nl-NL" sz="1000" i="0" kern="1200" err="1"/>
                <a:t>sed</a:t>
              </a:r>
              <a:r>
                <a:rPr lang="nl-NL" sz="1000" i="0" kern="1200"/>
                <a:t> </a:t>
              </a:r>
              <a:r>
                <a:rPr lang="nl-NL" sz="1000" i="0" kern="1200" err="1"/>
                <a:t>diam</a:t>
              </a:r>
              <a:r>
                <a:rPr lang="nl-NL" sz="1000" i="0" kern="1200"/>
                <a:t> </a:t>
              </a:r>
              <a:r>
                <a:rPr lang="nl-NL" sz="1000" i="0" kern="1200" err="1"/>
                <a:t>nonummy</a:t>
              </a:r>
              <a:r>
                <a:rPr lang="nl-NL" sz="1000" i="0" kern="1200"/>
                <a:t> </a:t>
              </a:r>
              <a:r>
                <a:rPr lang="nl-NL" sz="1000" i="0" kern="1200" err="1"/>
                <a:t>nibh</a:t>
              </a:r>
              <a:r>
                <a:rPr lang="nl-NL" sz="1000" i="0" kern="1200"/>
                <a:t> </a:t>
              </a:r>
              <a:r>
                <a:rPr lang="nl-NL" sz="1000" i="0" kern="1200" err="1"/>
                <a:t>euismod</a:t>
              </a:r>
              <a:r>
                <a:rPr lang="nl-NL" sz="1000" i="0" kern="1200"/>
                <a:t> </a:t>
              </a:r>
              <a:r>
                <a:rPr lang="nl-NL" sz="1000" i="0" kern="1200" err="1"/>
                <a:t>tincidunt</a:t>
              </a:r>
              <a:r>
                <a:rPr lang="nl-NL" sz="1000" i="0" kern="1200"/>
                <a:t> ut </a:t>
              </a:r>
              <a:r>
                <a:rPr lang="nl-NL" sz="1000" i="0" kern="1200" err="1"/>
                <a:t>laoreet</a:t>
              </a:r>
              <a:r>
                <a:rPr lang="nl-NL" sz="1000" i="0" kern="1200"/>
                <a:t> </a:t>
              </a:r>
              <a:r>
                <a:rPr lang="nl-NL" sz="1000" i="0" kern="1200" err="1"/>
                <a:t>dolore</a:t>
              </a:r>
              <a:r>
                <a:rPr lang="nl-NL" sz="1000" i="0" kern="1200"/>
                <a:t> magna    </a:t>
              </a:r>
              <a:r>
                <a:rPr lang="nl-NL" sz="1000" i="0" kern="1200" err="1"/>
                <a:t>aliquam</a:t>
              </a:r>
              <a:r>
                <a:rPr lang="nl-NL" sz="1000" i="0" kern="1200"/>
                <a:t> </a:t>
              </a:r>
              <a:r>
                <a:rPr lang="nl-NL" sz="1000" i="0" kern="1200" err="1"/>
                <a:t>erat</a:t>
              </a:r>
              <a:r>
                <a:rPr lang="nl-NL" sz="1000" i="0" kern="1200"/>
                <a:t> </a:t>
              </a:r>
              <a:r>
                <a:rPr lang="nl-NL" sz="1000" i="0" kern="1200" err="1"/>
                <a:t>volutpat</a:t>
              </a:r>
              <a:r>
                <a:rPr lang="nl-NL" sz="1000" i="0" kern="1200"/>
                <a:t>. Ut </a:t>
              </a:r>
              <a:r>
                <a:rPr lang="nl-NL" sz="1000" i="0" kern="1200" err="1"/>
                <a:t>wisi</a:t>
              </a:r>
              <a:r>
                <a:rPr lang="nl-NL" sz="1000" i="0" kern="1200"/>
                <a:t> </a:t>
              </a:r>
              <a:r>
                <a:rPr lang="nl-NL" sz="1000" i="0" kern="1200" err="1"/>
                <a:t>enim</a:t>
              </a:r>
              <a:r>
                <a:rPr lang="nl-NL" sz="1000" i="0" kern="1200"/>
                <a:t> ad </a:t>
              </a:r>
              <a:r>
                <a:rPr lang="nl-NL" sz="1000" i="0" kern="1200" err="1"/>
                <a:t>minim</a:t>
              </a:r>
              <a:r>
                <a:rPr lang="nl-NL" sz="1000" i="0" kern="1200"/>
                <a:t> </a:t>
              </a:r>
              <a:r>
                <a:rPr lang="nl-NL" sz="1000" i="0" kern="1200" err="1"/>
                <a:t>veniam</a:t>
              </a:r>
              <a:r>
                <a:rPr lang="nl-NL" sz="1000" i="0" kern="1200"/>
                <a:t>, </a:t>
              </a:r>
              <a:r>
                <a:rPr lang="nl-NL" sz="1000" i="0" kern="1200" err="1"/>
                <a:t>quis</a:t>
              </a:r>
              <a:r>
                <a:rPr lang="nl-NL" sz="1000" i="0" kern="1200"/>
                <a:t> </a:t>
              </a:r>
              <a:r>
                <a:rPr lang="nl-NL" sz="1000" i="0" kern="1200" err="1"/>
                <a:t>nostrud</a:t>
              </a:r>
              <a:r>
                <a:rPr lang="nl-NL" sz="1000" i="0" kern="1200"/>
                <a:t> </a:t>
              </a:r>
              <a:r>
                <a:rPr lang="nl-NL" sz="1000" i="0" kern="1200" err="1"/>
                <a:t>exerci</a:t>
              </a:r>
              <a:r>
                <a:rPr lang="nl-NL" sz="1000" i="0" kern="1200"/>
                <a:t> </a:t>
              </a:r>
              <a:r>
                <a:rPr lang="nl-NL" sz="1000" i="0" kern="1200" err="1"/>
                <a:t>tation</a:t>
              </a:r>
              <a:r>
                <a:rPr lang="nl-NL" sz="1000" i="0" kern="1200"/>
                <a:t> </a:t>
              </a:r>
              <a:r>
                <a:rPr lang="nl-NL" sz="1000" i="0" kern="1200" err="1"/>
                <a:t>ullamcorper</a:t>
              </a:r>
              <a:r>
                <a:rPr lang="nl-NL" sz="1000" i="0" kern="1200"/>
                <a:t> </a:t>
              </a:r>
              <a:r>
                <a:rPr lang="nl-NL" sz="1000" i="0" kern="1200" err="1"/>
                <a:t>suscipit</a:t>
              </a:r>
              <a:r>
                <a:rPr lang="nl-NL" sz="1000" i="0" kern="1200"/>
                <a:t> </a:t>
              </a:r>
              <a:r>
                <a:rPr lang="nl-NL" sz="1000" i="0" kern="1200" err="1"/>
                <a:t>lobortis</a:t>
              </a:r>
              <a:r>
                <a:rPr lang="nl-NL" sz="1000" i="0" kern="1200"/>
                <a:t> </a:t>
              </a:r>
              <a:r>
                <a:rPr lang="nl-NL" sz="1000" i="0" kern="1200" err="1"/>
                <a:t>nisl</a:t>
              </a:r>
              <a:r>
                <a:rPr lang="nl-NL" sz="1000" i="0" kern="1200"/>
                <a:t> ut </a:t>
              </a:r>
              <a:r>
                <a:rPr lang="nl-NL" sz="1000" i="0" kern="1200" err="1"/>
                <a:t>aliquip</a:t>
              </a:r>
              <a:r>
                <a:rPr lang="nl-NL" sz="1000" i="0" kern="1200"/>
                <a:t> ex </a:t>
              </a:r>
              <a:r>
                <a:rPr lang="nl-NL" sz="1000" i="0" kern="1200" err="1"/>
                <a:t>ea</a:t>
              </a:r>
              <a:endParaRPr lang="nl-NL" sz="1000" i="0" kern="1200"/>
            </a:p>
            <a:p>
              <a:pPr marL="57150" lvl="1" indent="-57150" algn="l" defTabSz="444500">
                <a:lnSpc>
                  <a:spcPct val="90000"/>
                </a:lnSpc>
                <a:spcBef>
                  <a:spcPct val="0"/>
                </a:spcBef>
                <a:spcAft>
                  <a:spcPct val="15000"/>
                </a:spcAft>
                <a:buChar char="•"/>
              </a:pPr>
              <a:endParaRPr lang="nl-NL" sz="1000" i="0" kern="1200"/>
            </a:p>
            <a:p>
              <a:pPr marL="57150" lvl="1" indent="-57150" algn="l" defTabSz="444500">
                <a:lnSpc>
                  <a:spcPct val="90000"/>
                </a:lnSpc>
                <a:spcBef>
                  <a:spcPct val="0"/>
                </a:spcBef>
                <a:spcAft>
                  <a:spcPct val="15000"/>
                </a:spcAft>
                <a:buChar char="•"/>
              </a:pPr>
              <a:endParaRPr lang="nl-NL" sz="1000" i="0" kern="1200"/>
            </a:p>
            <a:p>
              <a:pPr marL="57150" lvl="1" indent="-57150" algn="l" defTabSz="444500">
                <a:lnSpc>
                  <a:spcPct val="90000"/>
                </a:lnSpc>
                <a:spcBef>
                  <a:spcPct val="0"/>
                </a:spcBef>
                <a:spcAft>
                  <a:spcPct val="15000"/>
                </a:spcAft>
                <a:buChar char="•"/>
              </a:pPr>
              <a:endParaRPr lang="nl-NL" sz="1000" i="0" kern="1200"/>
            </a:p>
            <a:p>
              <a:pPr marL="57150" lvl="1" indent="-57150" algn="l" defTabSz="444500">
                <a:lnSpc>
                  <a:spcPct val="90000"/>
                </a:lnSpc>
                <a:spcBef>
                  <a:spcPct val="0"/>
                </a:spcBef>
                <a:spcAft>
                  <a:spcPct val="15000"/>
                </a:spcAft>
                <a:buChar char="•"/>
              </a:pPr>
              <a:endParaRPr lang="nl-NL" sz="1000" i="0" kern="1200"/>
            </a:p>
            <a:p>
              <a:pPr marL="57150" lvl="1" indent="-57150" algn="l" defTabSz="444500">
                <a:lnSpc>
                  <a:spcPct val="90000"/>
                </a:lnSpc>
                <a:spcBef>
                  <a:spcPct val="0"/>
                </a:spcBef>
                <a:spcAft>
                  <a:spcPct val="15000"/>
                </a:spcAft>
                <a:buChar char="•"/>
              </a:pPr>
              <a:endParaRPr lang="nl-NL" sz="1000" i="0" kern="1200"/>
            </a:p>
            <a:p>
              <a:pPr marL="57150" lvl="1" indent="-57150" algn="l" defTabSz="444500">
                <a:lnSpc>
                  <a:spcPct val="90000"/>
                </a:lnSpc>
                <a:spcBef>
                  <a:spcPct val="0"/>
                </a:spcBef>
                <a:spcAft>
                  <a:spcPct val="15000"/>
                </a:spcAft>
                <a:buChar char="•"/>
              </a:pPr>
              <a:endParaRPr lang="nl-NL" sz="1000" i="0" kern="1200"/>
            </a:p>
            <a:p>
              <a:pPr marL="57150" lvl="1" indent="-57150" algn="l" defTabSz="444500">
                <a:lnSpc>
                  <a:spcPct val="90000"/>
                </a:lnSpc>
                <a:spcBef>
                  <a:spcPct val="0"/>
                </a:spcBef>
                <a:spcAft>
                  <a:spcPct val="15000"/>
                </a:spcAft>
                <a:buChar char="•"/>
              </a:pPr>
              <a:endParaRPr lang="nl-NL" sz="1000" i="0" kern="1200"/>
            </a:p>
            <a:p>
              <a:pPr marL="57150" lvl="1" indent="-57150" algn="l" defTabSz="444500">
                <a:lnSpc>
                  <a:spcPct val="90000"/>
                </a:lnSpc>
                <a:spcBef>
                  <a:spcPct val="0"/>
                </a:spcBef>
                <a:spcAft>
                  <a:spcPct val="15000"/>
                </a:spcAft>
                <a:buChar char="•"/>
              </a:pPr>
              <a:endParaRPr lang="nl-NL" sz="1000" i="0" kern="1200"/>
            </a:p>
            <a:p>
              <a:pPr marL="57150" lvl="1" indent="-57150" algn="l" defTabSz="444500">
                <a:lnSpc>
                  <a:spcPct val="90000"/>
                </a:lnSpc>
                <a:spcBef>
                  <a:spcPct val="0"/>
                </a:spcBef>
                <a:spcAft>
                  <a:spcPct val="15000"/>
                </a:spcAft>
                <a:buChar char="•"/>
              </a:pPr>
              <a:endParaRPr lang="nl-NL" sz="1000" i="0" kern="1200"/>
            </a:p>
            <a:p>
              <a:pPr marL="57150" lvl="1" indent="-57150" algn="l" defTabSz="444500">
                <a:lnSpc>
                  <a:spcPct val="90000"/>
                </a:lnSpc>
                <a:spcBef>
                  <a:spcPct val="0"/>
                </a:spcBef>
                <a:spcAft>
                  <a:spcPct val="15000"/>
                </a:spcAft>
                <a:buChar char="•"/>
              </a:pPr>
              <a:endParaRPr lang="nl-NL" sz="1000" i="0" kern="1200"/>
            </a:p>
            <a:p>
              <a:pPr marL="57150" lvl="1" indent="-57150" algn="l" defTabSz="444500">
                <a:lnSpc>
                  <a:spcPct val="90000"/>
                </a:lnSpc>
                <a:spcBef>
                  <a:spcPct val="0"/>
                </a:spcBef>
                <a:spcAft>
                  <a:spcPct val="15000"/>
                </a:spcAft>
                <a:buChar char="•"/>
              </a:pPr>
              <a:endParaRPr lang="nl-NL" sz="1000" i="0" kern="1200"/>
            </a:p>
            <a:p>
              <a:pPr marL="57150" lvl="1" indent="-57150" algn="l" defTabSz="444500">
                <a:lnSpc>
                  <a:spcPct val="90000"/>
                </a:lnSpc>
                <a:spcBef>
                  <a:spcPct val="0"/>
                </a:spcBef>
                <a:spcAft>
                  <a:spcPct val="15000"/>
                </a:spcAft>
                <a:buChar char="•"/>
              </a:pPr>
              <a:endParaRPr lang="nl-NL" sz="1000" i="0" kern="1200"/>
            </a:p>
          </p:txBody>
        </p:sp>
      </p:grpSp>
      <p:grpSp>
        <p:nvGrpSpPr>
          <p:cNvPr id="8" name="Groep 7">
            <a:extLst>
              <a:ext uri="{FF2B5EF4-FFF2-40B4-BE49-F238E27FC236}">
                <a16:creationId xmlns:a16="http://schemas.microsoft.com/office/drawing/2014/main" id="{4B87DFB3-7B02-4698-8AA4-90042E462769}"/>
              </a:ext>
            </a:extLst>
          </p:cNvPr>
          <p:cNvGrpSpPr/>
          <p:nvPr userDrawn="1"/>
        </p:nvGrpSpPr>
        <p:grpSpPr>
          <a:xfrm>
            <a:off x="1732839" y="1149900"/>
            <a:ext cx="5703073" cy="295200"/>
            <a:chOff x="407362" y="183747"/>
            <a:chExt cx="5703073" cy="295200"/>
          </a:xfrm>
        </p:grpSpPr>
        <p:sp>
          <p:nvSpPr>
            <p:cNvPr id="10" name="Rechthoek: afgeronde hoeken 9">
              <a:extLst>
                <a:ext uri="{FF2B5EF4-FFF2-40B4-BE49-F238E27FC236}">
                  <a16:creationId xmlns:a16="http://schemas.microsoft.com/office/drawing/2014/main" id="{F2CCAE59-7EB2-495C-82A0-01A86D95EE3E}"/>
                </a:ext>
              </a:extLst>
            </p:cNvPr>
            <p:cNvSpPr/>
            <p:nvPr userDrawn="1"/>
          </p:nvSpPr>
          <p:spPr>
            <a:xfrm>
              <a:off x="407362" y="183747"/>
              <a:ext cx="5703073" cy="295200"/>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1" name="Rechthoek: afgeronde hoeken 6">
              <a:extLst>
                <a:ext uri="{FF2B5EF4-FFF2-40B4-BE49-F238E27FC236}">
                  <a16:creationId xmlns:a16="http://schemas.microsoft.com/office/drawing/2014/main" id="{CA4CE307-F574-489B-9B69-6AE5C23A5B66}"/>
                </a:ext>
              </a:extLst>
            </p:cNvPr>
            <p:cNvSpPr txBox="1"/>
            <p:nvPr userDrawn="1"/>
          </p:nvSpPr>
          <p:spPr>
            <a:xfrm>
              <a:off x="421772" y="198157"/>
              <a:ext cx="5674253" cy="266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563" tIns="0" rIns="215563" bIns="0" numCol="1" spcCol="1270" anchor="ctr" anchorCtr="0">
              <a:noAutofit/>
            </a:bodyPr>
            <a:lstStyle/>
            <a:p>
              <a:pPr marL="0" lvl="0" indent="0" algn="l" defTabSz="444500">
                <a:lnSpc>
                  <a:spcPct val="90000"/>
                </a:lnSpc>
                <a:spcBef>
                  <a:spcPct val="0"/>
                </a:spcBef>
                <a:spcAft>
                  <a:spcPct val="35000"/>
                </a:spcAft>
                <a:buNone/>
              </a:pPr>
              <a:r>
                <a:rPr lang="nl-NL" sz="1000" kern="1200"/>
                <a:t>1- Duis </a:t>
              </a:r>
              <a:r>
                <a:rPr lang="nl-NL" sz="1000" kern="1200" err="1"/>
                <a:t>autem</a:t>
              </a:r>
              <a:r>
                <a:rPr lang="nl-NL" sz="1000" kern="1200"/>
                <a:t> vel </a:t>
              </a:r>
              <a:r>
                <a:rPr lang="nl-NL" sz="1000" kern="1200" err="1"/>
                <a:t>eum</a:t>
              </a:r>
              <a:r>
                <a:rPr lang="nl-NL" sz="1000" kern="1200"/>
                <a:t> </a:t>
              </a:r>
              <a:r>
                <a:rPr lang="nl-NL" sz="1000" kern="1200" err="1"/>
                <a:t>iriure</a:t>
              </a:r>
              <a:r>
                <a:rPr lang="nl-NL" sz="1000" kern="1200"/>
                <a:t> </a:t>
              </a:r>
              <a:r>
                <a:rPr lang="nl-NL" sz="1000" kern="1200" err="1"/>
                <a:t>dolor</a:t>
              </a:r>
              <a:r>
                <a:rPr lang="nl-NL" sz="1000" kern="1200"/>
                <a:t> in </a:t>
              </a:r>
              <a:r>
                <a:rPr lang="nl-NL" sz="1000" kern="1200" err="1"/>
                <a:t>hendrerit</a:t>
              </a:r>
              <a:r>
                <a:rPr lang="nl-NL" sz="1000" kern="1200"/>
                <a:t> </a:t>
              </a:r>
            </a:p>
          </p:txBody>
        </p:sp>
      </p:grpSp>
      <p:grpSp>
        <p:nvGrpSpPr>
          <p:cNvPr id="14" name="Groep 13">
            <a:extLst>
              <a:ext uri="{FF2B5EF4-FFF2-40B4-BE49-F238E27FC236}">
                <a16:creationId xmlns:a16="http://schemas.microsoft.com/office/drawing/2014/main" id="{94C10095-CEFC-49FA-8170-A2C5251A25DF}"/>
              </a:ext>
            </a:extLst>
          </p:cNvPr>
          <p:cNvGrpSpPr/>
          <p:nvPr userDrawn="1"/>
        </p:nvGrpSpPr>
        <p:grpSpPr>
          <a:xfrm>
            <a:off x="1329913" y="2790385"/>
            <a:ext cx="8147248" cy="1551043"/>
            <a:chOff x="0" y="363851"/>
            <a:chExt cx="8147248" cy="756000"/>
          </a:xfrm>
        </p:grpSpPr>
        <p:sp>
          <p:nvSpPr>
            <p:cNvPr id="18" name="Rechthoek 17">
              <a:extLst>
                <a:ext uri="{FF2B5EF4-FFF2-40B4-BE49-F238E27FC236}">
                  <a16:creationId xmlns:a16="http://schemas.microsoft.com/office/drawing/2014/main" id="{D03CC749-2C3B-459A-9397-303839E05BD6}"/>
                </a:ext>
              </a:extLst>
            </p:cNvPr>
            <p:cNvSpPr/>
            <p:nvPr userDrawn="1"/>
          </p:nvSpPr>
          <p:spPr>
            <a:xfrm>
              <a:off x="0" y="363851"/>
              <a:ext cx="8147248" cy="756000"/>
            </a:xfrm>
            <a:prstGeom prst="rect">
              <a:avLst/>
            </a:prstGeom>
            <a:solidFill>
              <a:srgbClr val="F8F8F8">
                <a:alpha val="90000"/>
                <a:hueOff val="0"/>
                <a:satOff val="0"/>
                <a:lumOff val="0"/>
                <a:alphaOff val="0"/>
              </a:srgbClr>
            </a:solidFill>
            <a:ln w="25400" cap="flat" cmpd="sng" algn="ctr">
              <a:solidFill>
                <a:srgbClr val="F28E00">
                  <a:hueOff val="0"/>
                  <a:satOff val="0"/>
                  <a:lumOff val="0"/>
                  <a:alphaOff val="0"/>
                </a:srgbClr>
              </a:solidFill>
              <a:prstDash val="solid"/>
            </a:ln>
            <a:effectLst/>
          </p:spPr>
        </p:sp>
        <p:sp>
          <p:nvSpPr>
            <p:cNvPr id="19" name="Tekstvak 18">
              <a:extLst>
                <a:ext uri="{FF2B5EF4-FFF2-40B4-BE49-F238E27FC236}">
                  <a16:creationId xmlns:a16="http://schemas.microsoft.com/office/drawing/2014/main" id="{A96C95C0-6BC5-4FE5-ADF7-F49F8EEFC4CC}"/>
                </a:ext>
              </a:extLst>
            </p:cNvPr>
            <p:cNvSpPr txBox="1"/>
            <p:nvPr userDrawn="1"/>
          </p:nvSpPr>
          <p:spPr>
            <a:xfrm>
              <a:off x="0" y="363851"/>
              <a:ext cx="8147248" cy="756000"/>
            </a:xfrm>
            <a:prstGeom prst="rect">
              <a:avLst/>
            </a:prstGeom>
            <a:noFill/>
            <a:ln>
              <a:noFill/>
            </a:ln>
            <a:effectLst/>
          </p:spPr>
          <p:txBody>
            <a:bodyPr spcFirstLastPara="0" vert="horz" wrap="square" lIns="632317" tIns="208280" rIns="632317" bIns="71120" numCol="1" spcCol="1270" anchor="t" anchorCtr="0">
              <a:noAutofit/>
            </a:bodyPr>
            <a:lstStyle/>
            <a:p>
              <a:pPr marL="57150" marR="0" lvl="1" indent="-57150" algn="l" defTabSz="444500" eaLnBrk="1" fontAlgn="auto" latinLnBrk="0" hangingPunct="1">
                <a:lnSpc>
                  <a:spcPct val="90000"/>
                </a:lnSpc>
                <a:spcBef>
                  <a:spcPct val="0"/>
                </a:spcBef>
                <a:spcAft>
                  <a:spcPct val="15000"/>
                </a:spcAft>
                <a:buClrTx/>
                <a:buSzTx/>
                <a:buFontTx/>
                <a:buChar char="•"/>
                <a:tabLst/>
                <a:defRPr/>
              </a:pPr>
              <a:r>
                <a:rPr kumimoji="0" lang="nl-NL" sz="1000" b="0" i="0" u="none" strike="noStrike" kern="1200" cap="none" spc="0" normalizeH="0" baseline="0" noProof="0">
                  <a:ln>
                    <a:noFill/>
                  </a:ln>
                  <a:solidFill>
                    <a:srgbClr val="A00656">
                      <a:hueOff val="0"/>
                      <a:satOff val="0"/>
                      <a:lumOff val="0"/>
                      <a:alphaOff val="0"/>
                    </a:srgbClr>
                  </a:solidFill>
                  <a:effectLst/>
                  <a:uLnTx/>
                  <a:uFillTx/>
                  <a:latin typeface="Calibri"/>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Lorem</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ipsum</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dolor</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sit</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amet</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consectetuer</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adipiscing</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elit</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sed</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diam</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nonummy</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nibh</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euismod</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tincidunt</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ut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laoreet</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dolore</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magna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aliquam</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erat</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volutpat</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Ut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wisi</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enim</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ad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minim</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veniam</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quis</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nostrud</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exerci</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tation</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ullamcorper</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suscipit</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lobortis</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nisl</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ut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aliquip</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ex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ea</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commodo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consequat</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Duis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autem</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vel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eum</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iriure</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dolor</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in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hendrerit</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in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vulputate</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velit</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esse</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molestie</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consequat</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vel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illum</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dolore</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eu</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feugiat</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nulla</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facilisis</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vero</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eros et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accumsan</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et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iusto</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odio</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endParaRPr kumimoji="0" lang="nl-NL" sz="1000" b="0" i="0" u="none" strike="noStrike" kern="1200" cap="none" spc="0" normalizeH="0" baseline="0" noProof="0">
                <a:ln>
                  <a:noFill/>
                </a:ln>
                <a:solidFill>
                  <a:srgbClr val="A00656">
                    <a:hueOff val="0"/>
                    <a:satOff val="0"/>
                    <a:lumOff val="0"/>
                    <a:alphaOff val="0"/>
                  </a:srgbClr>
                </a:solidFill>
                <a:effectLst/>
                <a:uLnTx/>
                <a:uFillTx/>
                <a:latin typeface="Calibri"/>
                <a:ea typeface="+mn-ea"/>
                <a:cs typeface="+mn-cs"/>
              </a:endParaRPr>
            </a:p>
            <a:p>
              <a:pPr marL="57150" marR="0" lvl="1" indent="-57150" algn="l" defTabSz="444500" eaLnBrk="1" fontAlgn="auto" latinLnBrk="0" hangingPunct="1">
                <a:lnSpc>
                  <a:spcPct val="90000"/>
                </a:lnSpc>
                <a:spcBef>
                  <a:spcPct val="0"/>
                </a:spcBef>
                <a:spcAft>
                  <a:spcPct val="15000"/>
                </a:spcAft>
                <a:buClrTx/>
                <a:buSzTx/>
                <a:buFontTx/>
                <a:buChar char="•"/>
                <a:tabLst/>
                <a:defRPr/>
              </a:pPr>
              <a:r>
                <a:rPr kumimoji="0" lang="nl-NL" sz="1000" b="0" i="0" u="none" strike="noStrike" kern="1200" cap="none" spc="0" normalizeH="0" baseline="0" noProof="0">
                  <a:ln>
                    <a:noFill/>
                  </a:ln>
                  <a:solidFill>
                    <a:srgbClr val="A00656">
                      <a:hueOff val="0"/>
                      <a:satOff val="0"/>
                      <a:lumOff val="0"/>
                      <a:alphaOff val="0"/>
                    </a:srgbClr>
                  </a:solidFill>
                  <a:effectLst/>
                  <a:uLnTx/>
                  <a:uFillTx/>
                  <a:latin typeface="Calibri"/>
                  <a:ea typeface="+mn-ea"/>
                  <a:cs typeface="+mn-cs"/>
                </a:rPr>
                <a:t> </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Ut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wisi</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enim</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ad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minim</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veniam</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quis</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nostrud</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exerci</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tation</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mn-lt"/>
                  <a:ea typeface="+mn-ea"/>
                  <a:cs typeface="+mn-cs"/>
                </a:rPr>
                <a:t> </a:t>
              </a:r>
              <a:r>
                <a:rPr kumimoji="0" lang="nl-NL" sz="1000" b="0" i="0" u="none" strike="noStrike" kern="1200" cap="none" spc="0" normalizeH="0" baseline="0" noProof="0" err="1">
                  <a:ln>
                    <a:noFill/>
                  </a:ln>
                  <a:solidFill>
                    <a:srgbClr val="A00656">
                      <a:hueOff val="0"/>
                      <a:satOff val="0"/>
                      <a:lumOff val="0"/>
                      <a:alphaOff val="0"/>
                    </a:srgbClr>
                  </a:solidFill>
                  <a:effectLst/>
                  <a:uLnTx/>
                  <a:uFillTx/>
                  <a:latin typeface="+mn-lt"/>
                  <a:ea typeface="+mn-ea"/>
                  <a:cs typeface="+mn-cs"/>
                </a:rPr>
                <a:t>ullamcorper</a:t>
              </a:r>
              <a:r>
                <a:rPr kumimoji="0" lang="nl-NL" sz="1000" b="0" i="0" u="none" strike="noStrike" kern="1200" cap="none" spc="0" normalizeH="0" baseline="0" noProof="0">
                  <a:ln>
                    <a:noFill/>
                  </a:ln>
                  <a:solidFill>
                    <a:srgbClr val="A00656">
                      <a:hueOff val="0"/>
                      <a:satOff val="0"/>
                      <a:lumOff val="0"/>
                      <a:alphaOff val="0"/>
                    </a:srgbClr>
                  </a:solidFill>
                  <a:effectLst/>
                  <a:uLnTx/>
                  <a:uFillTx/>
                  <a:latin typeface="Calibri"/>
                  <a:ea typeface="+mn-ea"/>
                  <a:cs typeface="+mn-cs"/>
                </a:rPr>
                <a:t>? </a:t>
              </a:r>
            </a:p>
            <a:p>
              <a:pPr marL="57150" marR="0" lvl="1" indent="-57150" algn="l" defTabSz="444500" eaLnBrk="1" fontAlgn="auto" latinLnBrk="0" hangingPunct="1">
                <a:lnSpc>
                  <a:spcPct val="90000"/>
                </a:lnSpc>
                <a:spcBef>
                  <a:spcPct val="0"/>
                </a:spcBef>
                <a:spcAft>
                  <a:spcPct val="15000"/>
                </a:spcAft>
                <a:buClrTx/>
                <a:buSzTx/>
                <a:buFontTx/>
                <a:buChar char="•"/>
                <a:tabLst/>
                <a:defRPr/>
              </a:pPr>
              <a:endParaRPr kumimoji="0" lang="nl-NL" sz="1000" b="0" i="0" u="none" strike="noStrike" kern="1200" cap="none" spc="0" normalizeH="0" baseline="0" noProof="0">
                <a:ln>
                  <a:noFill/>
                </a:ln>
                <a:solidFill>
                  <a:srgbClr val="A00656">
                    <a:hueOff val="0"/>
                    <a:satOff val="0"/>
                    <a:lumOff val="0"/>
                    <a:alphaOff val="0"/>
                  </a:srgbClr>
                </a:solidFill>
                <a:effectLst/>
                <a:uLnTx/>
                <a:uFillTx/>
                <a:latin typeface="Calibri"/>
                <a:ea typeface="+mn-ea"/>
                <a:cs typeface="+mn-cs"/>
              </a:endParaRPr>
            </a:p>
            <a:p>
              <a:pPr marL="0" marR="0" lvl="1" indent="0" algn="l" defTabSz="444500" eaLnBrk="1" fontAlgn="auto" latinLnBrk="0" hangingPunct="1">
                <a:lnSpc>
                  <a:spcPct val="90000"/>
                </a:lnSpc>
                <a:spcBef>
                  <a:spcPct val="0"/>
                </a:spcBef>
                <a:spcAft>
                  <a:spcPct val="15000"/>
                </a:spcAft>
                <a:buClrTx/>
                <a:buSzTx/>
                <a:buFontTx/>
                <a:buNone/>
                <a:tabLst/>
                <a:defRPr/>
              </a:pPr>
              <a:endParaRPr kumimoji="0" lang="nl-NL" sz="1000" b="0" i="0" u="none" strike="noStrike" kern="1200" cap="none" spc="0" normalizeH="0" baseline="0" noProof="0">
                <a:ln>
                  <a:noFill/>
                </a:ln>
                <a:solidFill>
                  <a:srgbClr val="A00656">
                    <a:hueOff val="0"/>
                    <a:satOff val="0"/>
                    <a:lumOff val="0"/>
                    <a:alphaOff val="0"/>
                  </a:srgbClr>
                </a:solidFill>
                <a:effectLst/>
                <a:uLnTx/>
                <a:uFillTx/>
                <a:latin typeface="Calibri"/>
                <a:ea typeface="+mn-ea"/>
                <a:cs typeface="+mn-cs"/>
              </a:endParaRPr>
            </a:p>
          </p:txBody>
        </p:sp>
      </p:grpSp>
      <p:grpSp>
        <p:nvGrpSpPr>
          <p:cNvPr id="15" name="Groep 14">
            <a:extLst>
              <a:ext uri="{FF2B5EF4-FFF2-40B4-BE49-F238E27FC236}">
                <a16:creationId xmlns:a16="http://schemas.microsoft.com/office/drawing/2014/main" id="{9A163981-0746-41CF-9D68-EF45A4ADD5F4}"/>
              </a:ext>
            </a:extLst>
          </p:cNvPr>
          <p:cNvGrpSpPr/>
          <p:nvPr userDrawn="1"/>
        </p:nvGrpSpPr>
        <p:grpSpPr>
          <a:xfrm>
            <a:off x="1737275" y="2610282"/>
            <a:ext cx="5703073" cy="295200"/>
            <a:chOff x="407362" y="183747"/>
            <a:chExt cx="5703073" cy="295200"/>
          </a:xfrm>
        </p:grpSpPr>
        <p:sp>
          <p:nvSpPr>
            <p:cNvPr id="16" name="Rechthoek: afgeronde hoeken 15">
              <a:extLst>
                <a:ext uri="{FF2B5EF4-FFF2-40B4-BE49-F238E27FC236}">
                  <a16:creationId xmlns:a16="http://schemas.microsoft.com/office/drawing/2014/main" id="{073CE208-2F59-4FC8-9FC9-B8307B159D5C}"/>
                </a:ext>
              </a:extLst>
            </p:cNvPr>
            <p:cNvSpPr/>
            <p:nvPr userDrawn="1"/>
          </p:nvSpPr>
          <p:spPr>
            <a:xfrm>
              <a:off x="407362" y="183747"/>
              <a:ext cx="5703073" cy="295200"/>
            </a:xfrm>
            <a:prstGeom prst="roundRect">
              <a:avLst/>
            </a:prstGeom>
            <a:solidFill>
              <a:srgbClr val="F28E00">
                <a:hueOff val="0"/>
                <a:satOff val="0"/>
                <a:lumOff val="0"/>
                <a:alphaOff val="0"/>
              </a:srgbClr>
            </a:solidFill>
            <a:ln w="38100" cap="flat" cmpd="sng" algn="ctr">
              <a:solidFill>
                <a:srgbClr val="F8F8F8">
                  <a:hueOff val="0"/>
                  <a:satOff val="0"/>
                  <a:lumOff val="0"/>
                  <a:alphaOff val="0"/>
                </a:srgbClr>
              </a:solidFill>
              <a:prstDash val="solid"/>
            </a:ln>
            <a:effectLst>
              <a:outerShdw blurRad="40000" dist="20000" dir="5400000" rotWithShape="0">
                <a:srgbClr val="000000">
                  <a:alpha val="38000"/>
                </a:srgbClr>
              </a:outerShdw>
            </a:effectLst>
          </p:spPr>
        </p:sp>
        <p:sp>
          <p:nvSpPr>
            <p:cNvPr id="17" name="Rechthoek: afgeronde hoeken 6">
              <a:extLst>
                <a:ext uri="{FF2B5EF4-FFF2-40B4-BE49-F238E27FC236}">
                  <a16:creationId xmlns:a16="http://schemas.microsoft.com/office/drawing/2014/main" id="{E4D4CEE5-1CA8-43FF-8E04-77125E01EA69}"/>
                </a:ext>
              </a:extLst>
            </p:cNvPr>
            <p:cNvSpPr txBox="1"/>
            <p:nvPr userDrawn="1"/>
          </p:nvSpPr>
          <p:spPr>
            <a:xfrm>
              <a:off x="421772" y="198157"/>
              <a:ext cx="5674253" cy="266380"/>
            </a:xfrm>
            <a:prstGeom prst="rect">
              <a:avLst/>
            </a:prstGeom>
            <a:noFill/>
            <a:ln>
              <a:noFill/>
            </a:ln>
            <a:effectLst/>
          </p:spPr>
          <p:txBody>
            <a:bodyPr spcFirstLastPara="0" vert="horz" wrap="square" lIns="215563" tIns="0" rIns="215563" bIns="0" numCol="1" spcCol="1270" anchor="ctr" anchorCtr="0">
              <a:noAutofit/>
            </a:bodyPr>
            <a:lstStyle/>
            <a:p>
              <a:pPr marL="0" marR="0" lvl="0" indent="0" algn="l" defTabSz="444500" eaLnBrk="1" fontAlgn="auto" latinLnBrk="0" hangingPunct="1">
                <a:lnSpc>
                  <a:spcPct val="90000"/>
                </a:lnSpc>
                <a:spcBef>
                  <a:spcPct val="0"/>
                </a:spcBef>
                <a:spcAft>
                  <a:spcPct val="35000"/>
                </a:spcAft>
                <a:buClrTx/>
                <a:buSzTx/>
                <a:buFontTx/>
                <a:buNone/>
                <a:tabLst/>
                <a:defRPr/>
              </a:pPr>
              <a:r>
                <a:rPr kumimoji="0" lang="nl-NL" sz="1000" b="0" i="0" u="none" strike="noStrike" kern="1200" cap="none" spc="0" normalizeH="0" baseline="0" noProof="0">
                  <a:ln>
                    <a:noFill/>
                  </a:ln>
                  <a:solidFill>
                    <a:srgbClr val="F8F8F8"/>
                  </a:solidFill>
                  <a:effectLst/>
                  <a:uLnTx/>
                  <a:uFillTx/>
                  <a:latin typeface="+mn-lt"/>
                  <a:ea typeface="+mn-ea"/>
                  <a:cs typeface="+mn-cs"/>
                </a:rPr>
                <a:t>2- Duis </a:t>
              </a:r>
              <a:r>
                <a:rPr kumimoji="0" lang="nl-NL" sz="1000" b="0" i="0" u="none" strike="noStrike" kern="1200" cap="none" spc="0" normalizeH="0" baseline="0" noProof="0" err="1">
                  <a:ln>
                    <a:noFill/>
                  </a:ln>
                  <a:solidFill>
                    <a:srgbClr val="F8F8F8"/>
                  </a:solidFill>
                  <a:effectLst/>
                  <a:uLnTx/>
                  <a:uFillTx/>
                  <a:latin typeface="+mn-lt"/>
                  <a:ea typeface="+mn-ea"/>
                  <a:cs typeface="+mn-cs"/>
                </a:rPr>
                <a:t>autem</a:t>
              </a:r>
              <a:r>
                <a:rPr kumimoji="0" lang="nl-NL" sz="1000" b="0" i="0" u="none" strike="noStrike" kern="1200" cap="none" spc="0" normalizeH="0" baseline="0" noProof="0">
                  <a:ln>
                    <a:noFill/>
                  </a:ln>
                  <a:solidFill>
                    <a:srgbClr val="F8F8F8"/>
                  </a:solidFill>
                  <a:effectLst/>
                  <a:uLnTx/>
                  <a:uFillTx/>
                  <a:latin typeface="+mn-lt"/>
                  <a:ea typeface="+mn-ea"/>
                  <a:cs typeface="+mn-cs"/>
                </a:rPr>
                <a:t> vel </a:t>
              </a:r>
              <a:r>
                <a:rPr kumimoji="0" lang="nl-NL" sz="1000" b="0" i="0" u="none" strike="noStrike" kern="1200" cap="none" spc="0" normalizeH="0" baseline="0" noProof="0" err="1">
                  <a:ln>
                    <a:noFill/>
                  </a:ln>
                  <a:solidFill>
                    <a:srgbClr val="F8F8F8"/>
                  </a:solidFill>
                  <a:effectLst/>
                  <a:uLnTx/>
                  <a:uFillTx/>
                  <a:latin typeface="+mn-lt"/>
                  <a:ea typeface="+mn-ea"/>
                  <a:cs typeface="+mn-cs"/>
                </a:rPr>
                <a:t>eum</a:t>
              </a:r>
              <a:r>
                <a:rPr kumimoji="0" lang="nl-NL" sz="1000" b="0" i="0" u="none" strike="noStrike" kern="1200" cap="none" spc="0" normalizeH="0" baseline="0" noProof="0">
                  <a:ln>
                    <a:noFill/>
                  </a:ln>
                  <a:solidFill>
                    <a:srgbClr val="F8F8F8"/>
                  </a:solidFill>
                  <a:effectLst/>
                  <a:uLnTx/>
                  <a:uFillTx/>
                  <a:latin typeface="+mn-lt"/>
                  <a:ea typeface="+mn-ea"/>
                  <a:cs typeface="+mn-cs"/>
                </a:rPr>
                <a:t> </a:t>
              </a:r>
              <a:r>
                <a:rPr kumimoji="0" lang="nl-NL" sz="1000" b="0" i="0" u="none" strike="noStrike" kern="1200" cap="none" spc="0" normalizeH="0" baseline="0" noProof="0" err="1">
                  <a:ln>
                    <a:noFill/>
                  </a:ln>
                  <a:solidFill>
                    <a:srgbClr val="F8F8F8"/>
                  </a:solidFill>
                  <a:effectLst/>
                  <a:uLnTx/>
                  <a:uFillTx/>
                  <a:latin typeface="+mn-lt"/>
                  <a:ea typeface="+mn-ea"/>
                  <a:cs typeface="+mn-cs"/>
                </a:rPr>
                <a:t>iriure</a:t>
              </a:r>
              <a:r>
                <a:rPr kumimoji="0" lang="nl-NL" sz="1000" b="0" i="0" u="none" strike="noStrike" kern="1200" cap="none" spc="0" normalizeH="0" baseline="0" noProof="0">
                  <a:ln>
                    <a:noFill/>
                  </a:ln>
                  <a:solidFill>
                    <a:srgbClr val="F8F8F8"/>
                  </a:solidFill>
                  <a:effectLst/>
                  <a:uLnTx/>
                  <a:uFillTx/>
                  <a:latin typeface="+mn-lt"/>
                  <a:ea typeface="+mn-ea"/>
                  <a:cs typeface="+mn-cs"/>
                </a:rPr>
                <a:t> </a:t>
              </a:r>
              <a:r>
                <a:rPr kumimoji="0" lang="nl-NL" sz="1000" b="0" i="0" u="none" strike="noStrike" kern="1200" cap="none" spc="0" normalizeH="0" baseline="0" noProof="0" err="1">
                  <a:ln>
                    <a:noFill/>
                  </a:ln>
                  <a:solidFill>
                    <a:srgbClr val="F8F8F8"/>
                  </a:solidFill>
                  <a:effectLst/>
                  <a:uLnTx/>
                  <a:uFillTx/>
                  <a:latin typeface="+mn-lt"/>
                  <a:ea typeface="+mn-ea"/>
                  <a:cs typeface="+mn-cs"/>
                </a:rPr>
                <a:t>dolor</a:t>
              </a:r>
              <a:r>
                <a:rPr kumimoji="0" lang="nl-NL" sz="1000" b="0" i="0" u="none" strike="noStrike" kern="1200" cap="none" spc="0" normalizeH="0" baseline="0" noProof="0">
                  <a:ln>
                    <a:noFill/>
                  </a:ln>
                  <a:solidFill>
                    <a:srgbClr val="F8F8F8"/>
                  </a:solidFill>
                  <a:effectLst/>
                  <a:uLnTx/>
                  <a:uFillTx/>
                  <a:latin typeface="+mn-lt"/>
                  <a:ea typeface="+mn-ea"/>
                  <a:cs typeface="+mn-cs"/>
                </a:rPr>
                <a:t> in </a:t>
              </a:r>
              <a:r>
                <a:rPr kumimoji="0" lang="nl-NL" sz="1000" b="0" i="0" u="none" strike="noStrike" kern="1200" cap="none" spc="0" normalizeH="0" baseline="0" noProof="0" err="1">
                  <a:ln>
                    <a:noFill/>
                  </a:ln>
                  <a:solidFill>
                    <a:srgbClr val="F8F8F8"/>
                  </a:solidFill>
                  <a:effectLst/>
                  <a:uLnTx/>
                  <a:uFillTx/>
                  <a:latin typeface="+mn-lt"/>
                  <a:ea typeface="+mn-ea"/>
                  <a:cs typeface="+mn-cs"/>
                </a:rPr>
                <a:t>hendrerit</a:t>
              </a:r>
              <a:r>
                <a:rPr kumimoji="0" lang="nl-NL" sz="1000" b="0" i="0" u="none" strike="noStrike" kern="1200" cap="none" spc="0" normalizeH="0" baseline="0" noProof="0">
                  <a:ln>
                    <a:noFill/>
                  </a:ln>
                  <a:solidFill>
                    <a:srgbClr val="F8F8F8"/>
                  </a:solidFill>
                  <a:effectLst/>
                  <a:uLnTx/>
                  <a:uFillTx/>
                  <a:latin typeface="+mn-lt"/>
                  <a:ea typeface="+mn-ea"/>
                  <a:cs typeface="+mn-cs"/>
                </a:rPr>
                <a:t> </a:t>
              </a:r>
              <a:endParaRPr kumimoji="0" lang="nl-NL" sz="1000" b="0" i="0" u="none" strike="noStrike" kern="1200" cap="none" spc="0" normalizeH="0" baseline="0" noProof="0">
                <a:ln>
                  <a:noFill/>
                </a:ln>
                <a:solidFill>
                  <a:srgbClr val="F8F8F8"/>
                </a:solidFill>
                <a:effectLst/>
                <a:uLnTx/>
                <a:uFillTx/>
                <a:latin typeface="Calibri"/>
                <a:ea typeface="+mn-ea"/>
                <a:cs typeface="+mn-cs"/>
              </a:endParaRPr>
            </a:p>
          </p:txBody>
        </p:sp>
      </p:grpSp>
    </p:spTree>
    <p:extLst>
      <p:ext uri="{BB962C8B-B14F-4D97-AF65-F5344CB8AC3E}">
        <p14:creationId xmlns:p14="http://schemas.microsoft.com/office/powerpoint/2010/main" val="1085587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el en 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96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el en 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42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35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9456" y="274639"/>
            <a:ext cx="9985109" cy="629406"/>
          </a:xfrm>
          <a:prstGeom prst="rect">
            <a:avLst/>
          </a:prstGeom>
        </p:spPr>
        <p:txBody>
          <a:bodyPr vert="horz" lIns="91440" tIns="45720" rIns="91440" bIns="45720" rtlCol="0" anchor="ctr">
            <a:normAutofit/>
          </a:bodyPr>
          <a:lstStyle/>
          <a:p>
            <a:r>
              <a:rPr lang="nl-BE" err="1"/>
              <a:t>Insert</a:t>
            </a:r>
            <a:r>
              <a:rPr lang="nl-BE"/>
              <a:t> </a:t>
            </a:r>
            <a:r>
              <a:rPr lang="nl-BE" err="1"/>
              <a:t>head</a:t>
            </a:r>
            <a:r>
              <a:rPr lang="nl-BE"/>
              <a:t> </a:t>
            </a:r>
            <a:r>
              <a:rPr lang="nl-BE" err="1"/>
              <a:t>title</a:t>
            </a:r>
            <a:endParaRPr lang="nl-NL"/>
          </a:p>
        </p:txBody>
      </p:sp>
      <p:sp>
        <p:nvSpPr>
          <p:cNvPr id="3" name="Text Placeholder 2"/>
          <p:cNvSpPr>
            <a:spLocks noGrp="1"/>
          </p:cNvSpPr>
          <p:nvPr>
            <p:ph type="body" idx="1"/>
          </p:nvPr>
        </p:nvSpPr>
        <p:spPr>
          <a:xfrm>
            <a:off x="1199456" y="1490663"/>
            <a:ext cx="9985109" cy="4463294"/>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702567" y="6371117"/>
            <a:ext cx="1344149" cy="365125"/>
          </a:xfrm>
          <a:prstGeom prst="rect">
            <a:avLst/>
          </a:prstGeom>
        </p:spPr>
        <p:txBody>
          <a:bodyPr vert="horz" lIns="91440" tIns="45720" rIns="91440" bIns="45720" rtlCol="0" anchor="ctr"/>
          <a:lstStyle>
            <a:lvl1pPr algn="l">
              <a:defRPr sz="1202">
                <a:solidFill>
                  <a:schemeClr val="tx1">
                    <a:tint val="75000"/>
                  </a:schemeClr>
                </a:solidFill>
                <a:latin typeface="+mj-lt"/>
              </a:defRPr>
            </a:lvl1pPr>
          </a:lstStyle>
          <a:p>
            <a:fld id="{FA202577-FF77-4A61-AD59-0F633574F25E}" type="datetimeFigureOut">
              <a:rPr lang="nl-BE" smtClean="0"/>
              <a:t>22/10/2023</a:t>
            </a:fld>
            <a:endParaRPr lang="nl-BE"/>
          </a:p>
        </p:txBody>
      </p:sp>
      <p:sp>
        <p:nvSpPr>
          <p:cNvPr id="6" name="Slide Number Placeholder 5"/>
          <p:cNvSpPr>
            <a:spLocks noGrp="1"/>
          </p:cNvSpPr>
          <p:nvPr>
            <p:ph type="sldNum" sz="quarter" idx="4"/>
          </p:nvPr>
        </p:nvSpPr>
        <p:spPr>
          <a:xfrm>
            <a:off x="3142727" y="6371117"/>
            <a:ext cx="1102816" cy="365125"/>
          </a:xfrm>
          <a:prstGeom prst="rect">
            <a:avLst/>
          </a:prstGeom>
        </p:spPr>
        <p:txBody>
          <a:bodyPr vert="horz" lIns="91440" tIns="45720" rIns="91440" bIns="45720" rtlCol="0" anchor="ctr"/>
          <a:lstStyle>
            <a:lvl1pPr algn="l">
              <a:defRPr sz="1202">
                <a:solidFill>
                  <a:schemeClr val="tx1">
                    <a:tint val="75000"/>
                  </a:schemeClr>
                </a:solidFill>
                <a:latin typeface="+mj-lt"/>
              </a:defRPr>
            </a:lvl1pPr>
          </a:lstStyle>
          <a:p>
            <a:fld id="{71C3DB2D-BBA7-4769-B639-CB88A5015741}" type="slidenum">
              <a:rPr lang="nl-BE" smtClean="0"/>
              <a:t>‹#›</a:t>
            </a:fld>
            <a:endParaRPr lang="nl-BE"/>
          </a:p>
        </p:txBody>
      </p:sp>
    </p:spTree>
    <p:extLst>
      <p:ext uri="{BB962C8B-B14F-4D97-AF65-F5344CB8AC3E}">
        <p14:creationId xmlns:p14="http://schemas.microsoft.com/office/powerpoint/2010/main" val="40853479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5" r:id="rId4"/>
    <p:sldLayoutId id="2147483676" r:id="rId5"/>
    <p:sldLayoutId id="2147483680" r:id="rId6"/>
    <p:sldLayoutId id="2147483679" r:id="rId7"/>
    <p:sldLayoutId id="2147483681" r:id="rId8"/>
  </p:sldLayoutIdLst>
  <p:txStyles>
    <p:titleStyle>
      <a:lvl1pPr algn="l" defTabSz="916137" rtl="0" eaLnBrk="1" latinLnBrk="0" hangingPunct="1">
        <a:spcBef>
          <a:spcPct val="0"/>
        </a:spcBef>
        <a:buNone/>
        <a:defRPr sz="3206" b="1" kern="1200" baseline="0">
          <a:solidFill>
            <a:srgbClr val="DE7F00"/>
          </a:solidFill>
          <a:latin typeface="+mj-lt"/>
          <a:ea typeface="+mj-ea"/>
          <a:cs typeface="+mj-cs"/>
        </a:defRPr>
      </a:lvl1pPr>
    </p:titleStyle>
    <p:bodyStyle>
      <a:lvl1pPr marL="0" indent="0" algn="l" defTabSz="916137" rtl="0" eaLnBrk="1" latinLnBrk="0" hangingPunct="1">
        <a:spcBef>
          <a:spcPct val="20000"/>
        </a:spcBef>
        <a:buFontTx/>
        <a:buNone/>
        <a:defRPr sz="2405" b="1" i="0" kern="1200" baseline="0">
          <a:solidFill>
            <a:srgbClr val="A00656"/>
          </a:solidFill>
          <a:latin typeface="Calibri" panose="020F0502020204030204" pitchFamily="34" charset="0"/>
          <a:ea typeface="+mn-ea"/>
          <a:cs typeface="+mn-cs"/>
        </a:defRPr>
      </a:lvl1pPr>
      <a:lvl2pPr marL="360684" indent="0" algn="l" defTabSz="916137" rtl="0" eaLnBrk="1" latinLnBrk="0" hangingPunct="1">
        <a:spcBef>
          <a:spcPts val="601"/>
        </a:spcBef>
        <a:buFontTx/>
        <a:buNone/>
        <a:defRPr sz="2004" b="1" i="0" kern="1200" baseline="0">
          <a:solidFill>
            <a:srgbClr val="383743"/>
          </a:solidFill>
          <a:latin typeface="+mn-lt"/>
          <a:ea typeface="+mn-ea"/>
          <a:cs typeface="+mn-cs"/>
        </a:defRPr>
      </a:lvl2pPr>
      <a:lvl3pPr marL="541026" indent="360684" algn="l" defTabSz="916137" rtl="0" eaLnBrk="1" latinLnBrk="0" hangingPunct="1">
        <a:spcBef>
          <a:spcPts val="601"/>
        </a:spcBef>
        <a:buClr>
          <a:srgbClr val="A00656"/>
        </a:buClr>
        <a:buSzPct val="110000"/>
        <a:buFont typeface="Symbol" panose="05050102010706020507" pitchFamily="18" charset="2"/>
        <a:buChar char=""/>
        <a:defRPr sz="2004" b="1" i="0" kern="1200" baseline="0">
          <a:solidFill>
            <a:srgbClr val="585858"/>
          </a:solidFill>
          <a:latin typeface="+mn-lt"/>
          <a:ea typeface="+mn-ea"/>
          <a:cs typeface="+mn-cs"/>
        </a:defRPr>
      </a:lvl3pPr>
      <a:lvl4pPr marL="1009915" indent="180342" algn="l" defTabSz="916137" rtl="0" eaLnBrk="1" latinLnBrk="0" hangingPunct="1">
        <a:spcBef>
          <a:spcPct val="20000"/>
        </a:spcBef>
        <a:buFont typeface="Arial" panose="020B0604020202020204" pitchFamily="34" charset="0"/>
        <a:buChar char="̵"/>
        <a:defRPr sz="1800" kern="1200">
          <a:solidFill>
            <a:srgbClr val="020202"/>
          </a:solidFill>
          <a:latin typeface="+mn-lt"/>
          <a:ea typeface="+mn-ea"/>
          <a:cs typeface="+mn-cs"/>
        </a:defRPr>
      </a:lvl4pPr>
      <a:lvl5pPr marL="1832275" indent="0" algn="l" defTabSz="916137" rtl="0" eaLnBrk="1" latinLnBrk="0" hangingPunct="1">
        <a:spcBef>
          <a:spcPct val="20000"/>
        </a:spcBef>
        <a:buFont typeface="Arial" panose="020B0604020202020204" pitchFamily="34" charset="0"/>
        <a:buNone/>
        <a:defRPr sz="1600" kern="1200">
          <a:solidFill>
            <a:srgbClr val="585858"/>
          </a:solidFill>
          <a:latin typeface="+mn-lt"/>
          <a:ea typeface="+mn-ea"/>
          <a:cs typeface="+mn-cs"/>
        </a:defRPr>
      </a:lvl5pPr>
      <a:lvl6pPr marL="2519378" indent="-229034" algn="l" defTabSz="916137" rtl="0" eaLnBrk="1" latinLnBrk="0" hangingPunct="1">
        <a:spcBef>
          <a:spcPct val="20000"/>
        </a:spcBef>
        <a:buFont typeface="Arial" panose="020B0604020202020204" pitchFamily="34" charset="0"/>
        <a:buChar char="•"/>
        <a:defRPr sz="2004" kern="1200">
          <a:solidFill>
            <a:schemeClr val="tx1"/>
          </a:solidFill>
          <a:latin typeface="+mn-lt"/>
          <a:ea typeface="+mn-ea"/>
          <a:cs typeface="+mn-cs"/>
        </a:defRPr>
      </a:lvl6pPr>
      <a:lvl7pPr marL="2977446" indent="-229034" algn="l" defTabSz="916137" rtl="0" eaLnBrk="1" latinLnBrk="0" hangingPunct="1">
        <a:spcBef>
          <a:spcPct val="20000"/>
        </a:spcBef>
        <a:buFont typeface="Arial" panose="020B0604020202020204" pitchFamily="34" charset="0"/>
        <a:buChar char="•"/>
        <a:defRPr sz="2004" kern="1200">
          <a:solidFill>
            <a:schemeClr val="tx1"/>
          </a:solidFill>
          <a:latin typeface="+mn-lt"/>
          <a:ea typeface="+mn-ea"/>
          <a:cs typeface="+mn-cs"/>
        </a:defRPr>
      </a:lvl7pPr>
      <a:lvl8pPr marL="3435515" indent="-229034" algn="l" defTabSz="916137" rtl="0" eaLnBrk="1" latinLnBrk="0" hangingPunct="1">
        <a:spcBef>
          <a:spcPct val="20000"/>
        </a:spcBef>
        <a:buFont typeface="Arial" panose="020B0604020202020204" pitchFamily="34" charset="0"/>
        <a:buChar char="•"/>
        <a:defRPr sz="2004" kern="1200">
          <a:solidFill>
            <a:schemeClr val="tx1"/>
          </a:solidFill>
          <a:latin typeface="+mn-lt"/>
          <a:ea typeface="+mn-ea"/>
          <a:cs typeface="+mn-cs"/>
        </a:defRPr>
      </a:lvl8pPr>
      <a:lvl9pPr marL="3893584" indent="-229034" algn="l" defTabSz="916137" rtl="0" eaLnBrk="1" latinLnBrk="0" hangingPunct="1">
        <a:spcBef>
          <a:spcPct val="20000"/>
        </a:spcBef>
        <a:buFont typeface="Arial" panose="020B0604020202020204" pitchFamily="34" charset="0"/>
        <a:buChar char="•"/>
        <a:defRPr sz="2004" kern="1200">
          <a:solidFill>
            <a:schemeClr val="tx1"/>
          </a:solidFill>
          <a:latin typeface="+mn-lt"/>
          <a:ea typeface="+mn-ea"/>
          <a:cs typeface="+mn-cs"/>
        </a:defRPr>
      </a:lvl9pPr>
    </p:bodyStyle>
    <p:otherStyle>
      <a:defPPr>
        <a:defRPr lang="nl-NL"/>
      </a:defPPr>
      <a:lvl1pPr marL="0" algn="l" defTabSz="916137" rtl="0" eaLnBrk="1" latinLnBrk="0" hangingPunct="1">
        <a:defRPr sz="1803" kern="1200">
          <a:solidFill>
            <a:schemeClr val="tx1"/>
          </a:solidFill>
          <a:latin typeface="+mn-lt"/>
          <a:ea typeface="+mn-ea"/>
          <a:cs typeface="+mn-cs"/>
        </a:defRPr>
      </a:lvl1pPr>
      <a:lvl2pPr marL="458069" algn="l" defTabSz="916137" rtl="0" eaLnBrk="1" latinLnBrk="0" hangingPunct="1">
        <a:defRPr sz="1803" kern="1200">
          <a:solidFill>
            <a:schemeClr val="tx1"/>
          </a:solidFill>
          <a:latin typeface="+mn-lt"/>
          <a:ea typeface="+mn-ea"/>
          <a:cs typeface="+mn-cs"/>
        </a:defRPr>
      </a:lvl2pPr>
      <a:lvl3pPr marL="916137" algn="l" defTabSz="916137" rtl="0" eaLnBrk="1" latinLnBrk="0" hangingPunct="1">
        <a:defRPr sz="1803" kern="1200">
          <a:solidFill>
            <a:schemeClr val="tx1"/>
          </a:solidFill>
          <a:latin typeface="+mn-lt"/>
          <a:ea typeface="+mn-ea"/>
          <a:cs typeface="+mn-cs"/>
        </a:defRPr>
      </a:lvl3pPr>
      <a:lvl4pPr marL="1374206" algn="l" defTabSz="916137" rtl="0" eaLnBrk="1" latinLnBrk="0" hangingPunct="1">
        <a:defRPr sz="1803" kern="1200">
          <a:solidFill>
            <a:schemeClr val="tx1"/>
          </a:solidFill>
          <a:latin typeface="+mn-lt"/>
          <a:ea typeface="+mn-ea"/>
          <a:cs typeface="+mn-cs"/>
        </a:defRPr>
      </a:lvl4pPr>
      <a:lvl5pPr marL="1832275" algn="l" defTabSz="916137" rtl="0" eaLnBrk="1" latinLnBrk="0" hangingPunct="1">
        <a:defRPr sz="1803" kern="1200">
          <a:solidFill>
            <a:schemeClr val="tx1"/>
          </a:solidFill>
          <a:latin typeface="+mn-lt"/>
          <a:ea typeface="+mn-ea"/>
          <a:cs typeface="+mn-cs"/>
        </a:defRPr>
      </a:lvl5pPr>
      <a:lvl6pPr marL="2290343" algn="l" defTabSz="916137" rtl="0" eaLnBrk="1" latinLnBrk="0" hangingPunct="1">
        <a:defRPr sz="1803" kern="1200">
          <a:solidFill>
            <a:schemeClr val="tx1"/>
          </a:solidFill>
          <a:latin typeface="+mn-lt"/>
          <a:ea typeface="+mn-ea"/>
          <a:cs typeface="+mn-cs"/>
        </a:defRPr>
      </a:lvl6pPr>
      <a:lvl7pPr marL="2748412" algn="l" defTabSz="916137" rtl="0" eaLnBrk="1" latinLnBrk="0" hangingPunct="1">
        <a:defRPr sz="1803" kern="1200">
          <a:solidFill>
            <a:schemeClr val="tx1"/>
          </a:solidFill>
          <a:latin typeface="+mn-lt"/>
          <a:ea typeface="+mn-ea"/>
          <a:cs typeface="+mn-cs"/>
        </a:defRPr>
      </a:lvl7pPr>
      <a:lvl8pPr marL="3206481" algn="l" defTabSz="916137" rtl="0" eaLnBrk="1" latinLnBrk="0" hangingPunct="1">
        <a:defRPr sz="1803" kern="1200">
          <a:solidFill>
            <a:schemeClr val="tx1"/>
          </a:solidFill>
          <a:latin typeface="+mn-lt"/>
          <a:ea typeface="+mn-ea"/>
          <a:cs typeface="+mn-cs"/>
        </a:defRPr>
      </a:lvl8pPr>
      <a:lvl9pPr marL="3664549" algn="l" defTabSz="916137" rtl="0" eaLnBrk="1" latinLnBrk="0" hangingPunct="1">
        <a:defRPr sz="18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unia.b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7C_102B3DEF.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F4CF-E993-49F6-A966-8A73629C44F5}"/>
              </a:ext>
            </a:extLst>
          </p:cNvPr>
          <p:cNvSpPr>
            <a:spLocks noGrp="1"/>
          </p:cNvSpPr>
          <p:nvPr>
            <p:ph type="ctrTitle"/>
          </p:nvPr>
        </p:nvSpPr>
        <p:spPr>
          <a:xfrm>
            <a:off x="1316168" y="1406426"/>
            <a:ext cx="9442320" cy="1156300"/>
          </a:xfrm>
        </p:spPr>
        <p:txBody>
          <a:bodyPr>
            <a:normAutofit/>
          </a:bodyPr>
          <a:lstStyle/>
          <a:p>
            <a:r>
              <a:rPr lang="nl-NL"/>
              <a:t>Wat verandert met de nieuwe wetgeving?</a:t>
            </a:r>
            <a:br>
              <a:rPr lang="nl-NL"/>
            </a:br>
            <a:r>
              <a:rPr lang="fr-BE"/>
              <a:t>Qu'est-ce qui change avec les nouvelles législations ?</a:t>
            </a:r>
          </a:p>
        </p:txBody>
      </p:sp>
      <p:sp>
        <p:nvSpPr>
          <p:cNvPr id="3" name="Subtitle 2">
            <a:extLst>
              <a:ext uri="{FF2B5EF4-FFF2-40B4-BE49-F238E27FC236}">
                <a16:creationId xmlns:a16="http://schemas.microsoft.com/office/drawing/2014/main" id="{F6CD01EC-D9AB-446A-B664-AD605DD6430E}"/>
              </a:ext>
            </a:extLst>
          </p:cNvPr>
          <p:cNvSpPr>
            <a:spLocks noGrp="1"/>
          </p:cNvSpPr>
          <p:nvPr>
            <p:ph type="subTitle" idx="1"/>
          </p:nvPr>
        </p:nvSpPr>
        <p:spPr>
          <a:xfrm>
            <a:off x="1330457" y="5959903"/>
            <a:ext cx="9442320" cy="898097"/>
          </a:xfrm>
        </p:spPr>
        <p:txBody>
          <a:bodyPr/>
          <a:lstStyle/>
          <a:p>
            <a:r>
              <a:rPr lang="en-US">
                <a:latin typeface="Calibri"/>
                <a:cs typeface="Calibri"/>
              </a:rPr>
              <a:t>13/10/2023</a:t>
            </a:r>
          </a:p>
          <a:p>
            <a:r>
              <a:rPr lang="en-US">
                <a:latin typeface="Calibri"/>
                <a:cs typeface="Calibri"/>
              </a:rPr>
              <a:t>Jan Van Laer &amp; Sophie Vincent</a:t>
            </a:r>
            <a:endParaRPr lang="en-BE">
              <a:latin typeface="Calibri"/>
              <a:cs typeface="Calibri"/>
            </a:endParaRPr>
          </a:p>
        </p:txBody>
      </p:sp>
    </p:spTree>
    <p:extLst>
      <p:ext uri="{BB962C8B-B14F-4D97-AF65-F5344CB8AC3E}">
        <p14:creationId xmlns:p14="http://schemas.microsoft.com/office/powerpoint/2010/main" val="194238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49A1BF-0057-CCBB-ECD3-C633DE6DF481}"/>
              </a:ext>
            </a:extLst>
          </p:cNvPr>
          <p:cNvSpPr>
            <a:spLocks noGrp="1"/>
          </p:cNvSpPr>
          <p:nvPr>
            <p:ph type="title"/>
          </p:nvPr>
        </p:nvSpPr>
        <p:spPr/>
        <p:txBody>
          <a:bodyPr>
            <a:normAutofit fontScale="90000"/>
          </a:bodyPr>
          <a:lstStyle/>
          <a:p>
            <a:r>
              <a:rPr lang="en-US" err="1"/>
              <a:t>Consécration</a:t>
            </a:r>
            <a:r>
              <a:rPr lang="en-US"/>
              <a:t> des discriminations multiples (5) – régime applicable</a:t>
            </a:r>
            <a:endParaRPr lang="fr-BE"/>
          </a:p>
        </p:txBody>
      </p:sp>
      <p:sp>
        <p:nvSpPr>
          <p:cNvPr id="3" name="Espace réservé du contenu 2">
            <a:extLst>
              <a:ext uri="{FF2B5EF4-FFF2-40B4-BE49-F238E27FC236}">
                <a16:creationId xmlns:a16="http://schemas.microsoft.com/office/drawing/2014/main" id="{41DAD113-CAA9-F210-6583-6BE43D8A3DD8}"/>
              </a:ext>
            </a:extLst>
          </p:cNvPr>
          <p:cNvSpPr>
            <a:spLocks noGrp="1"/>
          </p:cNvSpPr>
          <p:nvPr>
            <p:ph sz="quarter" idx="12"/>
          </p:nvPr>
        </p:nvSpPr>
        <p:spPr>
          <a:xfrm>
            <a:off x="381000" y="903373"/>
            <a:ext cx="5619749" cy="5050583"/>
          </a:xfrm>
        </p:spPr>
        <p:txBody>
          <a:bodyPr>
            <a:normAutofit/>
          </a:bodyPr>
          <a:lstStyle/>
          <a:p>
            <a:pPr marL="342900" indent="-342900">
              <a:buFont typeface="Arial" panose="020B0604020202020204" pitchFamily="34" charset="0"/>
              <a:buChar char="•"/>
            </a:pPr>
            <a:r>
              <a:rPr lang="en-US" sz="2800" b="0"/>
              <a:t>Justification : </a:t>
            </a:r>
          </a:p>
          <a:p>
            <a:pPr marL="703584" lvl="1" indent="-342900">
              <a:buFont typeface="Arial" panose="020B0604020202020204" pitchFamily="34" charset="0"/>
              <a:buChar char="•"/>
            </a:pPr>
            <a:r>
              <a:rPr lang="en-US" sz="2000" b="0">
                <a:latin typeface="Calibri" panose="020F0502020204030204" pitchFamily="34" charset="0"/>
              </a:rPr>
              <a:t>Rappel</a:t>
            </a:r>
          </a:p>
          <a:p>
            <a:pPr marL="703584" lvl="1" indent="-342900">
              <a:buFont typeface="Arial" panose="020B0604020202020204" pitchFamily="34" charset="0"/>
              <a:buChar char="•"/>
            </a:pPr>
            <a:r>
              <a:rPr lang="fr-BE" sz="2000" b="0">
                <a:effectLst/>
                <a:latin typeface="Calibri" panose="020F0502020204030204" pitchFamily="34" charset="0"/>
                <a:ea typeface="Times New Roman" panose="02020603050405020304" pitchFamily="18" charset="0"/>
              </a:rPr>
              <a:t>« Le régime de justification le plus favorable »</a:t>
            </a:r>
          </a:p>
          <a:p>
            <a:pPr marL="703584" lvl="1" indent="-342900">
              <a:buFont typeface="Arial" panose="020B0604020202020204" pitchFamily="34" charset="0"/>
              <a:buChar char="•"/>
            </a:pPr>
            <a:endParaRPr lang="fr-BE" sz="2000" b="0">
              <a:effectLst/>
              <a:latin typeface="Calibri" panose="020F0502020204030204" pitchFamily="34" charset="0"/>
              <a:ea typeface="Times New Roman" panose="02020603050405020304" pitchFamily="18" charset="0"/>
            </a:endParaRPr>
          </a:p>
          <a:p>
            <a:pPr marL="342900" indent="-342900">
              <a:buFont typeface="Arial" panose="020B0604020202020204" pitchFamily="34" charset="0"/>
              <a:buChar char="•"/>
            </a:pPr>
            <a:r>
              <a:rPr lang="en-US" sz="2801" b="0" err="1"/>
              <a:t>Indemnisation</a:t>
            </a:r>
            <a:r>
              <a:rPr lang="en-US" sz="2801" b="0"/>
              <a:t>:</a:t>
            </a:r>
          </a:p>
          <a:p>
            <a:pPr marL="703584" lvl="1" indent="-342900">
              <a:buFont typeface="Arial" panose="020B0604020202020204" pitchFamily="34" charset="0"/>
              <a:buChar char="•"/>
            </a:pPr>
            <a:r>
              <a:rPr lang="fr-BE" sz="1999" b="0">
                <a:solidFill>
                  <a:srgbClr val="383743"/>
                </a:solidFill>
              </a:rPr>
              <a:t>Rappel </a:t>
            </a:r>
            <a:r>
              <a:rPr lang="fr-BE" sz="1999" b="0"/>
              <a:t>– forfait</a:t>
            </a:r>
          </a:p>
          <a:p>
            <a:pPr marL="703584" lvl="1" indent="-342900">
              <a:buFont typeface="Arial" panose="020B0604020202020204" pitchFamily="34" charset="0"/>
              <a:buChar char="•"/>
            </a:pPr>
            <a:r>
              <a:rPr lang="fr-BE" sz="2000" b="0"/>
              <a:t>Le tribunal décide de l’opportunité de cumuler les indemnisations </a:t>
            </a:r>
            <a:r>
              <a:rPr lang="fr-BE" sz="2000" b="0">
                <a:sym typeface="Wingdings" panose="05000000000000000000" pitchFamily="2" charset="2"/>
              </a:rPr>
              <a:t> pas automatique </a:t>
            </a:r>
            <a:endParaRPr lang="fr-BE" sz="2000" b="0">
              <a:solidFill>
                <a:srgbClr val="383743"/>
              </a:solidFill>
            </a:endParaRPr>
          </a:p>
          <a:p>
            <a:pPr marL="703584" lvl="1" indent="-342900">
              <a:buFont typeface="Arial" panose="020B0604020202020204" pitchFamily="34" charset="0"/>
              <a:buChar char="•"/>
            </a:pPr>
            <a:endParaRPr lang="fr-BE" sz="1999"/>
          </a:p>
          <a:p>
            <a:pPr marL="703584" lvl="1" indent="-342900">
              <a:buFont typeface="Arial" panose="020B0604020202020204" pitchFamily="34" charset="0"/>
              <a:buChar char="•"/>
            </a:pPr>
            <a:endParaRPr lang="fr-BE" sz="1999">
              <a:solidFill>
                <a:srgbClr val="383743"/>
              </a:solidFill>
            </a:endParaRPr>
          </a:p>
          <a:p>
            <a:pPr marL="342900" indent="-342900">
              <a:buFont typeface="Arial" panose="020B0604020202020204" pitchFamily="34" charset="0"/>
              <a:buChar char="•"/>
            </a:pPr>
            <a:endParaRPr lang="fr-BE" sz="2401">
              <a:effectLst/>
              <a:latin typeface="Times New Roman" panose="02020603050405020304" pitchFamily="18" charset="0"/>
              <a:ea typeface="Times New Roman" panose="02020603050405020304" pitchFamily="18" charset="0"/>
            </a:endParaRPr>
          </a:p>
          <a:p>
            <a:pPr marL="703584" lvl="1" indent="-342900">
              <a:buFont typeface="Arial" panose="020B0604020202020204" pitchFamily="34" charset="0"/>
              <a:buChar char="•"/>
            </a:pPr>
            <a:endParaRPr lang="en-US"/>
          </a:p>
        </p:txBody>
      </p:sp>
      <p:sp>
        <p:nvSpPr>
          <p:cNvPr id="4" name="Espace réservé du contenu 3">
            <a:extLst>
              <a:ext uri="{FF2B5EF4-FFF2-40B4-BE49-F238E27FC236}">
                <a16:creationId xmlns:a16="http://schemas.microsoft.com/office/drawing/2014/main" id="{301ADB51-E67B-ACAD-019A-D0DD36940B07}"/>
              </a:ext>
            </a:extLst>
          </p:cNvPr>
          <p:cNvSpPr>
            <a:spLocks noGrp="1"/>
          </p:cNvSpPr>
          <p:nvPr>
            <p:ph sz="quarter" idx="13"/>
          </p:nvPr>
        </p:nvSpPr>
        <p:spPr>
          <a:xfrm>
            <a:off x="6191252" y="903373"/>
            <a:ext cx="5619748" cy="5051254"/>
          </a:xfrm>
        </p:spPr>
        <p:txBody>
          <a:bodyPr>
            <a:normAutofit/>
          </a:bodyPr>
          <a:lstStyle/>
          <a:p>
            <a:pPr marL="342900" indent="-342900">
              <a:buFont typeface="Arial" panose="020B0604020202020204" pitchFamily="34" charset="0"/>
              <a:buChar char="•"/>
            </a:pPr>
            <a:r>
              <a:rPr lang="fr-BE" sz="2800" b="0" err="1"/>
              <a:t>Rechtvaardiging</a:t>
            </a:r>
            <a:r>
              <a:rPr lang="fr-BE" sz="2800" b="0"/>
              <a:t>:</a:t>
            </a:r>
          </a:p>
          <a:p>
            <a:pPr marL="646434" lvl="1" indent="-285750">
              <a:buFont typeface="Arial" panose="020B0604020202020204" pitchFamily="34" charset="0"/>
              <a:buChar char="•"/>
            </a:pPr>
            <a:r>
              <a:rPr lang="fr-BE" sz="2000" b="0" err="1">
                <a:latin typeface="Calibri" panose="020F0502020204030204" pitchFamily="34" charset="0"/>
              </a:rPr>
              <a:t>Herhaling</a:t>
            </a:r>
            <a:endParaRPr lang="fr-BE" sz="2000" b="0">
              <a:latin typeface="Calibri" panose="020F0502020204030204" pitchFamily="34" charset="0"/>
            </a:endParaRPr>
          </a:p>
          <a:p>
            <a:pPr marL="646434" lvl="1" indent="-285750">
              <a:buFont typeface="Arial" panose="020B0604020202020204" pitchFamily="34" charset="0"/>
              <a:buChar char="•"/>
            </a:pPr>
            <a:r>
              <a:rPr lang="fr-BE" sz="2000" b="0">
                <a:effectLst/>
                <a:latin typeface="Calibri" panose="020F0502020204030204" pitchFamily="34" charset="0"/>
                <a:ea typeface="Times New Roman" panose="02020603050405020304" pitchFamily="18" charset="0"/>
              </a:rPr>
              <a:t>«</a:t>
            </a:r>
            <a:r>
              <a:rPr lang="nl-NL" sz="2000" b="0">
                <a:latin typeface="Calibri" panose="020F0502020204030204" pitchFamily="34" charset="0"/>
                <a:ea typeface="Times New Roman" panose="02020603050405020304" pitchFamily="18" charset="0"/>
              </a:rPr>
              <a:t>M</a:t>
            </a:r>
            <a:r>
              <a:rPr lang="nl-NL" sz="2000" b="0">
                <a:latin typeface="Calibri" panose="020F0502020204030204" pitchFamily="34" charset="0"/>
              </a:rPr>
              <a:t>eest gunstige rechtvaardigingsregeling</a:t>
            </a:r>
            <a:r>
              <a:rPr lang="fr-BE" sz="2000" b="0">
                <a:effectLst/>
                <a:latin typeface="Calibri" panose="020F0502020204030204" pitchFamily="34" charset="0"/>
                <a:ea typeface="Times New Roman" panose="02020603050405020304" pitchFamily="18" charset="0"/>
              </a:rPr>
              <a:t>»</a:t>
            </a:r>
            <a:endParaRPr lang="nl-BE" sz="2000" b="0">
              <a:latin typeface="Calibri" panose="020F0502020204030204" pitchFamily="34" charset="0"/>
            </a:endParaRPr>
          </a:p>
          <a:p>
            <a:pPr marL="646434" lvl="1" indent="-285750">
              <a:buFont typeface="Arial" panose="020B0604020202020204" pitchFamily="34" charset="0"/>
              <a:buChar char="•"/>
            </a:pPr>
            <a:endParaRPr lang="nl-BE" sz="2000" b="0">
              <a:latin typeface="Calibri" panose="020F0502020204030204" pitchFamily="34" charset="0"/>
            </a:endParaRPr>
          </a:p>
          <a:p>
            <a:pPr marL="285750" indent="-285750">
              <a:buFont typeface="Arial" panose="020B0604020202020204" pitchFamily="34" charset="0"/>
              <a:buChar char="•"/>
            </a:pPr>
            <a:r>
              <a:rPr lang="nl-BE" sz="2800" b="0">
                <a:latin typeface="Calibri" panose="020F0502020204030204" pitchFamily="34" charset="0"/>
              </a:rPr>
              <a:t>Schadevergoeding: </a:t>
            </a:r>
          </a:p>
          <a:p>
            <a:pPr marL="646434" lvl="1" indent="-285750">
              <a:buFont typeface="Arial" panose="020B0604020202020204" pitchFamily="34" charset="0"/>
              <a:buChar char="•"/>
            </a:pPr>
            <a:r>
              <a:rPr lang="nl-BE" sz="2000" b="0">
                <a:latin typeface="Calibri" panose="020F0502020204030204" pitchFamily="34" charset="0"/>
              </a:rPr>
              <a:t>Rappel – forfait</a:t>
            </a:r>
          </a:p>
          <a:p>
            <a:pPr marL="646434" lvl="1" indent="-285750">
              <a:buFont typeface="Arial" panose="020B0604020202020204" pitchFamily="34" charset="0"/>
              <a:buChar char="•"/>
            </a:pPr>
            <a:r>
              <a:rPr lang="fr-BE" sz="2000" b="0" err="1"/>
              <a:t>Rechtbank</a:t>
            </a:r>
            <a:r>
              <a:rPr lang="fr-BE" sz="2000" b="0"/>
              <a:t> </a:t>
            </a:r>
            <a:r>
              <a:rPr lang="fr-BE" sz="2000" b="0" err="1"/>
              <a:t>oordeelt</a:t>
            </a:r>
            <a:r>
              <a:rPr lang="fr-BE" sz="2000" b="0"/>
              <a:t> over </a:t>
            </a:r>
            <a:r>
              <a:rPr lang="fr-BE" sz="2000" b="0" err="1"/>
              <a:t>opportuniteit</a:t>
            </a:r>
            <a:r>
              <a:rPr lang="fr-BE" sz="2000" b="0"/>
              <a:t> van </a:t>
            </a:r>
            <a:r>
              <a:rPr lang="fr-BE" sz="2000" b="0" err="1"/>
              <a:t>cumulatie</a:t>
            </a:r>
            <a:r>
              <a:rPr lang="fr-BE" sz="2000" b="0"/>
              <a:t> van </a:t>
            </a:r>
            <a:r>
              <a:rPr lang="fr-BE" sz="2000" b="0" err="1"/>
              <a:t>schadevergoedingen</a:t>
            </a:r>
            <a:r>
              <a:rPr lang="fr-BE" sz="2000" b="0"/>
              <a:t> </a:t>
            </a:r>
            <a:r>
              <a:rPr lang="fr-BE" sz="2000" b="0">
                <a:sym typeface="Wingdings" panose="05000000000000000000" pitchFamily="2" charset="2"/>
              </a:rPr>
              <a:t> niet </a:t>
            </a:r>
            <a:r>
              <a:rPr lang="fr-BE" sz="2000" b="0" err="1">
                <a:sym typeface="Wingdings" panose="05000000000000000000" pitchFamily="2" charset="2"/>
              </a:rPr>
              <a:t>automatisch</a:t>
            </a:r>
            <a:r>
              <a:rPr lang="fr-BE" sz="2000" b="0">
                <a:sym typeface="Wingdings" panose="05000000000000000000" pitchFamily="2" charset="2"/>
              </a:rPr>
              <a:t>!</a:t>
            </a:r>
            <a:endParaRPr lang="nl-NL" sz="2000" b="0">
              <a:solidFill>
                <a:srgbClr val="383743"/>
              </a:solidFill>
            </a:endParaRPr>
          </a:p>
          <a:p>
            <a:pPr marL="646434" lvl="1" indent="-285750">
              <a:buFont typeface="Arial" panose="020B0604020202020204" pitchFamily="34" charset="0"/>
              <a:buChar char="•"/>
            </a:pPr>
            <a:endParaRPr lang="nl-BE" sz="2000">
              <a:latin typeface="Calibri" panose="020F0502020204030204" pitchFamily="34" charset="0"/>
            </a:endParaRPr>
          </a:p>
          <a:p>
            <a:pPr algn="l"/>
            <a:endParaRPr lang="nl-BE" sz="1700">
              <a:solidFill>
                <a:srgbClr val="383743"/>
              </a:solidFill>
            </a:endParaRPr>
          </a:p>
        </p:txBody>
      </p:sp>
    </p:spTree>
    <p:extLst>
      <p:ext uri="{BB962C8B-B14F-4D97-AF65-F5344CB8AC3E}">
        <p14:creationId xmlns:p14="http://schemas.microsoft.com/office/powerpoint/2010/main" val="2763620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C6D4D0-102A-AD58-A91A-341A54E87048}"/>
              </a:ext>
            </a:extLst>
          </p:cNvPr>
          <p:cNvSpPr>
            <a:spLocks noGrp="1"/>
          </p:cNvSpPr>
          <p:nvPr>
            <p:ph type="title"/>
          </p:nvPr>
        </p:nvSpPr>
        <p:spPr/>
        <p:txBody>
          <a:bodyPr>
            <a:normAutofit fontScale="90000"/>
          </a:bodyPr>
          <a:lstStyle/>
          <a:p>
            <a:pPr marL="571500" indent="-571500">
              <a:buFont typeface="+mj-lt"/>
              <a:buAutoNum type="romanUcPeriod" startAt="3"/>
            </a:pPr>
            <a:r>
              <a:rPr lang="en-US"/>
              <a:t>Discrimination par association et </a:t>
            </a:r>
            <a:r>
              <a:rPr lang="en-US" err="1"/>
              <a:t>présumée</a:t>
            </a:r>
            <a:endParaRPr lang="fr-BE"/>
          </a:p>
        </p:txBody>
      </p:sp>
      <p:sp>
        <p:nvSpPr>
          <p:cNvPr id="3" name="Espace réservé du contenu 2">
            <a:extLst>
              <a:ext uri="{FF2B5EF4-FFF2-40B4-BE49-F238E27FC236}">
                <a16:creationId xmlns:a16="http://schemas.microsoft.com/office/drawing/2014/main" id="{1C4978B9-37E3-6EC2-C0E4-3ABAC365C48F}"/>
              </a:ext>
            </a:extLst>
          </p:cNvPr>
          <p:cNvSpPr>
            <a:spLocks noGrp="1"/>
          </p:cNvSpPr>
          <p:nvPr>
            <p:ph sz="quarter" idx="12"/>
          </p:nvPr>
        </p:nvSpPr>
        <p:spPr>
          <a:xfrm>
            <a:off x="1025060" y="903373"/>
            <a:ext cx="4975689" cy="4513579"/>
          </a:xfrm>
        </p:spPr>
        <p:txBody>
          <a:bodyPr>
            <a:normAutofit/>
          </a:bodyPr>
          <a:lstStyle/>
          <a:p>
            <a:r>
              <a:rPr lang="fr-BE" sz="2400"/>
              <a:t>Victime 	Porteuse du critère protégé</a:t>
            </a:r>
          </a:p>
          <a:p>
            <a:pPr lvl="1"/>
            <a:r>
              <a:rPr lang="fr-BE"/>
              <a:t>Reconnaissance de :</a:t>
            </a:r>
          </a:p>
          <a:p>
            <a:pPr marL="703584" lvl="1" indent="-342900">
              <a:buFont typeface="Arial" panose="020B0604020202020204" pitchFamily="34" charset="0"/>
              <a:buChar char="•"/>
            </a:pPr>
            <a:r>
              <a:rPr lang="fr-BE"/>
              <a:t>La discrimination par association</a:t>
            </a:r>
          </a:p>
          <a:p>
            <a:r>
              <a:rPr lang="fr-BE" sz="1800" b="0"/>
              <a:t>Exemples :</a:t>
            </a:r>
          </a:p>
          <a:p>
            <a:pPr marL="883926" lvl="2" indent="-342900">
              <a:buFont typeface="Arial" panose="020B0604020202020204" pitchFamily="34" charset="0"/>
              <a:buChar char="•"/>
            </a:pPr>
            <a:r>
              <a:rPr lang="fr-BE" sz="1600" b="0">
                <a:solidFill>
                  <a:schemeClr val="tx1"/>
                </a:solidFill>
              </a:rPr>
              <a:t>CJUE C-303/06, S. Coleman v. </a:t>
            </a:r>
            <a:r>
              <a:rPr lang="fr-BE" sz="1600" b="0" err="1">
                <a:solidFill>
                  <a:schemeClr val="tx1"/>
                </a:solidFill>
              </a:rPr>
              <a:t>Attridge</a:t>
            </a:r>
            <a:r>
              <a:rPr lang="fr-BE" sz="1600" b="0">
                <a:solidFill>
                  <a:schemeClr val="tx1"/>
                </a:solidFill>
              </a:rPr>
              <a:t> Law en Steve Law, 17 juli 2008.</a:t>
            </a:r>
          </a:p>
          <a:p>
            <a:pPr marL="883926" lvl="2" indent="-342900">
              <a:buFont typeface="Arial" panose="020B0604020202020204" pitchFamily="34" charset="0"/>
              <a:buChar char="•"/>
            </a:pPr>
            <a:r>
              <a:rPr lang="fr-BE" sz="1600" b="0">
                <a:solidFill>
                  <a:schemeClr val="tx1"/>
                </a:solidFill>
              </a:rPr>
              <a:t>Trav. Leuven, 12 </a:t>
            </a:r>
            <a:r>
              <a:rPr lang="fr-BE" sz="1600" b="0" err="1">
                <a:solidFill>
                  <a:schemeClr val="tx1"/>
                </a:solidFill>
              </a:rPr>
              <a:t>December</a:t>
            </a:r>
            <a:r>
              <a:rPr lang="fr-BE" sz="1600" b="0">
                <a:solidFill>
                  <a:schemeClr val="tx1"/>
                </a:solidFill>
              </a:rPr>
              <a:t> 2013, </a:t>
            </a:r>
            <a:r>
              <a:rPr lang="fr-BE" sz="1600" b="0">
                <a:solidFill>
                  <a:schemeClr val="tx1"/>
                </a:solidFill>
                <a:hlinkClick r:id="rId3">
                  <a:extLst>
                    <a:ext uri="{A12FA001-AC4F-418D-AE19-62706E023703}">
                      <ahyp:hlinkClr xmlns:ahyp="http://schemas.microsoft.com/office/drawing/2018/hyperlinkcolor" val="tx"/>
                    </a:ext>
                  </a:extLst>
                </a:hlinkClick>
              </a:rPr>
              <a:t>www.unia.be</a:t>
            </a:r>
            <a:endParaRPr lang="fr-BE" sz="1600" b="0">
              <a:solidFill>
                <a:schemeClr val="tx1"/>
              </a:solidFill>
            </a:endParaRPr>
          </a:p>
          <a:p>
            <a:pPr lvl="2" indent="0">
              <a:buNone/>
            </a:pPr>
            <a:r>
              <a:rPr lang="fr-BE" sz="1600" b="0">
                <a:solidFill>
                  <a:schemeClr val="tx1"/>
                </a:solidFill>
              </a:rPr>
              <a:t>  </a:t>
            </a:r>
          </a:p>
          <a:p>
            <a:pPr marL="703584" lvl="1" indent="-342900">
              <a:buFont typeface="Arial" panose="020B0604020202020204" pitchFamily="34" charset="0"/>
              <a:buChar char="•"/>
            </a:pPr>
            <a:r>
              <a:rPr lang="fr-BE">
                <a:solidFill>
                  <a:schemeClr val="bg1">
                    <a:lumMod val="10000"/>
                  </a:schemeClr>
                </a:solidFill>
              </a:rPr>
              <a:t>La discrimination fondée sur un critère supposé </a:t>
            </a:r>
          </a:p>
          <a:p>
            <a:endParaRPr lang="fr-BE"/>
          </a:p>
        </p:txBody>
      </p:sp>
      <p:sp>
        <p:nvSpPr>
          <p:cNvPr id="4" name="Espace réservé du contenu 3">
            <a:extLst>
              <a:ext uri="{FF2B5EF4-FFF2-40B4-BE49-F238E27FC236}">
                <a16:creationId xmlns:a16="http://schemas.microsoft.com/office/drawing/2014/main" id="{8A966759-66FF-CB56-2A61-3F8B4EE418EA}"/>
              </a:ext>
            </a:extLst>
          </p:cNvPr>
          <p:cNvSpPr>
            <a:spLocks noGrp="1"/>
          </p:cNvSpPr>
          <p:nvPr>
            <p:ph sz="quarter" idx="13"/>
          </p:nvPr>
        </p:nvSpPr>
        <p:spPr>
          <a:xfrm>
            <a:off x="6191252" y="903373"/>
            <a:ext cx="5185833" cy="3935327"/>
          </a:xfrm>
        </p:spPr>
        <p:txBody>
          <a:bodyPr>
            <a:normAutofit/>
          </a:bodyPr>
          <a:lstStyle/>
          <a:p>
            <a:r>
              <a:rPr lang="fr-BE" sz="2400" err="1"/>
              <a:t>Slachtoffer</a:t>
            </a:r>
            <a:r>
              <a:rPr lang="fr-BE" sz="2400"/>
              <a:t>	  </a:t>
            </a:r>
            <a:r>
              <a:rPr lang="fr-BE" sz="2400" err="1"/>
              <a:t>Drager</a:t>
            </a:r>
            <a:r>
              <a:rPr lang="fr-BE" sz="2400"/>
              <a:t> van </a:t>
            </a:r>
            <a:r>
              <a:rPr lang="fr-BE" sz="2400" err="1"/>
              <a:t>beschermd</a:t>
            </a:r>
            <a:r>
              <a:rPr lang="fr-BE" sz="2400"/>
              <a:t> criterium</a:t>
            </a:r>
          </a:p>
          <a:p>
            <a:pPr algn="l"/>
            <a:r>
              <a:rPr lang="nl-NL" sz="2004">
                <a:solidFill>
                  <a:srgbClr val="383743"/>
                </a:solidFill>
                <a:latin typeface="+mn-lt"/>
              </a:rPr>
              <a:t>Erkenning van:</a:t>
            </a:r>
          </a:p>
          <a:p>
            <a:pPr marL="703584" lvl="1" indent="-342900">
              <a:buFont typeface="Arial" panose="020B0604020202020204" pitchFamily="34" charset="0"/>
              <a:buChar char="•"/>
            </a:pPr>
            <a:r>
              <a:rPr lang="nl-NL"/>
              <a:t>Discriminatie bij associatie</a:t>
            </a:r>
          </a:p>
          <a:p>
            <a:r>
              <a:rPr lang="fr-BE" sz="1800" b="0"/>
              <a:t>Exemples :</a:t>
            </a:r>
          </a:p>
          <a:p>
            <a:pPr marL="883926" lvl="2" indent="-342900">
              <a:buFont typeface="Arial" panose="020B0604020202020204" pitchFamily="34" charset="0"/>
              <a:buChar char="•"/>
            </a:pPr>
            <a:r>
              <a:rPr lang="fr-BE" sz="1600" b="0">
                <a:solidFill>
                  <a:schemeClr val="tx1"/>
                </a:solidFill>
              </a:rPr>
              <a:t>CJUE C-303/06, S. Coleman v. </a:t>
            </a:r>
            <a:r>
              <a:rPr lang="fr-BE" sz="1600" b="0" err="1">
                <a:solidFill>
                  <a:schemeClr val="tx1"/>
                </a:solidFill>
              </a:rPr>
              <a:t>Attridge</a:t>
            </a:r>
            <a:r>
              <a:rPr lang="fr-BE" sz="1600" b="0">
                <a:solidFill>
                  <a:schemeClr val="tx1"/>
                </a:solidFill>
              </a:rPr>
              <a:t> Law en Steve Law, 17 juli 2008.</a:t>
            </a:r>
          </a:p>
          <a:p>
            <a:pPr marL="883926" lvl="2" indent="-342900">
              <a:buFont typeface="Arial" panose="020B0604020202020204" pitchFamily="34" charset="0"/>
              <a:buChar char="•"/>
            </a:pPr>
            <a:r>
              <a:rPr lang="fr-BE" sz="1600" b="0">
                <a:solidFill>
                  <a:schemeClr val="tx1"/>
                </a:solidFill>
              </a:rPr>
              <a:t>Trav. Leuven, 12 </a:t>
            </a:r>
            <a:r>
              <a:rPr lang="fr-BE" sz="1600" b="0" err="1">
                <a:solidFill>
                  <a:schemeClr val="tx1"/>
                </a:solidFill>
              </a:rPr>
              <a:t>December</a:t>
            </a:r>
            <a:r>
              <a:rPr lang="fr-BE" sz="1600" b="0">
                <a:solidFill>
                  <a:schemeClr val="tx1"/>
                </a:solidFill>
              </a:rPr>
              <a:t> 2013, </a:t>
            </a:r>
            <a:r>
              <a:rPr lang="fr-BE" sz="1600" b="0">
                <a:solidFill>
                  <a:schemeClr val="tx1"/>
                </a:solidFill>
                <a:hlinkClick r:id="rId3">
                  <a:extLst>
                    <a:ext uri="{A12FA001-AC4F-418D-AE19-62706E023703}">
                      <ahyp:hlinkClr xmlns:ahyp="http://schemas.microsoft.com/office/drawing/2018/hyperlinkcolor" val="tx"/>
                    </a:ext>
                  </a:extLst>
                </a:hlinkClick>
              </a:rPr>
              <a:t>www.unia.be</a:t>
            </a:r>
            <a:endParaRPr lang="fr-BE" sz="1600" b="0">
              <a:solidFill>
                <a:schemeClr val="tx1"/>
              </a:solidFill>
            </a:endParaRPr>
          </a:p>
          <a:p>
            <a:pPr lvl="2" indent="0">
              <a:buNone/>
            </a:pPr>
            <a:r>
              <a:rPr lang="fr-BE" sz="1600" b="0">
                <a:solidFill>
                  <a:schemeClr val="tx1"/>
                </a:solidFill>
              </a:rPr>
              <a:t>  </a:t>
            </a:r>
          </a:p>
          <a:p>
            <a:pPr marL="703584" lvl="1" indent="-342900">
              <a:buFont typeface="Arial" panose="020B0604020202020204" pitchFamily="34" charset="0"/>
              <a:buChar char="•"/>
            </a:pPr>
            <a:r>
              <a:rPr lang="nl-NL"/>
              <a:t>Discriminatie wegens een vermeend kenmerk</a:t>
            </a:r>
          </a:p>
          <a:p>
            <a:pPr marL="703584" lvl="1" indent="-342900">
              <a:buFont typeface="Arial" panose="020B0604020202020204" pitchFamily="34" charset="0"/>
              <a:buChar char="•"/>
            </a:pPr>
            <a:endParaRPr lang="nl-NL"/>
          </a:p>
        </p:txBody>
      </p:sp>
      <p:sp>
        <p:nvSpPr>
          <p:cNvPr id="5" name="Non égal 4">
            <a:extLst>
              <a:ext uri="{FF2B5EF4-FFF2-40B4-BE49-F238E27FC236}">
                <a16:creationId xmlns:a16="http://schemas.microsoft.com/office/drawing/2014/main" id="{B6C35F4D-2B82-8F53-E8A4-412BF7ADA497}"/>
              </a:ext>
            </a:extLst>
          </p:cNvPr>
          <p:cNvSpPr/>
          <p:nvPr/>
        </p:nvSpPr>
        <p:spPr>
          <a:xfrm>
            <a:off x="2442410" y="1011657"/>
            <a:ext cx="491245" cy="340838"/>
          </a:xfrm>
          <a:prstGeom prst="mathNot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solidFill>
                <a:schemeClr val="tx1"/>
              </a:solidFill>
            </a:endParaRPr>
          </a:p>
        </p:txBody>
      </p:sp>
      <p:sp>
        <p:nvSpPr>
          <p:cNvPr id="6" name="Non égal 4">
            <a:extLst>
              <a:ext uri="{FF2B5EF4-FFF2-40B4-BE49-F238E27FC236}">
                <a16:creationId xmlns:a16="http://schemas.microsoft.com/office/drawing/2014/main" id="{72746580-3138-370F-E700-6C9423F94101}"/>
              </a:ext>
            </a:extLst>
          </p:cNvPr>
          <p:cNvSpPr/>
          <p:nvPr/>
        </p:nvSpPr>
        <p:spPr>
          <a:xfrm flipV="1">
            <a:off x="7636710" y="980549"/>
            <a:ext cx="580190" cy="340837"/>
          </a:xfrm>
          <a:prstGeom prst="mathNotEqual">
            <a:avLst>
              <a:gd name="adj1" fmla="val 23520"/>
              <a:gd name="adj2" fmla="val 6600000"/>
              <a:gd name="adj3"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309507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0F413C-B75E-69BD-9B35-969167E5625A}"/>
              </a:ext>
            </a:extLst>
          </p:cNvPr>
          <p:cNvSpPr>
            <a:spLocks noGrp="1"/>
          </p:cNvSpPr>
          <p:nvPr>
            <p:ph type="title"/>
          </p:nvPr>
        </p:nvSpPr>
        <p:spPr>
          <a:xfrm>
            <a:off x="1199456" y="274640"/>
            <a:ext cx="9985109" cy="868360"/>
          </a:xfrm>
        </p:spPr>
        <p:txBody>
          <a:bodyPr>
            <a:normAutofit fontScale="90000"/>
          </a:bodyPr>
          <a:lstStyle/>
          <a:p>
            <a:pPr marL="571500" indent="-571500">
              <a:buFont typeface="+mj-lt"/>
              <a:buAutoNum type="romanUcPeriod" startAt="4"/>
            </a:pPr>
            <a:r>
              <a:rPr lang="fr-BE"/>
              <a:t>Augmentation du montant forfaitaire de l’indemnisation </a:t>
            </a:r>
          </a:p>
        </p:txBody>
      </p:sp>
      <p:sp>
        <p:nvSpPr>
          <p:cNvPr id="3" name="Espace réservé du contenu 2">
            <a:extLst>
              <a:ext uri="{FF2B5EF4-FFF2-40B4-BE49-F238E27FC236}">
                <a16:creationId xmlns:a16="http://schemas.microsoft.com/office/drawing/2014/main" id="{9E34C419-ADF9-4596-3A61-5F3289F131EB}"/>
              </a:ext>
            </a:extLst>
          </p:cNvPr>
          <p:cNvSpPr>
            <a:spLocks noGrp="1"/>
          </p:cNvSpPr>
          <p:nvPr>
            <p:ph idx="1"/>
          </p:nvPr>
        </p:nvSpPr>
        <p:spPr/>
        <p:txBody>
          <a:bodyPr>
            <a:normAutofit/>
          </a:bodyPr>
          <a:lstStyle/>
          <a:p>
            <a:pPr marL="342900" indent="-342900">
              <a:buFont typeface="Arial" panose="020B0604020202020204" pitchFamily="34" charset="0"/>
              <a:buChar char="•"/>
            </a:pPr>
            <a:r>
              <a:rPr lang="fr-BE" sz="3200">
                <a:highlight>
                  <a:srgbClr val="FFFFFF"/>
                </a:highlight>
              </a:rPr>
              <a:t>Rappel </a:t>
            </a:r>
          </a:p>
          <a:p>
            <a:pPr marL="342900" indent="-342900">
              <a:buFont typeface="Arial" panose="020B0604020202020204" pitchFamily="34" charset="0"/>
              <a:buChar char="•"/>
            </a:pPr>
            <a:r>
              <a:rPr lang="fr-BE" sz="3200">
                <a:highlight>
                  <a:srgbClr val="FFFFFF"/>
                </a:highlight>
              </a:rPr>
              <a:t>650 € </a:t>
            </a:r>
            <a:r>
              <a:rPr lang="fr-BE" sz="3200">
                <a:highlight>
                  <a:srgbClr val="FFFFFF"/>
                </a:highlight>
                <a:sym typeface="Wingdings" panose="05000000000000000000" pitchFamily="2" charset="2"/>
              </a:rPr>
              <a:t> </a:t>
            </a:r>
            <a:r>
              <a:rPr lang="fr-BE" sz="3200">
                <a:highlight>
                  <a:srgbClr val="FFFFFF"/>
                </a:highlight>
              </a:rPr>
              <a:t>1.950 €</a:t>
            </a:r>
          </a:p>
          <a:p>
            <a:pPr lvl="1"/>
            <a:r>
              <a:rPr lang="nl-NL" u="sng">
                <a:highlight>
                  <a:srgbClr val="FFFFFF"/>
                </a:highlight>
              </a:rPr>
              <a:t>Indien</a:t>
            </a:r>
            <a:r>
              <a:rPr lang="nl-NL">
                <a:highlight>
                  <a:srgbClr val="FFFFFF"/>
                </a:highlight>
              </a:rPr>
              <a:t> de dader kan aantonen dat de betwiste ongunstige of nadelige behandeling ook op niet-discriminerende gronden getroffen zou zijn </a:t>
            </a:r>
            <a:endParaRPr lang="fr-BE">
              <a:highlight>
                <a:srgbClr val="FFFFFF"/>
              </a:highlight>
            </a:endParaRPr>
          </a:p>
          <a:p>
            <a:pPr lvl="1"/>
            <a:endParaRPr lang="fr-BE">
              <a:highlight>
                <a:srgbClr val="FFFFFF"/>
              </a:highlight>
            </a:endParaRPr>
          </a:p>
          <a:p>
            <a:pPr marL="342900" indent="-342900">
              <a:buFont typeface="Arial" panose="020B0604020202020204" pitchFamily="34" charset="0"/>
              <a:buChar char="•"/>
            </a:pPr>
            <a:r>
              <a:rPr lang="fr-BE" sz="3200">
                <a:highlight>
                  <a:srgbClr val="FFFFFF"/>
                </a:highlight>
              </a:rPr>
              <a:t>1.300 € </a:t>
            </a:r>
            <a:r>
              <a:rPr lang="fr-BE" sz="3200">
                <a:highlight>
                  <a:srgbClr val="FFFFFF"/>
                </a:highlight>
                <a:sym typeface="Wingdings" panose="05000000000000000000" pitchFamily="2" charset="2"/>
              </a:rPr>
              <a:t> </a:t>
            </a:r>
            <a:r>
              <a:rPr lang="fr-BE" sz="3200">
                <a:highlight>
                  <a:srgbClr val="FFFFFF"/>
                </a:highlight>
              </a:rPr>
              <a:t>3.900 € </a:t>
            </a:r>
          </a:p>
          <a:p>
            <a:endParaRPr lang="fr-BE">
              <a:highlight>
                <a:srgbClr val="FFFFFF"/>
              </a:highlight>
            </a:endParaRPr>
          </a:p>
          <a:p>
            <a:r>
              <a:rPr lang="fr-BE">
                <a:highlight>
                  <a:srgbClr val="FFFFFF"/>
                </a:highlight>
              </a:rPr>
              <a:t>/!\ </a:t>
            </a:r>
            <a:r>
              <a:rPr lang="fr-BE" err="1">
                <a:highlight>
                  <a:srgbClr val="FFFFFF"/>
                </a:highlight>
              </a:rPr>
              <a:t>Buiten</a:t>
            </a:r>
            <a:r>
              <a:rPr lang="fr-BE">
                <a:highlight>
                  <a:srgbClr val="FFFFFF"/>
                </a:highlight>
              </a:rPr>
              <a:t> het </a:t>
            </a:r>
            <a:r>
              <a:rPr lang="fr-BE" err="1">
                <a:highlight>
                  <a:srgbClr val="FFFFFF"/>
                </a:highlight>
              </a:rPr>
              <a:t>domein</a:t>
            </a:r>
            <a:r>
              <a:rPr lang="fr-BE">
                <a:highlight>
                  <a:srgbClr val="FFFFFF"/>
                </a:highlight>
              </a:rPr>
              <a:t> « </a:t>
            </a:r>
            <a:r>
              <a:rPr lang="fr-BE" err="1">
                <a:highlight>
                  <a:srgbClr val="FFFFFF"/>
                </a:highlight>
              </a:rPr>
              <a:t>Arbeid</a:t>
            </a:r>
            <a:r>
              <a:rPr lang="fr-BE">
                <a:highlight>
                  <a:srgbClr val="FFFFFF"/>
                </a:highlight>
              </a:rPr>
              <a:t> »</a:t>
            </a:r>
          </a:p>
          <a:p>
            <a:endParaRPr lang="fr-BE">
              <a:highlight>
                <a:srgbClr val="FFFFFF"/>
              </a:highlight>
            </a:endParaRPr>
          </a:p>
        </p:txBody>
      </p:sp>
    </p:spTree>
    <p:extLst>
      <p:ext uri="{BB962C8B-B14F-4D97-AF65-F5344CB8AC3E}">
        <p14:creationId xmlns:p14="http://schemas.microsoft.com/office/powerpoint/2010/main" val="399008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AC2224-FAC8-D55A-74F3-A0FAE1EC26E4}"/>
              </a:ext>
            </a:extLst>
          </p:cNvPr>
          <p:cNvSpPr>
            <a:spLocks noGrp="1"/>
          </p:cNvSpPr>
          <p:nvPr>
            <p:ph type="title"/>
          </p:nvPr>
        </p:nvSpPr>
        <p:spPr>
          <a:xfrm>
            <a:off x="1199456" y="274640"/>
            <a:ext cx="10382944" cy="519444"/>
          </a:xfrm>
        </p:spPr>
        <p:txBody>
          <a:bodyPr>
            <a:normAutofit fontScale="90000"/>
          </a:bodyPr>
          <a:lstStyle/>
          <a:p>
            <a:r>
              <a:rPr lang="fr-BE"/>
              <a:t>Injonction positive en cas d’action en cessation</a:t>
            </a:r>
          </a:p>
        </p:txBody>
      </p:sp>
      <p:sp>
        <p:nvSpPr>
          <p:cNvPr id="3" name="Espace réservé du contenu 2">
            <a:extLst>
              <a:ext uri="{FF2B5EF4-FFF2-40B4-BE49-F238E27FC236}">
                <a16:creationId xmlns:a16="http://schemas.microsoft.com/office/drawing/2014/main" id="{14393DD0-C082-369D-C78C-2FC4A47BB396}"/>
              </a:ext>
            </a:extLst>
          </p:cNvPr>
          <p:cNvSpPr>
            <a:spLocks noGrp="1"/>
          </p:cNvSpPr>
          <p:nvPr>
            <p:ph sz="quarter" idx="12"/>
          </p:nvPr>
        </p:nvSpPr>
        <p:spPr/>
        <p:txBody>
          <a:bodyPr>
            <a:normAutofit lnSpcReduction="10000"/>
          </a:bodyPr>
          <a:lstStyle/>
          <a:p>
            <a:r>
              <a:rPr lang="en-US">
                <a:highlight>
                  <a:srgbClr val="FFFFFF"/>
                </a:highlight>
              </a:rPr>
              <a:t>AVANT: </a:t>
            </a:r>
            <a:r>
              <a:rPr lang="en-US" err="1">
                <a:highlight>
                  <a:srgbClr val="FFFFFF"/>
                </a:highlight>
              </a:rPr>
              <a:t>principalement</a:t>
            </a:r>
            <a:r>
              <a:rPr lang="en-US">
                <a:highlight>
                  <a:srgbClr val="FFFFFF"/>
                </a:highlight>
              </a:rPr>
              <a:t> </a:t>
            </a:r>
            <a:r>
              <a:rPr lang="en-US" err="1">
                <a:highlight>
                  <a:srgbClr val="FFFFFF"/>
                </a:highlight>
              </a:rPr>
              <a:t>injonction</a:t>
            </a:r>
            <a:r>
              <a:rPr lang="en-US">
                <a:highlight>
                  <a:srgbClr val="FFFFFF"/>
                </a:highlight>
              </a:rPr>
              <a:t> </a:t>
            </a:r>
            <a:r>
              <a:rPr lang="en-US" err="1">
                <a:highlight>
                  <a:srgbClr val="FFFFFF"/>
                </a:highlight>
              </a:rPr>
              <a:t>négative</a:t>
            </a:r>
            <a:endParaRPr lang="en-US">
              <a:highlight>
                <a:srgbClr val="FFFFFF"/>
              </a:highlight>
            </a:endParaRPr>
          </a:p>
          <a:p>
            <a:endParaRPr lang="en-US"/>
          </a:p>
          <a:p>
            <a:r>
              <a:rPr lang="en-US">
                <a:sym typeface="Wingdings" panose="05000000000000000000" pitchFamily="2" charset="2"/>
              </a:rPr>
              <a:t></a:t>
            </a:r>
            <a:r>
              <a:rPr lang="fr-BE">
                <a:sym typeface="Wingdings" panose="05000000000000000000" pitchFamily="2" charset="2"/>
              </a:rPr>
              <a:t>« Le président du tribunal peut  ordonner des </a:t>
            </a:r>
            <a:r>
              <a:rPr lang="fr-BE" u="sng">
                <a:sym typeface="Wingdings" panose="05000000000000000000" pitchFamily="2" charset="2"/>
              </a:rPr>
              <a:t>mesures positives </a:t>
            </a:r>
            <a:r>
              <a:rPr lang="fr-BE">
                <a:sym typeface="Wingdings" panose="05000000000000000000" pitchFamily="2" charset="2"/>
              </a:rPr>
              <a:t>visant à empêcher la répétition d’actes similaires constituant un manquement aux dispositions de la présente loi. »</a:t>
            </a:r>
            <a:r>
              <a:rPr lang="en-US"/>
              <a:t> </a:t>
            </a:r>
          </a:p>
          <a:p>
            <a:endParaRPr lang="en-US"/>
          </a:p>
          <a:p>
            <a:r>
              <a:rPr lang="en-US">
                <a:sym typeface="Wingdings" panose="05000000000000000000" pitchFamily="2" charset="2"/>
              </a:rPr>
              <a:t></a:t>
            </a:r>
            <a:r>
              <a:rPr lang="fr-BE">
                <a:sym typeface="Wingdings" panose="05000000000000000000" pitchFamily="2" charset="2"/>
              </a:rPr>
              <a:t>toute mesure visant à empêcher la répétition du comportement discriminatoire (EM)</a:t>
            </a:r>
            <a:endParaRPr lang="fr-BE"/>
          </a:p>
        </p:txBody>
      </p:sp>
      <p:sp>
        <p:nvSpPr>
          <p:cNvPr id="4" name="Espace réservé du contenu 3">
            <a:extLst>
              <a:ext uri="{FF2B5EF4-FFF2-40B4-BE49-F238E27FC236}">
                <a16:creationId xmlns:a16="http://schemas.microsoft.com/office/drawing/2014/main" id="{A219F43E-BC81-CB6F-94E0-10B99905ED8B}"/>
              </a:ext>
            </a:extLst>
          </p:cNvPr>
          <p:cNvSpPr>
            <a:spLocks noGrp="1"/>
          </p:cNvSpPr>
          <p:nvPr>
            <p:ph sz="quarter" idx="13"/>
          </p:nvPr>
        </p:nvSpPr>
        <p:spPr/>
        <p:txBody>
          <a:bodyPr vert="horz" lIns="91440" tIns="45720" rIns="91440" bIns="45720" rtlCol="0" anchor="t">
            <a:normAutofit lnSpcReduction="10000"/>
          </a:bodyPr>
          <a:lstStyle/>
          <a:p>
            <a:r>
              <a:rPr lang="fr-BE" sz="2400">
                <a:latin typeface="Calibri"/>
                <a:cs typeface="Calibri"/>
              </a:rPr>
              <a:t>VOORHEEN: </a:t>
            </a:r>
            <a:r>
              <a:rPr lang="fr-BE" sz="2400" err="1">
                <a:latin typeface="Calibri"/>
                <a:cs typeface="Calibri"/>
              </a:rPr>
              <a:t>voornamelijk</a:t>
            </a:r>
            <a:r>
              <a:rPr lang="fr-BE" sz="2400">
                <a:latin typeface="Calibri"/>
                <a:cs typeface="Calibri"/>
              </a:rPr>
              <a:t> </a:t>
            </a:r>
            <a:r>
              <a:rPr lang="fr-BE" sz="2400" err="1">
                <a:latin typeface="Calibri"/>
                <a:cs typeface="Calibri"/>
              </a:rPr>
              <a:t>negatieve</a:t>
            </a:r>
            <a:r>
              <a:rPr lang="fr-BE" sz="2400">
                <a:latin typeface="Calibri"/>
                <a:cs typeface="Calibri"/>
              </a:rPr>
              <a:t> </a:t>
            </a:r>
            <a:r>
              <a:rPr lang="fr-BE" sz="2400" err="1">
                <a:latin typeface="Calibri"/>
                <a:cs typeface="Calibri"/>
              </a:rPr>
              <a:t>maatregel</a:t>
            </a:r>
            <a:endParaRPr lang="fr-BE" sz="2400">
              <a:latin typeface="Calibri"/>
              <a:cs typeface="Calibri"/>
            </a:endParaRPr>
          </a:p>
          <a:p>
            <a:endParaRPr lang="fr-BE" sz="2400">
              <a:cs typeface="Calibri"/>
            </a:endParaRPr>
          </a:p>
          <a:p>
            <a:r>
              <a:rPr lang="fr-BE">
                <a:sym typeface="Wingdings" panose="05000000000000000000" pitchFamily="2" charset="2"/>
              </a:rPr>
              <a:t>« </a:t>
            </a:r>
            <a:r>
              <a:rPr lang="fr-BE"/>
              <a:t>De </a:t>
            </a:r>
            <a:r>
              <a:rPr lang="fr-BE" err="1"/>
              <a:t>voorzitter</a:t>
            </a:r>
            <a:r>
              <a:rPr lang="fr-BE"/>
              <a:t> van de </a:t>
            </a:r>
            <a:r>
              <a:rPr lang="fr-BE" err="1"/>
              <a:t>rechtbank</a:t>
            </a:r>
            <a:r>
              <a:rPr lang="fr-BE"/>
              <a:t> </a:t>
            </a:r>
            <a:r>
              <a:rPr lang="fr-BE" err="1"/>
              <a:t>heeft</a:t>
            </a:r>
            <a:r>
              <a:rPr lang="fr-BE"/>
              <a:t> de </a:t>
            </a:r>
            <a:r>
              <a:rPr lang="fr-BE" err="1"/>
              <a:t>mogelijkheid</a:t>
            </a:r>
            <a:r>
              <a:rPr lang="fr-BE"/>
              <a:t> om </a:t>
            </a:r>
            <a:r>
              <a:rPr lang="fr-BE" u="sng" err="1"/>
              <a:t>positieve</a:t>
            </a:r>
            <a:r>
              <a:rPr lang="fr-BE" u="sng"/>
              <a:t> </a:t>
            </a:r>
            <a:r>
              <a:rPr lang="fr-BE" u="sng" err="1"/>
              <a:t>maatregelen</a:t>
            </a:r>
            <a:r>
              <a:rPr lang="fr-BE"/>
              <a:t> op te </a:t>
            </a:r>
            <a:r>
              <a:rPr lang="fr-BE" err="1"/>
              <a:t>leggen</a:t>
            </a:r>
            <a:r>
              <a:rPr lang="fr-BE"/>
              <a:t> om de </a:t>
            </a:r>
            <a:r>
              <a:rPr lang="fr-BE" err="1"/>
              <a:t>herhaling</a:t>
            </a:r>
            <a:r>
              <a:rPr lang="fr-BE"/>
              <a:t> van </a:t>
            </a:r>
            <a:r>
              <a:rPr lang="fr-BE" err="1"/>
              <a:t>gelijkaardige</a:t>
            </a:r>
            <a:r>
              <a:rPr lang="fr-BE"/>
              <a:t> </a:t>
            </a:r>
            <a:r>
              <a:rPr lang="fr-BE" err="1"/>
              <a:t>daden</a:t>
            </a:r>
            <a:r>
              <a:rPr lang="fr-BE"/>
              <a:t> die </a:t>
            </a:r>
            <a:r>
              <a:rPr lang="fr-BE" err="1"/>
              <a:t>een</a:t>
            </a:r>
            <a:r>
              <a:rPr lang="fr-BE"/>
              <a:t> </a:t>
            </a:r>
            <a:r>
              <a:rPr lang="fr-BE" err="1"/>
              <a:t>overtreding</a:t>
            </a:r>
            <a:r>
              <a:rPr lang="fr-BE"/>
              <a:t> van de </a:t>
            </a:r>
            <a:r>
              <a:rPr lang="fr-BE" err="1"/>
              <a:t>bepalingen</a:t>
            </a:r>
            <a:r>
              <a:rPr lang="fr-BE"/>
              <a:t> van </a:t>
            </a:r>
            <a:r>
              <a:rPr lang="fr-BE" err="1"/>
              <a:t>deze</a:t>
            </a:r>
            <a:r>
              <a:rPr lang="fr-BE"/>
              <a:t> </a:t>
            </a:r>
            <a:r>
              <a:rPr lang="fr-BE" err="1"/>
              <a:t>wet</a:t>
            </a:r>
            <a:r>
              <a:rPr lang="fr-BE"/>
              <a:t> </a:t>
            </a:r>
            <a:r>
              <a:rPr lang="fr-BE" err="1"/>
              <a:t>vormen</a:t>
            </a:r>
            <a:r>
              <a:rPr lang="fr-BE"/>
              <a:t>, te </a:t>
            </a:r>
            <a:r>
              <a:rPr lang="fr-BE" err="1"/>
              <a:t>voorkomen</a:t>
            </a:r>
            <a:r>
              <a:rPr lang="fr-BE"/>
              <a:t>.</a:t>
            </a:r>
            <a:r>
              <a:rPr lang="fr-BE">
                <a:sym typeface="Wingdings" panose="05000000000000000000" pitchFamily="2" charset="2"/>
              </a:rPr>
              <a:t> »</a:t>
            </a:r>
            <a:r>
              <a:rPr lang="en-US"/>
              <a:t> </a:t>
            </a:r>
          </a:p>
          <a:p>
            <a:endParaRPr lang="fr-BE"/>
          </a:p>
          <a:p>
            <a:pPr algn="l"/>
            <a:r>
              <a:rPr lang="nl-NL">
                <a:sym typeface="Wingdings" panose="05000000000000000000" pitchFamily="2" charset="2"/>
              </a:rPr>
              <a:t></a:t>
            </a:r>
            <a:r>
              <a:rPr lang="nl-NL"/>
              <a:t>elke maatregel omvatten ter voorkoming van herhaling van het discriminerende gedrag (MvT)</a:t>
            </a:r>
            <a:endParaRPr lang="fr-BE"/>
          </a:p>
        </p:txBody>
      </p:sp>
    </p:spTree>
    <p:extLst>
      <p:ext uri="{BB962C8B-B14F-4D97-AF65-F5344CB8AC3E}">
        <p14:creationId xmlns:p14="http://schemas.microsoft.com/office/powerpoint/2010/main" val="185809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AA0517-2BA1-E490-F978-0658C399174F}"/>
              </a:ext>
            </a:extLst>
          </p:cNvPr>
          <p:cNvSpPr>
            <a:spLocks noGrp="1"/>
          </p:cNvSpPr>
          <p:nvPr>
            <p:ph type="title"/>
          </p:nvPr>
        </p:nvSpPr>
        <p:spPr/>
        <p:txBody>
          <a:bodyPr>
            <a:normAutofit fontScale="90000"/>
          </a:bodyPr>
          <a:lstStyle/>
          <a:p>
            <a:r>
              <a:rPr lang="en-US"/>
              <a:t>Action </a:t>
            </a:r>
            <a:r>
              <a:rPr lang="en-US" err="1"/>
              <a:t>en</a:t>
            </a:r>
            <a:r>
              <a:rPr lang="en-US"/>
              <a:t> justice sans accord de la </a:t>
            </a:r>
            <a:r>
              <a:rPr lang="en-US" err="1"/>
              <a:t>victime</a:t>
            </a:r>
            <a:endParaRPr lang="fr-BE"/>
          </a:p>
        </p:txBody>
      </p:sp>
      <p:sp>
        <p:nvSpPr>
          <p:cNvPr id="3" name="Espace réservé du contenu 2">
            <a:extLst>
              <a:ext uri="{FF2B5EF4-FFF2-40B4-BE49-F238E27FC236}">
                <a16:creationId xmlns:a16="http://schemas.microsoft.com/office/drawing/2014/main" id="{8025ED12-8DA9-F0A3-0315-6285B87D030A}"/>
              </a:ext>
            </a:extLst>
          </p:cNvPr>
          <p:cNvSpPr>
            <a:spLocks noGrp="1"/>
          </p:cNvSpPr>
          <p:nvPr>
            <p:ph sz="quarter" idx="12"/>
          </p:nvPr>
        </p:nvSpPr>
        <p:spPr>
          <a:xfrm>
            <a:off x="526126" y="806117"/>
            <a:ext cx="10860118" cy="4321468"/>
          </a:xfrm>
        </p:spPr>
        <p:txBody>
          <a:bodyPr>
            <a:normAutofit/>
          </a:bodyPr>
          <a:lstStyle/>
          <a:p>
            <a:pPr lvl="1"/>
            <a:r>
              <a:rPr lang="fr-BE" sz="2400"/>
              <a:t>Action en justice sans l’accord de la victime/les ayants droit:</a:t>
            </a:r>
          </a:p>
          <a:p>
            <a:pPr marL="703584" lvl="1" indent="-342900">
              <a:buFont typeface="Arial" panose="020B0604020202020204" pitchFamily="34" charset="0"/>
              <a:buChar char="•"/>
            </a:pPr>
            <a:r>
              <a:rPr lang="fr-BE" sz="2400"/>
              <a:t>Que pour des groupements d’intérêts</a:t>
            </a:r>
          </a:p>
          <a:p>
            <a:pPr marL="703584" lvl="1" indent="-342900">
              <a:buFont typeface="Arial" panose="020B0604020202020204" pitchFamily="34" charset="0"/>
              <a:buChar char="•"/>
            </a:pPr>
            <a:r>
              <a:rPr lang="fr-BE" sz="2400"/>
              <a:t>Conditions très strictes:</a:t>
            </a:r>
          </a:p>
          <a:p>
            <a:pPr marL="883926" lvl="2" indent="-342900">
              <a:buFont typeface="Arial" panose="020B0604020202020204" pitchFamily="34" charset="0"/>
              <a:buChar char="•"/>
            </a:pPr>
            <a:r>
              <a:rPr lang="fr-BE" sz="2000">
                <a:solidFill>
                  <a:srgbClr val="A00656"/>
                </a:solidFill>
                <a:highlight>
                  <a:srgbClr val="FFFFFF"/>
                </a:highlight>
                <a:latin typeface="Calibri" panose="020F0502020204030204" pitchFamily="34" charset="0"/>
              </a:rPr>
              <a:t>Victime décédée + ayants droit ont déjà été inculpés /ne reconnaissent ou ne respectent pas un ou plusieurs critères protégés de la victime</a:t>
            </a:r>
          </a:p>
          <a:p>
            <a:pPr marL="883926" lvl="2" indent="-342900">
              <a:buFont typeface="Arial" panose="020B0604020202020204" pitchFamily="34" charset="0"/>
              <a:buChar char="•"/>
            </a:pPr>
            <a:r>
              <a:rPr lang="fr-BE" sz="2000">
                <a:solidFill>
                  <a:srgbClr val="A00656"/>
                </a:solidFill>
                <a:highlight>
                  <a:srgbClr val="FFFFFF"/>
                </a:highlight>
                <a:latin typeface="Calibri" panose="020F0502020204030204" pitchFamily="34" charset="0"/>
              </a:rPr>
              <a:t>Victime pas en mesure de donner son consentement en raison de sa situation vulnérable+</a:t>
            </a:r>
          </a:p>
          <a:p>
            <a:pPr marL="1352815" lvl="3" indent="-342900">
              <a:buFont typeface="Arial" panose="020B0604020202020204" pitchFamily="34" charset="0"/>
              <a:buChar char="•"/>
            </a:pPr>
            <a:r>
              <a:rPr lang="fr-BE">
                <a:solidFill>
                  <a:schemeClr val="bg1">
                    <a:lumMod val="10000"/>
                  </a:schemeClr>
                </a:solidFill>
              </a:rPr>
              <a:t>Représentants légaux font déjà l'objet d'une enquête pénale en cours ou ;</a:t>
            </a:r>
          </a:p>
          <a:p>
            <a:pPr marL="1352815" lvl="3" indent="-342900">
              <a:buFont typeface="Arial" panose="020B0604020202020204" pitchFamily="34" charset="0"/>
              <a:buChar char="•"/>
            </a:pPr>
            <a:r>
              <a:rPr lang="fr-BE">
                <a:solidFill>
                  <a:schemeClr val="bg1">
                    <a:lumMod val="10000"/>
                  </a:schemeClr>
                </a:solidFill>
              </a:rPr>
              <a:t>Représentants légaux ne reconnaissent pas ou ne respectent pas un ou plusieurs critères protégés de la victime ou;</a:t>
            </a:r>
          </a:p>
          <a:p>
            <a:pPr marL="1352815" lvl="3" indent="-342900">
              <a:buFont typeface="Arial" panose="020B0604020202020204" pitchFamily="34" charset="0"/>
              <a:buChar char="•"/>
            </a:pPr>
            <a:r>
              <a:rPr lang="fr-BE">
                <a:solidFill>
                  <a:schemeClr val="bg1">
                    <a:lumMod val="10000"/>
                  </a:schemeClr>
                </a:solidFill>
              </a:rPr>
              <a:t>Représentants légaux ne sont pas non plus en mesure de donner leur consentement en raison de leur situation vulnérable</a:t>
            </a:r>
          </a:p>
          <a:p>
            <a:pPr lvl="1"/>
            <a:endParaRPr lang="fr-BE">
              <a:highlight>
                <a:srgbClr val="FFFF00"/>
              </a:highlight>
            </a:endParaRPr>
          </a:p>
        </p:txBody>
      </p:sp>
      <p:sp>
        <p:nvSpPr>
          <p:cNvPr id="5" name="Tekstvak 4">
            <a:extLst>
              <a:ext uri="{FF2B5EF4-FFF2-40B4-BE49-F238E27FC236}">
                <a16:creationId xmlns:a16="http://schemas.microsoft.com/office/drawing/2014/main" id="{4C0D9CB5-6E85-1FBD-9FB3-E9423F41AE99}"/>
              </a:ext>
            </a:extLst>
          </p:cNvPr>
          <p:cNvSpPr txBox="1"/>
          <p:nvPr/>
        </p:nvSpPr>
        <p:spPr>
          <a:xfrm>
            <a:off x="805756" y="5334138"/>
            <a:ext cx="6992044" cy="800219"/>
          </a:xfrm>
          <a:prstGeom prst="rect">
            <a:avLst/>
          </a:prstGeom>
          <a:noFill/>
        </p:spPr>
        <p:txBody>
          <a:bodyPr wrap="square" rtlCol="0">
            <a:spAutoFit/>
          </a:bodyPr>
          <a:lstStyle/>
          <a:p>
            <a:r>
              <a:rPr lang="fr-BE" sz="2800"/>
              <a:t>&gt;&lt; Accord de coopération</a:t>
            </a:r>
          </a:p>
          <a:p>
            <a:endParaRPr lang="nl-BE"/>
          </a:p>
        </p:txBody>
      </p:sp>
    </p:spTree>
    <p:extLst>
      <p:ext uri="{BB962C8B-B14F-4D97-AF65-F5344CB8AC3E}">
        <p14:creationId xmlns:p14="http://schemas.microsoft.com/office/powerpoint/2010/main" val="4018974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6147BF-8E87-125E-0B36-650525595371}"/>
              </a:ext>
            </a:extLst>
          </p:cNvPr>
          <p:cNvSpPr>
            <a:spLocks noGrp="1"/>
          </p:cNvSpPr>
          <p:nvPr>
            <p:ph type="title"/>
          </p:nvPr>
        </p:nvSpPr>
        <p:spPr>
          <a:xfrm>
            <a:off x="894656" y="140528"/>
            <a:ext cx="9985109" cy="981136"/>
          </a:xfrm>
        </p:spPr>
        <p:txBody>
          <a:bodyPr>
            <a:normAutofit fontScale="90000"/>
          </a:bodyPr>
          <a:lstStyle/>
          <a:p>
            <a:pPr marL="742950" indent="-742950">
              <a:buFont typeface="+mj-lt"/>
              <a:buAutoNum type="alphaUcPeriod" startAt="2"/>
            </a:pPr>
            <a:r>
              <a:rPr lang="nl-BE" sz="4000"/>
              <a:t>Represaillebescherming</a:t>
            </a:r>
            <a:br>
              <a:rPr lang="nl-BE"/>
            </a:br>
            <a:r>
              <a:rPr lang="nl-BE" i="1"/>
              <a:t>wetswijziging AD-wetten na zaak </a:t>
            </a:r>
            <a:r>
              <a:rPr lang="nl-BE" i="1" err="1"/>
              <a:t>Hakelbracht</a:t>
            </a:r>
            <a:endParaRPr lang="fr-BE"/>
          </a:p>
        </p:txBody>
      </p:sp>
      <p:sp>
        <p:nvSpPr>
          <p:cNvPr id="3" name="Espace réservé du contenu 2">
            <a:extLst>
              <a:ext uri="{FF2B5EF4-FFF2-40B4-BE49-F238E27FC236}">
                <a16:creationId xmlns:a16="http://schemas.microsoft.com/office/drawing/2014/main" id="{5D39F677-6155-589B-428B-0BDDC843393B}"/>
              </a:ext>
            </a:extLst>
          </p:cNvPr>
          <p:cNvSpPr>
            <a:spLocks noGrp="1"/>
          </p:cNvSpPr>
          <p:nvPr>
            <p:ph idx="1"/>
          </p:nvPr>
        </p:nvSpPr>
        <p:spPr>
          <a:xfrm>
            <a:off x="679269" y="1499372"/>
            <a:ext cx="10476411" cy="4463294"/>
          </a:xfrm>
        </p:spPr>
        <p:txBody>
          <a:bodyPr>
            <a:normAutofit/>
          </a:bodyPr>
          <a:lstStyle/>
          <a:p>
            <a:pPr marL="342900" indent="-342900">
              <a:buFont typeface="Arial" panose="020B0604020202020204" pitchFamily="34" charset="0"/>
              <a:buChar char="•"/>
            </a:pPr>
            <a:r>
              <a:rPr lang="nl-BE" b="0"/>
              <a:t>Vrees voor vergelding bij klokkenluiden </a:t>
            </a:r>
            <a:r>
              <a:rPr lang="nl-BE" b="0">
                <a:sym typeface="Wingdings" panose="05000000000000000000" pitchFamily="2" charset="2"/>
              </a:rPr>
              <a:t> bescherming na indienen van klacht</a:t>
            </a:r>
          </a:p>
          <a:p>
            <a:pPr marL="703584" lvl="1" indent="-342900">
              <a:buFont typeface="Arial" panose="020B0604020202020204" pitchFamily="34" charset="0"/>
              <a:buChar char="•"/>
            </a:pPr>
            <a:r>
              <a:rPr lang="nl-BE" b="0">
                <a:sym typeface="Wingdings" panose="05000000000000000000" pitchFamily="2" charset="2"/>
              </a:rPr>
              <a:t>Verbod op represailles </a:t>
            </a:r>
          </a:p>
          <a:p>
            <a:pPr marL="703584" lvl="1" indent="-342900">
              <a:buFont typeface="Arial" panose="020B0604020202020204" pitchFamily="34" charset="0"/>
              <a:buChar char="•"/>
            </a:pPr>
            <a:r>
              <a:rPr lang="nl-BE" b="0">
                <a:sym typeface="Wingdings" panose="05000000000000000000" pitchFamily="2" charset="2"/>
              </a:rPr>
              <a:t>Vermoeden bij een nadelige maatregel</a:t>
            </a:r>
            <a:endParaRPr lang="nl-BE" b="0"/>
          </a:p>
          <a:p>
            <a:pPr marL="342900" indent="-342900">
              <a:buFont typeface="Arial" panose="020B0604020202020204" pitchFamily="34" charset="0"/>
              <a:buChar char="•"/>
            </a:pPr>
            <a:r>
              <a:rPr lang="nl-BE" b="0"/>
              <a:t>Kritiek</a:t>
            </a:r>
          </a:p>
          <a:p>
            <a:pPr marL="703584" lvl="1" indent="-342900">
              <a:buFont typeface="Arial" panose="020B0604020202020204" pitchFamily="34" charset="0"/>
              <a:buChar char="•"/>
            </a:pPr>
            <a:r>
              <a:rPr lang="nl-BE" b="0"/>
              <a:t>Overdreven formalisme</a:t>
            </a:r>
          </a:p>
          <a:p>
            <a:pPr marL="703584" lvl="1" indent="-342900">
              <a:buFont typeface="Arial" panose="020B0604020202020204" pitchFamily="34" charset="0"/>
              <a:buChar char="•"/>
            </a:pPr>
            <a:r>
              <a:rPr lang="nl-BE" b="0"/>
              <a:t>In te weinig situaties</a:t>
            </a:r>
          </a:p>
          <a:p>
            <a:pPr marL="342900" indent="-342900">
              <a:buFont typeface="Arial" panose="020B0604020202020204" pitchFamily="34" charset="0"/>
              <a:buChar char="•"/>
            </a:pPr>
            <a:r>
              <a:rPr lang="nl-BE" b="0"/>
              <a:t>Feiten rechtszaak IGVM - Hof van Justitie (EU)</a:t>
            </a:r>
          </a:p>
          <a:p>
            <a:pPr marL="342900" indent="-342900">
              <a:buFont typeface="Arial" panose="020B0604020202020204" pitchFamily="34" charset="0"/>
              <a:buChar char="•"/>
            </a:pPr>
            <a:r>
              <a:rPr lang="nl-BE" b="0"/>
              <a:t>Ingebrekestelling Europese Commissie</a:t>
            </a:r>
          </a:p>
          <a:p>
            <a:endParaRPr lang="nl-BE" b="0"/>
          </a:p>
          <a:p>
            <a:r>
              <a:rPr lang="nl-BE" b="0">
                <a:sym typeface="Wingdings" panose="05000000000000000000" pitchFamily="2" charset="2"/>
              </a:rPr>
              <a:t> De wet van 7 april 2023 - represaillebescherming</a:t>
            </a:r>
            <a:endParaRPr lang="fr-BE" b="0">
              <a:highlight>
                <a:srgbClr val="FFFF00"/>
              </a:highlight>
            </a:endParaRPr>
          </a:p>
        </p:txBody>
      </p:sp>
    </p:spTree>
    <p:extLst>
      <p:ext uri="{BB962C8B-B14F-4D97-AF65-F5344CB8AC3E}">
        <p14:creationId xmlns:p14="http://schemas.microsoft.com/office/powerpoint/2010/main" val="63237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D8FA2-DD7A-8A68-D53F-20C96630C8B9}"/>
              </a:ext>
            </a:extLst>
          </p:cNvPr>
          <p:cNvSpPr>
            <a:spLocks noGrp="1"/>
          </p:cNvSpPr>
          <p:nvPr>
            <p:ph type="title"/>
          </p:nvPr>
        </p:nvSpPr>
        <p:spPr/>
        <p:txBody>
          <a:bodyPr>
            <a:normAutofit fontScale="90000"/>
          </a:bodyPr>
          <a:lstStyle/>
          <a:p>
            <a:r>
              <a:rPr lang="nl-NL"/>
              <a:t>Wat is een klacht + waar indienen? </a:t>
            </a:r>
            <a:endParaRPr lang="en-BE"/>
          </a:p>
        </p:txBody>
      </p:sp>
      <p:sp>
        <p:nvSpPr>
          <p:cNvPr id="5" name="Espace réservé du contenu 4">
            <a:extLst>
              <a:ext uri="{FF2B5EF4-FFF2-40B4-BE49-F238E27FC236}">
                <a16:creationId xmlns:a16="http://schemas.microsoft.com/office/drawing/2014/main" id="{0DD6528C-B6FD-DBDA-976A-F1036CA52B20}"/>
              </a:ext>
            </a:extLst>
          </p:cNvPr>
          <p:cNvSpPr>
            <a:spLocks noGrp="1"/>
          </p:cNvSpPr>
          <p:nvPr>
            <p:ph idx="1"/>
          </p:nvPr>
        </p:nvSpPr>
        <p:spPr>
          <a:xfrm>
            <a:off x="1199456" y="1170432"/>
            <a:ext cx="9985109" cy="4783525"/>
          </a:xfrm>
        </p:spPr>
        <p:txBody>
          <a:bodyPr>
            <a:normAutofit/>
          </a:bodyPr>
          <a:lstStyle/>
          <a:p>
            <a:r>
              <a:rPr lang="fr-BE" b="0" err="1"/>
              <a:t>Voorheen</a:t>
            </a:r>
            <a:r>
              <a:rPr lang="fr-BE" b="0"/>
              <a:t> :</a:t>
            </a:r>
          </a:p>
          <a:p>
            <a:pPr marL="703584" lvl="1" indent="-342900">
              <a:buFont typeface="Arial" panose="020B0604020202020204" pitchFamily="34" charset="0"/>
              <a:buChar char="•"/>
            </a:pPr>
            <a:r>
              <a:rPr lang="fr-BE" b="0" err="1"/>
              <a:t>Een</a:t>
            </a:r>
            <a:r>
              <a:rPr lang="fr-BE" b="0"/>
              <a:t> met </a:t>
            </a:r>
            <a:r>
              <a:rPr lang="fr-BE" b="0" err="1"/>
              <a:t>redenen</a:t>
            </a:r>
            <a:r>
              <a:rPr lang="fr-BE" b="0"/>
              <a:t> </a:t>
            </a:r>
            <a:r>
              <a:rPr lang="fr-BE" b="0" err="1"/>
              <a:t>omklede</a:t>
            </a:r>
            <a:r>
              <a:rPr lang="fr-BE" b="0"/>
              <a:t> </a:t>
            </a:r>
            <a:r>
              <a:rPr lang="fr-BE" b="0" err="1"/>
              <a:t>klacht</a:t>
            </a:r>
            <a:r>
              <a:rPr lang="fr-BE" b="0"/>
              <a:t> </a:t>
            </a:r>
            <a:r>
              <a:rPr lang="nl-NL" b="0"/>
              <a:t>bij de organisatie of instelling tegen wie de klacht is ingediend</a:t>
            </a:r>
            <a:r>
              <a:rPr lang="fr-BE" b="0"/>
              <a:t>; </a:t>
            </a:r>
            <a:r>
              <a:rPr lang="fr-BE" b="0" err="1"/>
              <a:t>door</a:t>
            </a:r>
            <a:r>
              <a:rPr lang="fr-BE" b="0"/>
              <a:t> </a:t>
            </a:r>
            <a:r>
              <a:rPr lang="fr-BE" b="0" err="1"/>
              <a:t>een</a:t>
            </a:r>
            <a:r>
              <a:rPr lang="fr-BE" b="0"/>
              <a:t> </a:t>
            </a:r>
            <a:r>
              <a:rPr lang="fr-BE" b="0" err="1"/>
              <a:t>belangenvereniging</a:t>
            </a:r>
            <a:r>
              <a:rPr lang="fr-BE" b="0"/>
              <a:t> of </a:t>
            </a:r>
            <a:r>
              <a:rPr lang="fr-BE" b="0" err="1"/>
              <a:t>door</a:t>
            </a:r>
            <a:r>
              <a:rPr lang="fr-BE" b="0"/>
              <a:t> Unia</a:t>
            </a:r>
          </a:p>
          <a:p>
            <a:pPr marL="703584" lvl="1" indent="-342900">
              <a:buFont typeface="Arial" panose="020B0604020202020204" pitchFamily="34" charset="0"/>
              <a:buChar char="•"/>
            </a:pPr>
            <a:r>
              <a:rPr lang="fr-BE" b="0" err="1"/>
              <a:t>Een</a:t>
            </a:r>
            <a:r>
              <a:rPr lang="fr-BE" b="0"/>
              <a:t> </a:t>
            </a:r>
            <a:r>
              <a:rPr lang="fr-BE" b="0" err="1"/>
              <a:t>rechtsvordering</a:t>
            </a:r>
            <a:r>
              <a:rPr lang="fr-BE" b="0"/>
              <a:t> </a:t>
            </a:r>
            <a:r>
              <a:rPr lang="fr-BE" b="0" err="1"/>
              <a:t>ingesteld</a:t>
            </a:r>
            <a:r>
              <a:rPr lang="fr-BE" b="0"/>
              <a:t> </a:t>
            </a:r>
            <a:r>
              <a:rPr lang="fr-BE" b="0" err="1"/>
              <a:t>door</a:t>
            </a:r>
            <a:r>
              <a:rPr lang="fr-BE" b="0"/>
              <a:t> de </a:t>
            </a:r>
            <a:r>
              <a:rPr lang="fr-BE" b="0" err="1"/>
              <a:t>betrokkene</a:t>
            </a:r>
            <a:endParaRPr lang="fr-BE" b="0"/>
          </a:p>
          <a:p>
            <a:r>
              <a:rPr lang="fr-BE" sz="2000" b="0">
                <a:solidFill>
                  <a:srgbClr val="383743"/>
                </a:solidFill>
                <a:latin typeface="+mn-lt"/>
              </a:rPr>
              <a:t>	(</a:t>
            </a:r>
            <a:r>
              <a:rPr lang="fr-BE" sz="2000" b="0" err="1">
                <a:solidFill>
                  <a:srgbClr val="383743"/>
                </a:solidFill>
                <a:latin typeface="+mn-lt"/>
              </a:rPr>
              <a:t>Een</a:t>
            </a:r>
            <a:r>
              <a:rPr lang="fr-BE" sz="2000" b="0">
                <a:solidFill>
                  <a:srgbClr val="383743"/>
                </a:solidFill>
                <a:latin typeface="+mn-lt"/>
              </a:rPr>
              <a:t> met </a:t>
            </a:r>
            <a:r>
              <a:rPr lang="fr-BE" sz="2000" b="0" err="1">
                <a:solidFill>
                  <a:srgbClr val="383743"/>
                </a:solidFill>
                <a:latin typeface="+mn-lt"/>
              </a:rPr>
              <a:t>redenen</a:t>
            </a:r>
            <a:r>
              <a:rPr lang="fr-BE" sz="2000" b="0">
                <a:solidFill>
                  <a:srgbClr val="383743"/>
                </a:solidFill>
                <a:latin typeface="+mn-lt"/>
              </a:rPr>
              <a:t> </a:t>
            </a:r>
            <a:r>
              <a:rPr lang="fr-BE" sz="2000" b="0" err="1">
                <a:solidFill>
                  <a:srgbClr val="383743"/>
                </a:solidFill>
                <a:latin typeface="+mn-lt"/>
              </a:rPr>
              <a:t>omklede</a:t>
            </a:r>
            <a:r>
              <a:rPr lang="fr-BE" sz="2000" b="0">
                <a:solidFill>
                  <a:srgbClr val="383743"/>
                </a:solidFill>
                <a:latin typeface="+mn-lt"/>
              </a:rPr>
              <a:t> </a:t>
            </a:r>
            <a:r>
              <a:rPr lang="fr-BE" sz="2000" b="0" err="1">
                <a:solidFill>
                  <a:srgbClr val="383743"/>
                </a:solidFill>
                <a:latin typeface="+mn-lt"/>
              </a:rPr>
              <a:t>klacht</a:t>
            </a:r>
            <a:r>
              <a:rPr lang="fr-BE" sz="2000" b="0">
                <a:solidFill>
                  <a:srgbClr val="383743"/>
                </a:solidFill>
                <a:latin typeface="+mn-lt"/>
              </a:rPr>
              <a:t> = </a:t>
            </a:r>
            <a:r>
              <a:rPr lang="nl-NL" sz="2000" b="0">
                <a:solidFill>
                  <a:srgbClr val="383743"/>
                </a:solidFill>
                <a:latin typeface="+mn-lt"/>
              </a:rPr>
              <a:t>gedateerde, ondertekende en bij ter post ter 	kennis gebrachte aangetekende brief)</a:t>
            </a:r>
            <a:endParaRPr lang="fr-BE" sz="2000" b="0">
              <a:solidFill>
                <a:srgbClr val="383743"/>
              </a:solidFill>
              <a:latin typeface="+mn-lt"/>
            </a:endParaRPr>
          </a:p>
          <a:p>
            <a:r>
              <a:rPr lang="fr-BE" b="0"/>
              <a:t>Nu:</a:t>
            </a:r>
          </a:p>
          <a:p>
            <a:pPr marL="703584" lvl="1" indent="-342900">
              <a:buFont typeface="Arial" panose="020B0604020202020204" pitchFamily="34" charset="0"/>
              <a:buChar char="•"/>
            </a:pPr>
            <a:r>
              <a:rPr lang="fr-BE" b="0" err="1"/>
              <a:t>Meldingen</a:t>
            </a:r>
            <a:r>
              <a:rPr lang="fr-BE" b="0"/>
              <a:t> en </a:t>
            </a:r>
            <a:r>
              <a:rPr lang="fr-BE" b="0" err="1"/>
              <a:t>aangiftes</a:t>
            </a:r>
            <a:r>
              <a:rPr lang="fr-BE" b="0"/>
              <a:t> </a:t>
            </a:r>
            <a:r>
              <a:rPr lang="fr-BE" b="0" err="1"/>
              <a:t>bij</a:t>
            </a:r>
            <a:r>
              <a:rPr lang="fr-BE" b="0"/>
              <a:t> o.a. Unia </a:t>
            </a:r>
          </a:p>
          <a:p>
            <a:pPr marL="703584" lvl="1" indent="-342900">
              <a:buFont typeface="Arial" panose="020B0604020202020204" pitchFamily="34" charset="0"/>
              <a:buChar char="•"/>
            </a:pPr>
            <a:r>
              <a:rPr lang="fr-BE" b="0" err="1"/>
              <a:t>Zonder</a:t>
            </a:r>
            <a:r>
              <a:rPr lang="fr-BE" b="0"/>
              <a:t> </a:t>
            </a:r>
            <a:r>
              <a:rPr lang="fr-BE" b="0" err="1"/>
              <a:t>formele</a:t>
            </a:r>
            <a:r>
              <a:rPr lang="fr-BE" b="0"/>
              <a:t> </a:t>
            </a:r>
            <a:r>
              <a:rPr lang="fr-BE" b="0" err="1"/>
              <a:t>voorwaarden</a:t>
            </a:r>
            <a:endParaRPr lang="fr-BE" b="0"/>
          </a:p>
          <a:p>
            <a:endParaRPr lang="fr-BE"/>
          </a:p>
        </p:txBody>
      </p:sp>
    </p:spTree>
    <p:extLst>
      <p:ext uri="{BB962C8B-B14F-4D97-AF65-F5344CB8AC3E}">
        <p14:creationId xmlns:p14="http://schemas.microsoft.com/office/powerpoint/2010/main" val="4087468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D8FA2-DD7A-8A68-D53F-20C96630C8B9}"/>
              </a:ext>
            </a:extLst>
          </p:cNvPr>
          <p:cNvSpPr>
            <a:spLocks noGrp="1"/>
          </p:cNvSpPr>
          <p:nvPr>
            <p:ph type="title"/>
          </p:nvPr>
        </p:nvSpPr>
        <p:spPr/>
        <p:txBody>
          <a:bodyPr>
            <a:normAutofit fontScale="90000"/>
          </a:bodyPr>
          <a:lstStyle/>
          <a:p>
            <a:r>
              <a:rPr lang="nl-NL"/>
              <a:t>Aanvang van de bescherming en </a:t>
            </a:r>
            <a:r>
              <a:rPr lang="nl-BE"/>
              <a:t>bewijsregeling</a:t>
            </a:r>
            <a:endParaRPr lang="en-BE"/>
          </a:p>
        </p:txBody>
      </p:sp>
      <p:sp>
        <p:nvSpPr>
          <p:cNvPr id="5" name="Espace réservé du contenu 4">
            <a:extLst>
              <a:ext uri="{FF2B5EF4-FFF2-40B4-BE49-F238E27FC236}">
                <a16:creationId xmlns:a16="http://schemas.microsoft.com/office/drawing/2014/main" id="{0DD6528C-B6FD-DBDA-976A-F1036CA52B20}"/>
              </a:ext>
            </a:extLst>
          </p:cNvPr>
          <p:cNvSpPr>
            <a:spLocks noGrp="1"/>
          </p:cNvSpPr>
          <p:nvPr>
            <p:ph idx="1"/>
          </p:nvPr>
        </p:nvSpPr>
        <p:spPr>
          <a:xfrm>
            <a:off x="1199456" y="1078992"/>
            <a:ext cx="9985109" cy="4874965"/>
          </a:xfrm>
        </p:spPr>
        <p:txBody>
          <a:bodyPr vert="horz" lIns="91440" tIns="45720" rIns="91440" bIns="45720" rtlCol="0" anchor="t">
            <a:normAutofit/>
          </a:bodyPr>
          <a:lstStyle/>
          <a:p>
            <a:r>
              <a:rPr lang="fr-BE" b="0" err="1"/>
              <a:t>Voorheen</a:t>
            </a:r>
            <a:r>
              <a:rPr lang="fr-BE" b="0"/>
              <a:t> :</a:t>
            </a:r>
          </a:p>
          <a:p>
            <a:pPr marL="703580" lvl="1" indent="-342900">
              <a:buFont typeface="Arial" panose="020B0604020202020204" pitchFamily="34" charset="0"/>
              <a:buChar char="•"/>
            </a:pPr>
            <a:r>
              <a:rPr lang="fr-BE" b="0" err="1"/>
              <a:t>Indienen</a:t>
            </a:r>
            <a:r>
              <a:rPr lang="fr-BE" b="0"/>
              <a:t> van </a:t>
            </a:r>
            <a:r>
              <a:rPr lang="fr-BE" b="0" err="1"/>
              <a:t>klacht</a:t>
            </a:r>
            <a:r>
              <a:rPr lang="fr-BE" b="0"/>
              <a:t> of </a:t>
            </a:r>
            <a:r>
              <a:rPr lang="fr-BE" b="0" err="1"/>
              <a:t>instellen</a:t>
            </a:r>
            <a:r>
              <a:rPr lang="fr-BE" b="0"/>
              <a:t> van </a:t>
            </a:r>
            <a:r>
              <a:rPr lang="fr-BE" b="0" err="1"/>
              <a:t>rechtsvordering</a:t>
            </a:r>
            <a:r>
              <a:rPr lang="fr-BE" b="0"/>
              <a:t> </a:t>
            </a:r>
            <a:endParaRPr lang="fr-BE" b="0">
              <a:ea typeface="Calibri"/>
              <a:cs typeface="Calibri"/>
            </a:endParaRPr>
          </a:p>
          <a:p>
            <a:pPr marL="703580" lvl="1" indent="-342900">
              <a:buFont typeface="Arial" panose="020B0604020202020204" pitchFamily="34" charset="0"/>
              <a:buChar char="•"/>
            </a:pPr>
            <a:r>
              <a:rPr lang="fr-BE" sz="2000" b="0"/>
              <a:t>Als </a:t>
            </a:r>
            <a:r>
              <a:rPr lang="fr-BE" sz="2000" b="0" err="1"/>
              <a:t>vermoeden</a:t>
            </a:r>
            <a:r>
              <a:rPr lang="fr-BE" sz="2000" b="0"/>
              <a:t> </a:t>
            </a:r>
            <a:r>
              <a:rPr lang="fr-BE" sz="2000" b="0" err="1"/>
              <a:t>geldt</a:t>
            </a:r>
            <a:r>
              <a:rPr lang="fr-BE" sz="2000" b="0"/>
              <a:t> </a:t>
            </a:r>
            <a:r>
              <a:rPr lang="fr-BE" sz="2000" b="0">
                <a:sym typeface="Wingdings" panose="05000000000000000000" pitchFamily="2" charset="2"/>
              </a:rPr>
              <a:t> </a:t>
            </a:r>
            <a:r>
              <a:rPr lang="fr-BE" sz="2000" b="0" err="1">
                <a:sym typeface="Wingdings" panose="05000000000000000000" pitchFamily="2" charset="2"/>
              </a:rPr>
              <a:t>enkel</a:t>
            </a:r>
            <a:r>
              <a:rPr lang="fr-BE" sz="2000" b="0">
                <a:sym typeface="Wingdings" panose="05000000000000000000" pitchFamily="2" charset="2"/>
              </a:rPr>
              <a:t> </a:t>
            </a:r>
            <a:r>
              <a:rPr lang="fr-BE" sz="2000" b="0" err="1">
                <a:sym typeface="Wingdings" panose="05000000000000000000" pitchFamily="2" charset="2"/>
              </a:rPr>
              <a:t>nadelige</a:t>
            </a:r>
            <a:r>
              <a:rPr lang="fr-BE" sz="2000" b="0">
                <a:sym typeface="Wingdings" panose="05000000000000000000" pitchFamily="2" charset="2"/>
              </a:rPr>
              <a:t> </a:t>
            </a:r>
            <a:r>
              <a:rPr lang="fr-BE" sz="2000" b="0" err="1">
                <a:sym typeface="Wingdings" panose="05000000000000000000" pitchFamily="2" charset="2"/>
              </a:rPr>
              <a:t>maatregelen</a:t>
            </a:r>
            <a:r>
              <a:rPr lang="fr-BE" sz="2000" b="0">
                <a:sym typeface="Wingdings" panose="05000000000000000000" pitchFamily="2" charset="2"/>
              </a:rPr>
              <a:t> </a:t>
            </a:r>
            <a:r>
              <a:rPr lang="nl-NL" sz="2000" b="0"/>
              <a:t>om redenen die vreemd zijn aan de klacht</a:t>
            </a:r>
            <a:endParaRPr lang="fr-BE" sz="2000" b="0">
              <a:ea typeface="Calibri"/>
              <a:cs typeface="Calibri"/>
            </a:endParaRPr>
          </a:p>
          <a:p>
            <a:r>
              <a:rPr lang="fr-BE" b="0"/>
              <a:t>Nu :</a:t>
            </a:r>
          </a:p>
          <a:p>
            <a:pPr marL="703580" lvl="1" indent="-342900">
              <a:buFont typeface="Arial" panose="020B0604020202020204" pitchFamily="34" charset="0"/>
              <a:buChar char="•"/>
            </a:pPr>
            <a:r>
              <a:rPr lang="fr-BE" b="0" err="1"/>
              <a:t>Bescherming</a:t>
            </a:r>
            <a:r>
              <a:rPr lang="fr-BE" b="0"/>
              <a:t> </a:t>
            </a:r>
            <a:r>
              <a:rPr lang="fr-BE" b="0" err="1"/>
              <a:t>vanaf</a:t>
            </a:r>
            <a:r>
              <a:rPr lang="fr-BE" b="0"/>
              <a:t> het moment van het </a:t>
            </a:r>
            <a:r>
              <a:rPr lang="fr-BE" b="0" err="1"/>
              <a:t>indienen</a:t>
            </a:r>
            <a:r>
              <a:rPr lang="fr-BE" b="0"/>
              <a:t> van de </a:t>
            </a:r>
            <a:r>
              <a:rPr lang="fr-BE" b="0" err="1"/>
              <a:t>klacht</a:t>
            </a:r>
            <a:r>
              <a:rPr lang="fr-BE" b="0"/>
              <a:t> </a:t>
            </a:r>
            <a:r>
              <a:rPr lang="fr-BE" b="0" err="1"/>
              <a:t>bij</a:t>
            </a:r>
            <a:r>
              <a:rPr lang="fr-BE" b="0"/>
              <a:t> de </a:t>
            </a:r>
            <a:r>
              <a:rPr lang="fr-BE" b="0" err="1"/>
              <a:t>werkgever</a:t>
            </a:r>
            <a:r>
              <a:rPr lang="fr-BE" b="0"/>
              <a:t>, Unia, </a:t>
            </a:r>
            <a:r>
              <a:rPr lang="fr-BE" b="0" err="1"/>
              <a:t>vakbond</a:t>
            </a:r>
            <a:r>
              <a:rPr lang="fr-BE" b="0"/>
              <a:t>, </a:t>
            </a:r>
            <a:r>
              <a:rPr lang="fr-BE" b="0" err="1"/>
              <a:t>politie</a:t>
            </a:r>
            <a:r>
              <a:rPr lang="fr-BE" b="0"/>
              <a:t>,…</a:t>
            </a:r>
            <a:endParaRPr lang="fr-BE" b="0">
              <a:ea typeface="Calibri"/>
              <a:cs typeface="Calibri"/>
            </a:endParaRPr>
          </a:p>
          <a:p>
            <a:pPr marL="703580" lvl="1" indent="-342900">
              <a:buFont typeface="Arial" panose="020B0604020202020204" pitchFamily="34" charset="0"/>
              <a:buChar char="•"/>
            </a:pPr>
            <a:r>
              <a:rPr lang="fr-BE" b="0" err="1"/>
              <a:t>Vanaf</a:t>
            </a:r>
            <a:r>
              <a:rPr lang="fr-BE" b="0"/>
              <a:t> </a:t>
            </a:r>
            <a:r>
              <a:rPr lang="fr-BE" b="0" err="1"/>
              <a:t>kennis</a:t>
            </a:r>
            <a:r>
              <a:rPr lang="fr-BE" b="0"/>
              <a:t> van de </a:t>
            </a:r>
            <a:r>
              <a:rPr lang="fr-BE" b="0" err="1"/>
              <a:t>melding</a:t>
            </a:r>
            <a:r>
              <a:rPr lang="fr-BE" b="0"/>
              <a:t> of </a:t>
            </a:r>
            <a:r>
              <a:rPr lang="fr-BE" b="0" err="1"/>
              <a:t>klacht</a:t>
            </a:r>
            <a:r>
              <a:rPr lang="fr-BE" b="0"/>
              <a:t> of </a:t>
            </a:r>
            <a:r>
              <a:rPr lang="nl-NL" b="0"/>
              <a:t>of nadat deze redelijkerwijs kennis kon hebben van deze acties</a:t>
            </a:r>
            <a:r>
              <a:rPr lang="fr-BE" b="0"/>
              <a:t> </a:t>
            </a:r>
            <a:endParaRPr lang="fr-BE" b="0">
              <a:ea typeface="Calibri"/>
              <a:cs typeface="Calibri"/>
            </a:endParaRPr>
          </a:p>
          <a:p>
            <a:pPr marL="703580" lvl="1" indent="-342900">
              <a:buFont typeface="Arial" panose="020B0604020202020204" pitchFamily="34" charset="0"/>
              <a:buChar char="•"/>
            </a:pPr>
            <a:r>
              <a:rPr lang="fr-BE" sz="2000" b="0">
                <a:solidFill>
                  <a:srgbClr val="383743"/>
                </a:solidFill>
                <a:latin typeface="+mn-lt"/>
              </a:rPr>
              <a:t>Als </a:t>
            </a:r>
            <a:r>
              <a:rPr lang="fr-BE" sz="2000" b="0" err="1">
                <a:solidFill>
                  <a:srgbClr val="383743"/>
                </a:solidFill>
                <a:latin typeface="+mn-lt"/>
              </a:rPr>
              <a:t>vermoed</a:t>
            </a:r>
            <a:r>
              <a:rPr lang="fr-BE" sz="2000" b="0" err="1"/>
              <a:t>en</a:t>
            </a:r>
            <a:r>
              <a:rPr lang="fr-BE" sz="2000" b="0"/>
              <a:t> </a:t>
            </a:r>
            <a:r>
              <a:rPr lang="fr-BE" sz="2000" b="0" err="1"/>
              <a:t>geldt</a:t>
            </a:r>
            <a:r>
              <a:rPr lang="fr-BE" sz="2000" b="0"/>
              <a:t> </a:t>
            </a:r>
            <a:r>
              <a:rPr lang="fr-BE" sz="2000" b="0">
                <a:sym typeface="Wingdings" panose="05000000000000000000" pitchFamily="2" charset="2"/>
              </a:rPr>
              <a:t> </a:t>
            </a:r>
            <a:r>
              <a:rPr lang="fr-BE" sz="2000" b="0" err="1">
                <a:sym typeface="Wingdings" panose="05000000000000000000" pitchFamily="2" charset="2"/>
              </a:rPr>
              <a:t>enkel</a:t>
            </a:r>
            <a:r>
              <a:rPr lang="fr-BE" sz="2000" b="0">
                <a:sym typeface="Wingdings" panose="05000000000000000000" pitchFamily="2" charset="2"/>
              </a:rPr>
              <a:t> </a:t>
            </a:r>
            <a:r>
              <a:rPr lang="nl-NL" sz="2000" b="0">
                <a:sym typeface="Wingdings" panose="05000000000000000000" pitchFamily="2" charset="2"/>
              </a:rPr>
              <a:t>nadelige maatregel die geen verband houdt met de melding of de klacht, of met de inhoud ervan</a:t>
            </a:r>
            <a:endParaRPr lang="fr-BE" b="0">
              <a:ea typeface="Calibri"/>
              <a:cs typeface="Calibri"/>
            </a:endParaRPr>
          </a:p>
          <a:p>
            <a:pPr marL="360680" lvl="1"/>
            <a:r>
              <a:rPr lang="fr-BE" b="0"/>
              <a:t>+ </a:t>
            </a:r>
            <a:r>
              <a:rPr lang="fr-BE" b="0" err="1"/>
              <a:t>vraag</a:t>
            </a:r>
            <a:r>
              <a:rPr lang="fr-BE" b="0"/>
              <a:t> </a:t>
            </a:r>
            <a:r>
              <a:rPr lang="fr-BE" b="0" err="1"/>
              <a:t>schriftelijke</a:t>
            </a:r>
            <a:r>
              <a:rPr lang="fr-BE" b="0"/>
              <a:t> </a:t>
            </a:r>
            <a:r>
              <a:rPr lang="fr-BE" b="0" err="1"/>
              <a:t>bewijs</a:t>
            </a:r>
            <a:endParaRPr lang="fr-BE" b="0">
              <a:ea typeface="Calibri"/>
              <a:cs typeface="Calibri"/>
            </a:endParaRPr>
          </a:p>
          <a:p>
            <a:endParaRPr lang="fr-BE"/>
          </a:p>
        </p:txBody>
      </p:sp>
    </p:spTree>
    <p:extLst>
      <p:ext uri="{BB962C8B-B14F-4D97-AF65-F5344CB8AC3E}">
        <p14:creationId xmlns:p14="http://schemas.microsoft.com/office/powerpoint/2010/main" val="3887311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D8FA2-DD7A-8A68-D53F-20C96630C8B9}"/>
              </a:ext>
            </a:extLst>
          </p:cNvPr>
          <p:cNvSpPr>
            <a:spLocks noGrp="1"/>
          </p:cNvSpPr>
          <p:nvPr>
            <p:ph type="title"/>
          </p:nvPr>
        </p:nvSpPr>
        <p:spPr/>
        <p:txBody>
          <a:bodyPr>
            <a:normAutofit fontScale="90000"/>
          </a:bodyPr>
          <a:lstStyle/>
          <a:p>
            <a:r>
              <a:rPr lang="nl-NL"/>
              <a:t>Behoud van voorbeelden van nadelige maatregelen.</a:t>
            </a:r>
            <a:endParaRPr lang="en-BE"/>
          </a:p>
        </p:txBody>
      </p:sp>
      <p:graphicFrame>
        <p:nvGraphicFramePr>
          <p:cNvPr id="4" name="Tabel 4">
            <a:extLst>
              <a:ext uri="{FF2B5EF4-FFF2-40B4-BE49-F238E27FC236}">
                <a16:creationId xmlns:a16="http://schemas.microsoft.com/office/drawing/2014/main" id="{93F37646-81FE-6B7D-8271-7DEC76D2EE32}"/>
              </a:ext>
            </a:extLst>
          </p:cNvPr>
          <p:cNvGraphicFramePr>
            <a:graphicFrameLocks noGrp="1"/>
          </p:cNvGraphicFramePr>
          <p:nvPr>
            <p:ph idx="1"/>
          </p:nvPr>
        </p:nvGraphicFramePr>
        <p:xfrm>
          <a:off x="1199456" y="991899"/>
          <a:ext cx="9983787" cy="2014792"/>
        </p:xfrm>
        <a:graphic>
          <a:graphicData uri="http://schemas.openxmlformats.org/drawingml/2006/table">
            <a:tbl>
              <a:tblPr firstRow="1" bandRow="1">
                <a:tableStyleId>{D7AC3CCA-C797-4891-BE02-D94E43425B78}</a:tableStyleId>
              </a:tblPr>
              <a:tblGrid>
                <a:gridCol w="4847359">
                  <a:extLst>
                    <a:ext uri="{9D8B030D-6E8A-4147-A177-3AD203B41FA5}">
                      <a16:colId xmlns:a16="http://schemas.microsoft.com/office/drawing/2014/main" val="2471047536"/>
                    </a:ext>
                  </a:extLst>
                </a:gridCol>
                <a:gridCol w="311727">
                  <a:extLst>
                    <a:ext uri="{9D8B030D-6E8A-4147-A177-3AD203B41FA5}">
                      <a16:colId xmlns:a16="http://schemas.microsoft.com/office/drawing/2014/main" val="420531234"/>
                    </a:ext>
                  </a:extLst>
                </a:gridCol>
                <a:gridCol w="4824701">
                  <a:extLst>
                    <a:ext uri="{9D8B030D-6E8A-4147-A177-3AD203B41FA5}">
                      <a16:colId xmlns:a16="http://schemas.microsoft.com/office/drawing/2014/main" val="3337833268"/>
                    </a:ext>
                  </a:extLst>
                </a:gridCol>
              </a:tblGrid>
              <a:tr h="370840">
                <a:tc>
                  <a:txBody>
                    <a:bodyPr/>
                    <a:lstStyle/>
                    <a:p>
                      <a:r>
                        <a:rPr kumimoji="0" lang="nl-NL" sz="1803" b="1" i="0" u="none" strike="noStrike" kern="1200" cap="none" spc="0" normalizeH="0" baseline="0" noProof="0">
                          <a:ln>
                            <a:noFill/>
                          </a:ln>
                          <a:solidFill>
                            <a:srgbClr val="A00656"/>
                          </a:solidFill>
                          <a:effectLst/>
                          <a:uLnTx/>
                          <a:uFillTx/>
                          <a:latin typeface="+mn-lt"/>
                          <a:ea typeface="+mn-ea"/>
                          <a:cs typeface="+mn-cs"/>
                        </a:rPr>
                        <a:t>Art. 15. § 2. </a:t>
                      </a:r>
                      <a:r>
                        <a:rPr lang="fr-FR" b="0"/>
                        <a:t>Au sens du présent article, une </a:t>
                      </a:r>
                      <a:r>
                        <a:rPr lang="fr-FR" b="1">
                          <a:solidFill>
                            <a:srgbClr val="FF0000"/>
                          </a:solidFill>
                        </a:rPr>
                        <a:t>mesure préjudiciable </a:t>
                      </a:r>
                      <a:r>
                        <a:rPr lang="fr-FR" b="0"/>
                        <a:t>s’entend notamment de la </a:t>
                      </a:r>
                      <a:r>
                        <a:rPr lang="fr-FR" b="0" u="sng"/>
                        <a:t>rupture</a:t>
                      </a:r>
                      <a:r>
                        <a:rPr lang="fr-FR" b="0"/>
                        <a:t> de la relation de travail, la </a:t>
                      </a:r>
                      <a:r>
                        <a:rPr lang="fr-FR" b="0" u="sng"/>
                        <a:t>modification unilatérale</a:t>
                      </a:r>
                      <a:r>
                        <a:rPr lang="fr-FR" b="0"/>
                        <a:t> des conditions de travail ou la mesure préjudiciable intervenue </a:t>
                      </a:r>
                      <a:r>
                        <a:rPr lang="fr-FR" b="0" u="sng"/>
                        <a:t>après la rupture de la relation de travail</a:t>
                      </a:r>
                      <a:r>
                        <a:rPr lang="fr-FR" b="0"/>
                        <a:t>.</a:t>
                      </a:r>
                      <a:endParaRPr lang="en-BE" b="0"/>
                    </a:p>
                  </a:txBody>
                  <a:tcPr/>
                </a:tc>
                <a:tc>
                  <a:txBody>
                    <a:bodyPr/>
                    <a:lstStyle/>
                    <a:p>
                      <a:endParaRPr lang="en-BE"/>
                    </a:p>
                  </a:txBody>
                  <a:tcPr/>
                </a:tc>
                <a:tc>
                  <a:txBody>
                    <a:bodyPr/>
                    <a:lstStyle/>
                    <a:p>
                      <a:r>
                        <a:rPr lang="nl-NL" b="1"/>
                        <a:t>Art. 15. § </a:t>
                      </a:r>
                      <a:r>
                        <a:rPr lang="nl-NL" sz="1803" b="1" kern="1200">
                          <a:solidFill>
                            <a:schemeClr val="dk1"/>
                          </a:solidFill>
                        </a:rPr>
                        <a:t>2.</a:t>
                      </a:r>
                      <a:r>
                        <a:rPr lang="nl-NL" sz="1803" kern="1200">
                          <a:solidFill>
                            <a:schemeClr val="dk1"/>
                          </a:solidFill>
                        </a:rPr>
                        <a:t> </a:t>
                      </a:r>
                      <a:r>
                        <a:rPr lang="nl-NL" sz="1803" b="0" kern="1200">
                          <a:solidFill>
                            <a:schemeClr val="dk1"/>
                          </a:solidFill>
                        </a:rPr>
                        <a:t>Voor de toepassing van dit artikel wordt onder </a:t>
                      </a:r>
                      <a:r>
                        <a:rPr lang="nl-NL" sz="1803" b="1" kern="1200">
                          <a:solidFill>
                            <a:srgbClr val="FF0000"/>
                          </a:solidFill>
                        </a:rPr>
                        <a:t>nadelige maatregel </a:t>
                      </a:r>
                      <a:r>
                        <a:rPr lang="nl-NL" sz="1803" b="0" kern="1200">
                          <a:solidFill>
                            <a:schemeClr val="dk1"/>
                          </a:solidFill>
                        </a:rPr>
                        <a:t>onder meer begrepen: de </a:t>
                      </a:r>
                      <a:r>
                        <a:rPr lang="nl-NL" sz="1803" b="0" u="sng" kern="1200">
                          <a:solidFill>
                            <a:schemeClr val="dk1"/>
                          </a:solidFill>
                        </a:rPr>
                        <a:t>beëindiging</a:t>
                      </a:r>
                      <a:r>
                        <a:rPr lang="nl-NL" sz="1803" b="0" kern="1200">
                          <a:solidFill>
                            <a:schemeClr val="dk1"/>
                          </a:solidFill>
                        </a:rPr>
                        <a:t> van de arbeidsbetrekking, de </a:t>
                      </a:r>
                      <a:r>
                        <a:rPr lang="nl-NL" sz="1803" b="0" u="sng" kern="1200">
                          <a:solidFill>
                            <a:schemeClr val="dk1"/>
                          </a:solidFill>
                        </a:rPr>
                        <a:t>eenzijdige wijziging </a:t>
                      </a:r>
                      <a:r>
                        <a:rPr lang="nl-NL" sz="1803" b="0" kern="1200">
                          <a:solidFill>
                            <a:schemeClr val="dk1"/>
                          </a:solidFill>
                        </a:rPr>
                        <a:t>van de arbeidsvoorwaarden of de nadelige maatregel getroffen </a:t>
                      </a:r>
                      <a:r>
                        <a:rPr lang="nl-NL" sz="1803" b="0" u="sng" kern="1200">
                          <a:solidFill>
                            <a:schemeClr val="dk1"/>
                          </a:solidFill>
                        </a:rPr>
                        <a:t>na de beëindiging van de arbeidsbetrekking</a:t>
                      </a:r>
                      <a:r>
                        <a:rPr lang="nl-NL" sz="1803" b="0" kern="1200">
                          <a:solidFill>
                            <a:schemeClr val="dk1"/>
                          </a:solidFill>
                        </a:rPr>
                        <a:t>. </a:t>
                      </a:r>
                      <a:endParaRPr lang="en-BE" sz="1803" b="0" kern="1200">
                        <a:solidFill>
                          <a:srgbClr val="FF0000"/>
                        </a:solidFill>
                        <a:latin typeface="+mn-lt"/>
                        <a:ea typeface="+mn-ea"/>
                        <a:cs typeface="+mn-cs"/>
                      </a:endParaRPr>
                    </a:p>
                  </a:txBody>
                  <a:tcPr/>
                </a:tc>
                <a:extLst>
                  <a:ext uri="{0D108BD9-81ED-4DB2-BD59-A6C34878D82A}">
                    <a16:rowId xmlns:a16="http://schemas.microsoft.com/office/drawing/2014/main" val="2238444765"/>
                  </a:ext>
                </a:extLst>
              </a:tr>
            </a:tbl>
          </a:graphicData>
        </a:graphic>
      </p:graphicFrame>
    </p:spTree>
    <p:extLst>
      <p:ext uri="{BB962C8B-B14F-4D97-AF65-F5344CB8AC3E}">
        <p14:creationId xmlns:p14="http://schemas.microsoft.com/office/powerpoint/2010/main" val="2750571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D8FA2-DD7A-8A68-D53F-20C96630C8B9}"/>
              </a:ext>
            </a:extLst>
          </p:cNvPr>
          <p:cNvSpPr>
            <a:spLocks noGrp="1"/>
          </p:cNvSpPr>
          <p:nvPr>
            <p:ph type="title"/>
          </p:nvPr>
        </p:nvSpPr>
        <p:spPr/>
        <p:txBody>
          <a:bodyPr>
            <a:normAutofit fontScale="90000"/>
          </a:bodyPr>
          <a:lstStyle/>
          <a:p>
            <a:r>
              <a:rPr lang="nl-BE"/>
              <a:t>Beschermde personen</a:t>
            </a:r>
            <a:endParaRPr lang="en-BE"/>
          </a:p>
        </p:txBody>
      </p:sp>
      <p:sp>
        <p:nvSpPr>
          <p:cNvPr id="5" name="Espace réservé du contenu 4">
            <a:extLst>
              <a:ext uri="{FF2B5EF4-FFF2-40B4-BE49-F238E27FC236}">
                <a16:creationId xmlns:a16="http://schemas.microsoft.com/office/drawing/2014/main" id="{0DD6528C-B6FD-DBDA-976A-F1036CA52B20}"/>
              </a:ext>
            </a:extLst>
          </p:cNvPr>
          <p:cNvSpPr>
            <a:spLocks noGrp="1"/>
          </p:cNvSpPr>
          <p:nvPr>
            <p:ph idx="1"/>
          </p:nvPr>
        </p:nvSpPr>
        <p:spPr>
          <a:xfrm>
            <a:off x="1199456" y="1088136"/>
            <a:ext cx="9985109" cy="4865821"/>
          </a:xfrm>
        </p:spPr>
        <p:txBody>
          <a:bodyPr>
            <a:normAutofit/>
          </a:bodyPr>
          <a:lstStyle/>
          <a:p>
            <a:r>
              <a:rPr lang="fr-BE" b="0" err="1"/>
              <a:t>Voorheen</a:t>
            </a:r>
            <a:endParaRPr lang="fr-BE" b="0"/>
          </a:p>
          <a:p>
            <a:pPr marL="703584" lvl="1" indent="-342900">
              <a:buFont typeface="Arial" panose="020B0604020202020204" pitchFamily="34" charset="0"/>
              <a:buChar char="•"/>
            </a:pPr>
            <a:r>
              <a:rPr lang="fr-BE" b="0" err="1"/>
              <a:t>Indiener</a:t>
            </a:r>
            <a:r>
              <a:rPr lang="fr-BE" b="0"/>
              <a:t> van de </a:t>
            </a:r>
            <a:r>
              <a:rPr lang="fr-BE" b="0" err="1"/>
              <a:t>klacht</a:t>
            </a:r>
            <a:endParaRPr lang="fr-BE" b="0"/>
          </a:p>
          <a:p>
            <a:pPr marL="703584" lvl="1" indent="-342900">
              <a:buFont typeface="Arial" panose="020B0604020202020204" pitchFamily="34" charset="0"/>
              <a:buChar char="•"/>
            </a:pPr>
            <a:r>
              <a:rPr lang="fr-BE" b="0"/>
              <a:t>« </a:t>
            </a:r>
            <a:r>
              <a:rPr lang="fr-BE" b="0" err="1"/>
              <a:t>Officiële</a:t>
            </a:r>
            <a:r>
              <a:rPr lang="fr-BE" b="0"/>
              <a:t> » </a:t>
            </a:r>
            <a:r>
              <a:rPr lang="fr-BE" b="0" err="1"/>
              <a:t>getuigen</a:t>
            </a:r>
            <a:r>
              <a:rPr lang="fr-BE" b="0"/>
              <a:t> en </a:t>
            </a:r>
            <a:r>
              <a:rPr lang="fr-BE" b="0" err="1"/>
              <a:t>getuigen</a:t>
            </a:r>
            <a:r>
              <a:rPr lang="fr-BE" b="0"/>
              <a:t> in </a:t>
            </a:r>
            <a:r>
              <a:rPr lang="fr-BE" b="0" err="1"/>
              <a:t>rechte</a:t>
            </a:r>
            <a:endParaRPr lang="fr-BE" b="0"/>
          </a:p>
          <a:p>
            <a:r>
              <a:rPr lang="fr-BE" b="0"/>
              <a:t>Nu:</a:t>
            </a:r>
          </a:p>
          <a:p>
            <a:pPr marL="703584" lvl="1" indent="-342900">
              <a:buFont typeface="Arial" panose="020B0604020202020204" pitchFamily="34" charset="0"/>
              <a:buChar char="•"/>
            </a:pPr>
            <a:r>
              <a:rPr lang="fr-BE" b="0" err="1"/>
              <a:t>Indiener</a:t>
            </a:r>
            <a:r>
              <a:rPr lang="fr-BE" b="0"/>
              <a:t> van de </a:t>
            </a:r>
            <a:r>
              <a:rPr lang="fr-BE" b="0" err="1"/>
              <a:t>klacht</a:t>
            </a:r>
            <a:endParaRPr lang="fr-BE" b="0"/>
          </a:p>
          <a:p>
            <a:pPr marL="703584" lvl="1" indent="-342900">
              <a:buFont typeface="Arial" panose="020B0604020202020204" pitchFamily="34" charset="0"/>
              <a:buChar char="•"/>
            </a:pPr>
            <a:r>
              <a:rPr lang="fr-BE" b="0" err="1"/>
              <a:t>Getuigen</a:t>
            </a:r>
            <a:endParaRPr lang="fr-BE" b="0"/>
          </a:p>
          <a:p>
            <a:pPr marL="703584" lvl="1" indent="-342900">
              <a:buFont typeface="Arial" panose="020B0604020202020204" pitchFamily="34" charset="0"/>
              <a:buChar char="•"/>
            </a:pPr>
            <a:r>
              <a:rPr lang="fr-BE" b="0" err="1"/>
              <a:t>Personen</a:t>
            </a:r>
            <a:r>
              <a:rPr lang="fr-BE" b="0"/>
              <a:t> die:</a:t>
            </a:r>
          </a:p>
          <a:p>
            <a:pPr marL="883926" lvl="2" indent="-342900">
              <a:buFont typeface="Arial" panose="020B0604020202020204" pitchFamily="34" charset="0"/>
              <a:buChar char="•"/>
            </a:pPr>
            <a:r>
              <a:rPr lang="nl-NL" sz="2000" b="0" dirty="0">
                <a:solidFill>
                  <a:srgbClr val="383743"/>
                </a:solidFill>
              </a:rPr>
              <a:t>raad geven, </a:t>
            </a:r>
          </a:p>
          <a:p>
            <a:pPr marL="883926" lvl="2" indent="-342900">
              <a:buFont typeface="Arial" panose="020B0604020202020204" pitchFamily="34" charset="0"/>
              <a:buChar char="•"/>
            </a:pPr>
            <a:r>
              <a:rPr lang="nl-NL" sz="2000" b="0" dirty="0">
                <a:solidFill>
                  <a:srgbClr val="383743"/>
                </a:solidFill>
              </a:rPr>
              <a:t>het slachtoffer hulp bieden of bijstaan, </a:t>
            </a:r>
          </a:p>
          <a:p>
            <a:pPr marL="883926" lvl="2" indent="-342900">
              <a:buFont typeface="Arial" panose="020B0604020202020204" pitchFamily="34" charset="0"/>
              <a:buChar char="•"/>
            </a:pPr>
            <a:r>
              <a:rPr lang="nl-NL" sz="2000" b="0" dirty="0">
                <a:solidFill>
                  <a:srgbClr val="383743"/>
                </a:solidFill>
              </a:rPr>
              <a:t>de schending van deze wet opwerpen.</a:t>
            </a:r>
            <a:endParaRPr lang="fr-BE" sz="2000" b="0" dirty="0">
              <a:solidFill>
                <a:srgbClr val="383743"/>
              </a:solidFill>
            </a:endParaRPr>
          </a:p>
        </p:txBody>
      </p:sp>
    </p:spTree>
    <p:extLst>
      <p:ext uri="{BB962C8B-B14F-4D97-AF65-F5344CB8AC3E}">
        <p14:creationId xmlns:p14="http://schemas.microsoft.com/office/powerpoint/2010/main" val="244672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723C27-B164-26A5-A241-6ADB94AA0793}"/>
              </a:ext>
            </a:extLst>
          </p:cNvPr>
          <p:cNvSpPr>
            <a:spLocks noGrp="1"/>
          </p:cNvSpPr>
          <p:nvPr>
            <p:ph type="title"/>
          </p:nvPr>
        </p:nvSpPr>
        <p:spPr/>
        <p:txBody>
          <a:bodyPr>
            <a:normAutofit fontScale="90000"/>
          </a:bodyPr>
          <a:lstStyle/>
          <a:p>
            <a:r>
              <a:rPr lang="en-US"/>
              <a:t>Plan </a:t>
            </a:r>
            <a:endParaRPr lang="fr-BE"/>
          </a:p>
        </p:txBody>
      </p:sp>
      <p:sp>
        <p:nvSpPr>
          <p:cNvPr id="3" name="Espace réservé du contenu 2">
            <a:extLst>
              <a:ext uri="{FF2B5EF4-FFF2-40B4-BE49-F238E27FC236}">
                <a16:creationId xmlns:a16="http://schemas.microsoft.com/office/drawing/2014/main" id="{EF40D510-0FDD-F55B-229B-28D4A907BD9E}"/>
              </a:ext>
            </a:extLst>
          </p:cNvPr>
          <p:cNvSpPr>
            <a:spLocks noGrp="1"/>
          </p:cNvSpPr>
          <p:nvPr>
            <p:ph idx="1"/>
          </p:nvPr>
        </p:nvSpPr>
        <p:spPr>
          <a:xfrm>
            <a:off x="1199456" y="974558"/>
            <a:ext cx="9985109" cy="4979399"/>
          </a:xfrm>
        </p:spPr>
        <p:txBody>
          <a:bodyPr>
            <a:normAutofit/>
          </a:bodyPr>
          <a:lstStyle/>
          <a:p>
            <a:pPr marL="342900" indent="-342900">
              <a:buFont typeface="Arial" panose="020B0604020202020204" pitchFamily="34" charset="0"/>
              <a:buChar char="•"/>
            </a:pPr>
            <a:r>
              <a:rPr lang="en-US"/>
              <a:t>La </a:t>
            </a:r>
            <a:r>
              <a:rPr lang="en-US" err="1"/>
              <a:t>loi</a:t>
            </a:r>
            <a:r>
              <a:rPr lang="en-US"/>
              <a:t> du 28 </a:t>
            </a:r>
            <a:r>
              <a:rPr lang="en-US" err="1"/>
              <a:t>juin</a:t>
            </a:r>
            <a:r>
              <a:rPr lang="en-US"/>
              <a:t> 2023 – </a:t>
            </a:r>
            <a:r>
              <a:rPr lang="en-US" err="1"/>
              <a:t>Législations</a:t>
            </a:r>
            <a:r>
              <a:rPr lang="en-US"/>
              <a:t> anti-discrimination</a:t>
            </a:r>
          </a:p>
          <a:p>
            <a:pPr marL="342900" indent="-342900">
              <a:buFont typeface="Arial" panose="020B0604020202020204" pitchFamily="34" charset="0"/>
              <a:buChar char="•"/>
            </a:pPr>
            <a:r>
              <a:rPr lang="en-US"/>
              <a:t>La </a:t>
            </a:r>
            <a:r>
              <a:rPr lang="en-US" err="1"/>
              <a:t>loi</a:t>
            </a:r>
            <a:r>
              <a:rPr lang="en-US"/>
              <a:t> du 7 </a:t>
            </a:r>
            <a:r>
              <a:rPr lang="en-US" err="1"/>
              <a:t>avril</a:t>
            </a:r>
            <a:r>
              <a:rPr lang="en-US"/>
              <a:t> 2023 – </a:t>
            </a:r>
            <a:r>
              <a:rPr lang="en-US" err="1"/>
              <a:t>Loi</a:t>
            </a:r>
            <a:r>
              <a:rPr lang="en-US"/>
              <a:t> </a:t>
            </a:r>
            <a:r>
              <a:rPr lang="en-US" err="1"/>
              <a:t>contre</a:t>
            </a:r>
            <a:r>
              <a:rPr lang="en-US"/>
              <a:t> les </a:t>
            </a:r>
            <a:r>
              <a:rPr lang="en-US" err="1"/>
              <a:t>représailles</a:t>
            </a:r>
            <a:endParaRPr lang="en-US"/>
          </a:p>
          <a:p>
            <a:pPr marL="342900" indent="-342900">
              <a:buFont typeface="Arial" panose="020B0604020202020204" pitchFamily="34" charset="0"/>
              <a:buChar char="•"/>
            </a:pPr>
            <a:r>
              <a:rPr lang="en-US"/>
              <a:t>La </a:t>
            </a:r>
            <a:r>
              <a:rPr lang="en-US" err="1"/>
              <a:t>loi</a:t>
            </a:r>
            <a:r>
              <a:rPr lang="en-US"/>
              <a:t> du 6 </a:t>
            </a:r>
            <a:r>
              <a:rPr lang="en-US" err="1"/>
              <a:t>décembre</a:t>
            </a:r>
            <a:r>
              <a:rPr lang="en-US"/>
              <a:t> 2022 – Modification Code </a:t>
            </a:r>
            <a:r>
              <a:rPr lang="en-US" err="1"/>
              <a:t>pénal</a:t>
            </a:r>
            <a:endParaRPr lang="en-US"/>
          </a:p>
          <a:p>
            <a:pPr marL="342900" indent="-342900">
              <a:buFont typeface="Arial" panose="020B0604020202020204" pitchFamily="34" charset="0"/>
              <a:buChar char="•"/>
            </a:pPr>
            <a:r>
              <a:rPr lang="fr-BE"/>
              <a:t>Loi du 20 juillet 2022 – Critère de l'état de santé</a:t>
            </a:r>
          </a:p>
          <a:p>
            <a:pPr marL="342900" indent="-342900">
              <a:buFont typeface="Arial" panose="020B0604020202020204" pitchFamily="34" charset="0"/>
              <a:buChar char="•"/>
            </a:pPr>
            <a:endParaRPr lang="fr-BE"/>
          </a:p>
          <a:p>
            <a:pPr marL="342900" indent="-342900">
              <a:buFont typeface="Arial" panose="020B0604020202020204" pitchFamily="34" charset="0"/>
              <a:buChar char="•"/>
            </a:pPr>
            <a:r>
              <a:rPr lang="en-US"/>
              <a:t>De wet van 28 </a:t>
            </a:r>
            <a:r>
              <a:rPr lang="en-US" err="1"/>
              <a:t>juni</a:t>
            </a:r>
            <a:r>
              <a:rPr lang="en-US"/>
              <a:t> 2023 – Anti-</a:t>
            </a:r>
            <a:r>
              <a:rPr lang="en-US" err="1"/>
              <a:t>discriminatiewetgeving</a:t>
            </a:r>
            <a:endParaRPr lang="en-US"/>
          </a:p>
          <a:p>
            <a:pPr marL="342900" indent="-342900">
              <a:buFont typeface="Arial" panose="020B0604020202020204" pitchFamily="34" charset="0"/>
              <a:buChar char="•"/>
            </a:pPr>
            <a:r>
              <a:rPr lang="en-US"/>
              <a:t>De wet van 7 </a:t>
            </a:r>
            <a:r>
              <a:rPr lang="en-US" err="1"/>
              <a:t>april</a:t>
            </a:r>
            <a:r>
              <a:rPr lang="en-US"/>
              <a:t> 2023 – Wet tegen </a:t>
            </a:r>
            <a:r>
              <a:rPr lang="en-US" err="1"/>
              <a:t>represailles</a:t>
            </a:r>
            <a:endParaRPr lang="en-US"/>
          </a:p>
          <a:p>
            <a:pPr marL="342900" indent="-342900">
              <a:buFont typeface="Arial" panose="020B0604020202020204" pitchFamily="34" charset="0"/>
              <a:buChar char="•"/>
            </a:pPr>
            <a:r>
              <a:rPr lang="en-US"/>
              <a:t>De wet van 6 </a:t>
            </a:r>
            <a:r>
              <a:rPr lang="en-US" err="1"/>
              <a:t>december</a:t>
            </a:r>
            <a:r>
              <a:rPr lang="en-US"/>
              <a:t> 2022 – </a:t>
            </a:r>
            <a:r>
              <a:rPr lang="en-US" err="1"/>
              <a:t>Wijziging</a:t>
            </a:r>
            <a:r>
              <a:rPr lang="en-US"/>
              <a:t> </a:t>
            </a:r>
            <a:r>
              <a:rPr lang="en-US" err="1"/>
              <a:t>Strafwetboek</a:t>
            </a:r>
            <a:endParaRPr lang="en-US"/>
          </a:p>
          <a:p>
            <a:pPr marL="342900" indent="-342900">
              <a:buFont typeface="Arial" panose="020B0604020202020204" pitchFamily="34" charset="0"/>
              <a:buChar char="•"/>
            </a:pPr>
            <a:r>
              <a:rPr lang="en-US"/>
              <a:t>De wet van </a:t>
            </a:r>
            <a:r>
              <a:rPr lang="fr-BE"/>
              <a:t>20 juli 2022 – </a:t>
            </a:r>
            <a:r>
              <a:rPr lang="nl-BE"/>
              <a:t>Het criterium ‘gezondheidstoestand’</a:t>
            </a:r>
            <a:endParaRPr lang="en-US"/>
          </a:p>
          <a:p>
            <a:pPr marL="342900" indent="-342900">
              <a:buFont typeface="Arial" panose="020B0604020202020204" pitchFamily="34" charset="0"/>
              <a:buChar char="•"/>
            </a:pPr>
            <a:endParaRPr lang="en-US">
              <a:highlight>
                <a:srgbClr val="FFFF00"/>
              </a:highlight>
            </a:endParaRP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1067540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D8FA2-DD7A-8A68-D53F-20C96630C8B9}"/>
              </a:ext>
            </a:extLst>
          </p:cNvPr>
          <p:cNvSpPr>
            <a:spLocks noGrp="1"/>
          </p:cNvSpPr>
          <p:nvPr>
            <p:ph type="title"/>
          </p:nvPr>
        </p:nvSpPr>
        <p:spPr/>
        <p:txBody>
          <a:bodyPr>
            <a:normAutofit fontScale="90000"/>
          </a:bodyPr>
          <a:lstStyle/>
          <a:p>
            <a:r>
              <a:rPr lang="nl-NL"/>
              <a:t>Wat is een klacht + waar indienen? (3)</a:t>
            </a:r>
            <a:endParaRPr lang="en-BE"/>
          </a:p>
        </p:txBody>
      </p:sp>
      <p:graphicFrame>
        <p:nvGraphicFramePr>
          <p:cNvPr id="4" name="Tabel 4">
            <a:extLst>
              <a:ext uri="{FF2B5EF4-FFF2-40B4-BE49-F238E27FC236}">
                <a16:creationId xmlns:a16="http://schemas.microsoft.com/office/drawing/2014/main" id="{93F37646-81FE-6B7D-8271-7DEC76D2EE32}"/>
              </a:ext>
            </a:extLst>
          </p:cNvPr>
          <p:cNvGraphicFramePr>
            <a:graphicFrameLocks noGrp="1"/>
          </p:cNvGraphicFramePr>
          <p:nvPr>
            <p:ph idx="1"/>
          </p:nvPr>
        </p:nvGraphicFramePr>
        <p:xfrm>
          <a:off x="1199456" y="991899"/>
          <a:ext cx="9983787" cy="4212908"/>
        </p:xfrm>
        <a:graphic>
          <a:graphicData uri="http://schemas.openxmlformats.org/drawingml/2006/table">
            <a:tbl>
              <a:tblPr firstRow="1" bandRow="1">
                <a:tableStyleId>{D7AC3CCA-C797-4891-BE02-D94E43425B78}</a:tableStyleId>
              </a:tblPr>
              <a:tblGrid>
                <a:gridCol w="4847359">
                  <a:extLst>
                    <a:ext uri="{9D8B030D-6E8A-4147-A177-3AD203B41FA5}">
                      <a16:colId xmlns:a16="http://schemas.microsoft.com/office/drawing/2014/main" val="2471047536"/>
                    </a:ext>
                  </a:extLst>
                </a:gridCol>
                <a:gridCol w="311727">
                  <a:extLst>
                    <a:ext uri="{9D8B030D-6E8A-4147-A177-3AD203B41FA5}">
                      <a16:colId xmlns:a16="http://schemas.microsoft.com/office/drawing/2014/main" val="420531234"/>
                    </a:ext>
                  </a:extLst>
                </a:gridCol>
                <a:gridCol w="4824701">
                  <a:extLst>
                    <a:ext uri="{9D8B030D-6E8A-4147-A177-3AD203B41FA5}">
                      <a16:colId xmlns:a16="http://schemas.microsoft.com/office/drawing/2014/main" val="3337833268"/>
                    </a:ext>
                  </a:extLst>
                </a:gridCol>
              </a:tblGrid>
              <a:tr h="370840">
                <a:tc>
                  <a:txBody>
                    <a:bodyPr/>
                    <a:lstStyle/>
                    <a:p>
                      <a:r>
                        <a:rPr kumimoji="0" lang="nl-NL" sz="1803" b="1" i="0" u="none" strike="noStrike" kern="1200" cap="none" spc="0" normalizeH="0" baseline="0" noProof="0">
                          <a:ln>
                            <a:noFill/>
                          </a:ln>
                          <a:solidFill>
                            <a:srgbClr val="A00656"/>
                          </a:solidFill>
                          <a:effectLst/>
                          <a:uLnTx/>
                          <a:uFillTx/>
                          <a:latin typeface="+mn-lt"/>
                          <a:ea typeface="+mn-ea"/>
                          <a:cs typeface="+mn-cs"/>
                        </a:rPr>
                        <a:t>Art. 15. § 3. </a:t>
                      </a:r>
                      <a:r>
                        <a:rPr lang="fr-FR" b="0"/>
                        <a:t>Au sens du présent article, il y a lieu d’entendre </a:t>
                      </a:r>
                      <a:r>
                        <a:rPr lang="fr-FR" sz="1803" b="0" kern="1200">
                          <a:solidFill>
                            <a:schemeClr val="dk1"/>
                          </a:solidFill>
                          <a:latin typeface="+mn-lt"/>
                          <a:ea typeface="+mn-ea"/>
                          <a:cs typeface="+mn-cs"/>
                        </a:rPr>
                        <a:t>par signalement, plainte ou action en justice: </a:t>
                      </a:r>
                    </a:p>
                    <a:p>
                      <a:r>
                        <a:rPr lang="fr-FR" b="0"/>
                        <a:t>— […];</a:t>
                      </a:r>
                    </a:p>
                    <a:p>
                      <a:r>
                        <a:rPr lang="fr-FR" b="0"/>
                        <a:t>— une </a:t>
                      </a:r>
                      <a:r>
                        <a:rPr lang="fr-FR" b="1">
                          <a:solidFill>
                            <a:srgbClr val="FF0000"/>
                          </a:solidFill>
                        </a:rPr>
                        <a:t>action en justice </a:t>
                      </a:r>
                      <a:r>
                        <a:rPr lang="fr-FR" b="0"/>
                        <a:t>introduite par la </a:t>
                      </a:r>
                      <a:r>
                        <a:rPr lang="fr-FR" b="1" u="sng"/>
                        <a:t>personne concernée </a:t>
                      </a:r>
                      <a:r>
                        <a:rPr lang="fr-FR" b="0"/>
                        <a:t>par la violation alléguée; </a:t>
                      </a:r>
                    </a:p>
                    <a:p>
                      <a:r>
                        <a:rPr lang="fr-FR" b="0"/>
                        <a:t>— une action en justice introduite par l’Institut pour l’égalité des femmes et des hommes, le Centre ou un groupement d’intérêts </a:t>
                      </a:r>
                      <a:r>
                        <a:rPr lang="fr-FR" b="1" u="sng"/>
                        <a:t>au bénéfice de la personne concernée </a:t>
                      </a:r>
                      <a:r>
                        <a:rPr lang="fr-FR" b="0"/>
                        <a:t>par la violation alléguée; </a:t>
                      </a:r>
                    </a:p>
                    <a:p>
                      <a:r>
                        <a:rPr lang="fr-FR" b="0"/>
                        <a:t>— une action en justice introduite par </a:t>
                      </a:r>
                      <a:r>
                        <a:rPr lang="fr-FR" b="1" u="sng"/>
                        <a:t>l’Institut</a:t>
                      </a:r>
                      <a:r>
                        <a:rPr lang="fr-FR" b="0"/>
                        <a:t> pour l’égalité des femmes et des hommes, le </a:t>
                      </a:r>
                      <a:r>
                        <a:rPr lang="fr-FR" b="1" u="sng"/>
                        <a:t>Centre</a:t>
                      </a:r>
                      <a:r>
                        <a:rPr lang="fr-FR" b="0"/>
                        <a:t> ou un </a:t>
                      </a:r>
                      <a:r>
                        <a:rPr lang="fr-FR" b="1" u="sng"/>
                        <a:t>groupement d’intérêts </a:t>
                      </a:r>
                      <a:r>
                        <a:rPr lang="fr-FR" b="0"/>
                        <a:t>en son nom propre.</a:t>
                      </a:r>
                      <a:endParaRPr lang="en-BE" b="0"/>
                    </a:p>
                  </a:txBody>
                  <a:tcPr/>
                </a:tc>
                <a:tc>
                  <a:txBody>
                    <a:bodyPr/>
                    <a:lstStyle/>
                    <a:p>
                      <a:endParaRPr lang="en-BE"/>
                    </a:p>
                  </a:txBody>
                  <a:tcPr/>
                </a:tc>
                <a:tc>
                  <a:txBody>
                    <a:bodyPr/>
                    <a:lstStyle/>
                    <a:p>
                      <a:r>
                        <a:rPr lang="nl-NL" b="1"/>
                        <a:t>Art. 15. § </a:t>
                      </a:r>
                      <a:r>
                        <a:rPr lang="nl-NL" sz="1803" b="1" kern="1200">
                          <a:solidFill>
                            <a:schemeClr val="dk1"/>
                          </a:solidFill>
                        </a:rPr>
                        <a:t>3.</a:t>
                      </a:r>
                      <a:r>
                        <a:rPr lang="nl-NL" sz="1803" kern="1200">
                          <a:solidFill>
                            <a:schemeClr val="dk1"/>
                          </a:solidFill>
                        </a:rPr>
                        <a:t> </a:t>
                      </a:r>
                      <a:r>
                        <a:rPr lang="nl-NL" sz="1803" b="0" kern="1200">
                          <a:solidFill>
                            <a:schemeClr val="dk1"/>
                          </a:solidFill>
                        </a:rPr>
                        <a:t>Voor de toepassing van dit artikel wordt </a:t>
                      </a:r>
                      <a:r>
                        <a:rPr lang="nl-NL" sz="1803" b="0" kern="1200">
                          <a:solidFill>
                            <a:schemeClr val="dk1"/>
                          </a:solidFill>
                          <a:latin typeface="+mn-lt"/>
                          <a:ea typeface="+mn-ea"/>
                          <a:cs typeface="+mn-cs"/>
                        </a:rPr>
                        <a:t>onder melding, klacht of rechtsvordering </a:t>
                      </a:r>
                      <a:r>
                        <a:rPr lang="nl-NL" sz="1803" b="0" kern="1200">
                          <a:solidFill>
                            <a:schemeClr val="dk1"/>
                          </a:solidFill>
                        </a:rPr>
                        <a:t>begrepen: — […]; </a:t>
                      </a:r>
                    </a:p>
                    <a:p>
                      <a:r>
                        <a:rPr lang="nl-NL" sz="1803" b="0" kern="1200">
                          <a:solidFill>
                            <a:schemeClr val="dk1"/>
                          </a:solidFill>
                        </a:rPr>
                        <a:t>— een </a:t>
                      </a:r>
                      <a:r>
                        <a:rPr lang="nl-NL" sz="1803" b="1" kern="1200">
                          <a:solidFill>
                            <a:srgbClr val="FF0000"/>
                          </a:solidFill>
                        </a:rPr>
                        <a:t>rechtsvordering</a:t>
                      </a:r>
                      <a:r>
                        <a:rPr lang="nl-NL" sz="1803" b="0" kern="1200">
                          <a:solidFill>
                            <a:schemeClr val="dk1"/>
                          </a:solidFill>
                        </a:rPr>
                        <a:t> ingesteld door de </a:t>
                      </a:r>
                      <a:r>
                        <a:rPr lang="nl-NL" sz="1803" b="1" u="sng" kern="1200">
                          <a:solidFill>
                            <a:schemeClr val="dk1"/>
                          </a:solidFill>
                        </a:rPr>
                        <a:t>persoon</a:t>
                      </a:r>
                      <a:r>
                        <a:rPr lang="nl-NL" sz="1803" b="0" kern="1200">
                          <a:solidFill>
                            <a:schemeClr val="dk1"/>
                          </a:solidFill>
                        </a:rPr>
                        <a:t> op wie de vermeende inbreuk betrekking heeft; </a:t>
                      </a:r>
                    </a:p>
                    <a:p>
                      <a:r>
                        <a:rPr lang="nl-NL" sz="1803" b="0" kern="1200">
                          <a:solidFill>
                            <a:schemeClr val="dk1"/>
                          </a:solidFill>
                        </a:rPr>
                        <a:t>— een rechtsvordering ingesteld </a:t>
                      </a:r>
                      <a:r>
                        <a:rPr lang="nl-NL" sz="1803" b="1" u="sng" kern="1200">
                          <a:solidFill>
                            <a:schemeClr val="dk1"/>
                          </a:solidFill>
                        </a:rPr>
                        <a:t>ten voordele van de persoon</a:t>
                      </a:r>
                      <a:r>
                        <a:rPr lang="nl-NL" sz="1803" b="0" u="none" kern="1200">
                          <a:solidFill>
                            <a:schemeClr val="dk1"/>
                          </a:solidFill>
                        </a:rPr>
                        <a:t> </a:t>
                      </a:r>
                      <a:r>
                        <a:rPr lang="nl-NL" sz="1803" b="0" kern="1200">
                          <a:solidFill>
                            <a:schemeClr val="dk1"/>
                          </a:solidFill>
                        </a:rPr>
                        <a:t>op wie de vermeende inbreuk betrekking heeft door het Instituut voor de gelijkheid van vrouwen en mannen, het Centrum of een belangenvereniging; </a:t>
                      </a:r>
                    </a:p>
                    <a:p>
                      <a:r>
                        <a:rPr lang="nl-NL" sz="1803" b="0" kern="1200">
                          <a:solidFill>
                            <a:schemeClr val="dk1"/>
                          </a:solidFill>
                        </a:rPr>
                        <a:t>— een rechtsvordering ingesteld door het </a:t>
                      </a:r>
                      <a:r>
                        <a:rPr lang="nl-NL" sz="1803" b="1" u="sng" kern="1200">
                          <a:solidFill>
                            <a:schemeClr val="dk1"/>
                          </a:solidFill>
                        </a:rPr>
                        <a:t>Instituut</a:t>
                      </a:r>
                      <a:r>
                        <a:rPr lang="nl-NL" sz="1803" b="0" kern="1200">
                          <a:solidFill>
                            <a:schemeClr val="dk1"/>
                          </a:solidFill>
                        </a:rPr>
                        <a:t> voor de gelijkheid van vrouwen en mannen, het </a:t>
                      </a:r>
                      <a:r>
                        <a:rPr lang="nl-NL" sz="1803" b="1" u="sng" kern="1200">
                          <a:solidFill>
                            <a:schemeClr val="dk1"/>
                          </a:solidFill>
                        </a:rPr>
                        <a:t>Centrum</a:t>
                      </a:r>
                      <a:r>
                        <a:rPr lang="nl-NL" sz="1803" b="0" kern="1200">
                          <a:solidFill>
                            <a:schemeClr val="dk1"/>
                          </a:solidFill>
                        </a:rPr>
                        <a:t> of een </a:t>
                      </a:r>
                      <a:r>
                        <a:rPr lang="nl-NL" sz="1803" b="1" u="sng" kern="1200">
                          <a:solidFill>
                            <a:schemeClr val="dk1"/>
                          </a:solidFill>
                        </a:rPr>
                        <a:t>belangenvereniging</a:t>
                      </a:r>
                      <a:r>
                        <a:rPr lang="nl-NL" sz="1803" b="0" kern="1200">
                          <a:solidFill>
                            <a:schemeClr val="dk1"/>
                          </a:solidFill>
                        </a:rPr>
                        <a:t> in eigen naam. </a:t>
                      </a:r>
                    </a:p>
                  </a:txBody>
                  <a:tcPr/>
                </a:tc>
                <a:extLst>
                  <a:ext uri="{0D108BD9-81ED-4DB2-BD59-A6C34878D82A}">
                    <a16:rowId xmlns:a16="http://schemas.microsoft.com/office/drawing/2014/main" val="2238444765"/>
                  </a:ext>
                </a:extLst>
              </a:tr>
            </a:tbl>
          </a:graphicData>
        </a:graphic>
      </p:graphicFrame>
      <p:sp>
        <p:nvSpPr>
          <p:cNvPr id="3" name="Tekstvak 2">
            <a:extLst>
              <a:ext uri="{FF2B5EF4-FFF2-40B4-BE49-F238E27FC236}">
                <a16:creationId xmlns:a16="http://schemas.microsoft.com/office/drawing/2014/main" id="{1729E54C-86D9-6827-5B8E-6540CDE0BB85}"/>
              </a:ext>
            </a:extLst>
          </p:cNvPr>
          <p:cNvSpPr txBox="1"/>
          <p:nvPr/>
        </p:nvSpPr>
        <p:spPr>
          <a:xfrm>
            <a:off x="1199456" y="5316971"/>
            <a:ext cx="9983787" cy="923330"/>
          </a:xfrm>
          <a:prstGeom prst="rect">
            <a:avLst/>
          </a:prstGeom>
          <a:noFill/>
        </p:spPr>
        <p:txBody>
          <a:bodyPr wrap="square" rtlCol="0">
            <a:spAutoFit/>
          </a:bodyPr>
          <a:lstStyle/>
          <a:p>
            <a:r>
              <a:rPr lang="nl-BE" b="1" i="1" err="1"/>
              <a:t>Commentaire</a:t>
            </a:r>
            <a:r>
              <a:rPr lang="nl-BE" b="1" i="1"/>
              <a:t>: </a:t>
            </a:r>
            <a:r>
              <a:rPr lang="fr-FR" i="1"/>
              <a:t>L'IEFH est également mentionnée dans les lois ADAR (et Unia vice versa dans la loi Genre). Il s'agit d'éviter, dans les cas de discrimination multiple ou intersectionnelle, qu'en cas de qualification différente ultérieure par le tribunal, la protection ne joue plus. </a:t>
            </a:r>
            <a:endParaRPr lang="en-BE" i="1"/>
          </a:p>
        </p:txBody>
      </p:sp>
    </p:spTree>
    <p:extLst>
      <p:ext uri="{BB962C8B-B14F-4D97-AF65-F5344CB8AC3E}">
        <p14:creationId xmlns:p14="http://schemas.microsoft.com/office/powerpoint/2010/main" val="271269359"/>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D8FA2-DD7A-8A68-D53F-20C96630C8B9}"/>
              </a:ext>
            </a:extLst>
          </p:cNvPr>
          <p:cNvSpPr>
            <a:spLocks noGrp="1"/>
          </p:cNvSpPr>
          <p:nvPr>
            <p:ph type="title"/>
          </p:nvPr>
        </p:nvSpPr>
        <p:spPr/>
        <p:txBody>
          <a:bodyPr>
            <a:normAutofit fontScale="90000"/>
          </a:bodyPr>
          <a:lstStyle/>
          <a:p>
            <a:r>
              <a:rPr lang="nl-BE"/>
              <a:t>Bewijsregeling</a:t>
            </a:r>
            <a:endParaRPr lang="en-BE"/>
          </a:p>
        </p:txBody>
      </p:sp>
      <p:graphicFrame>
        <p:nvGraphicFramePr>
          <p:cNvPr id="4" name="Tabel 4">
            <a:extLst>
              <a:ext uri="{FF2B5EF4-FFF2-40B4-BE49-F238E27FC236}">
                <a16:creationId xmlns:a16="http://schemas.microsoft.com/office/drawing/2014/main" id="{93F37646-81FE-6B7D-8271-7DEC76D2EE32}"/>
              </a:ext>
            </a:extLst>
          </p:cNvPr>
          <p:cNvGraphicFramePr>
            <a:graphicFrameLocks noGrp="1"/>
          </p:cNvGraphicFramePr>
          <p:nvPr>
            <p:ph idx="1"/>
          </p:nvPr>
        </p:nvGraphicFramePr>
        <p:xfrm>
          <a:off x="1200778" y="910399"/>
          <a:ext cx="9983787" cy="5037201"/>
        </p:xfrm>
        <a:graphic>
          <a:graphicData uri="http://schemas.openxmlformats.org/drawingml/2006/table">
            <a:tbl>
              <a:tblPr firstRow="1" bandRow="1">
                <a:tableStyleId>{D7AC3CCA-C797-4891-BE02-D94E43425B78}</a:tableStyleId>
              </a:tblPr>
              <a:tblGrid>
                <a:gridCol w="4847359">
                  <a:extLst>
                    <a:ext uri="{9D8B030D-6E8A-4147-A177-3AD203B41FA5}">
                      <a16:colId xmlns:a16="http://schemas.microsoft.com/office/drawing/2014/main" val="2471047536"/>
                    </a:ext>
                  </a:extLst>
                </a:gridCol>
                <a:gridCol w="311727">
                  <a:extLst>
                    <a:ext uri="{9D8B030D-6E8A-4147-A177-3AD203B41FA5}">
                      <a16:colId xmlns:a16="http://schemas.microsoft.com/office/drawing/2014/main" val="420531234"/>
                    </a:ext>
                  </a:extLst>
                </a:gridCol>
                <a:gridCol w="4824701">
                  <a:extLst>
                    <a:ext uri="{9D8B030D-6E8A-4147-A177-3AD203B41FA5}">
                      <a16:colId xmlns:a16="http://schemas.microsoft.com/office/drawing/2014/main" val="3337833268"/>
                    </a:ext>
                  </a:extLst>
                </a:gridCol>
              </a:tblGrid>
              <a:tr h="370840">
                <a:tc>
                  <a:txBody>
                    <a:bodyPr/>
                    <a:lstStyle/>
                    <a:p>
                      <a:r>
                        <a:rPr kumimoji="0" lang="nl-NL" sz="1803" b="1" i="0" u="none" strike="noStrike" kern="1200" cap="none" spc="0" normalizeH="0" baseline="0" noProof="0">
                          <a:ln>
                            <a:noFill/>
                          </a:ln>
                          <a:solidFill>
                            <a:srgbClr val="A00656"/>
                          </a:solidFill>
                          <a:effectLst/>
                          <a:uLnTx/>
                          <a:uFillTx/>
                          <a:latin typeface="+mn-lt"/>
                          <a:ea typeface="+mn-ea"/>
                          <a:cs typeface="+mn-cs"/>
                        </a:rPr>
                        <a:t>Art. 15. § 4. </a:t>
                      </a:r>
                      <a:r>
                        <a:rPr lang="fr-FR" b="0"/>
                        <a:t>Afin de bénéficier de la protection visée au paragraphe 1er, </a:t>
                      </a:r>
                      <a:r>
                        <a:rPr lang="fr-FR" b="1">
                          <a:solidFill>
                            <a:srgbClr val="FF0000"/>
                          </a:solidFill>
                        </a:rPr>
                        <a:t>la personne concernée par la violation alléguée doit démontrer qu’un signalement a été fait</a:t>
                      </a:r>
                      <a:r>
                        <a:rPr lang="fr-FR" b="0"/>
                        <a:t> ou qu’une plainte a été introduite ou qu’une action en justice a été intentée en raison d’une violation de la présente loi. Cette preuve peut être apportée </a:t>
                      </a:r>
                      <a:r>
                        <a:rPr lang="fr-FR" b="0" u="sng"/>
                        <a:t>par toute voie de droit</a:t>
                      </a:r>
                      <a:r>
                        <a:rPr lang="fr-FR" b="0"/>
                        <a:t>. </a:t>
                      </a:r>
                    </a:p>
                    <a:p>
                      <a:r>
                        <a:rPr lang="fr-FR" b="0"/>
                        <a:t>Lorsque l’employeur prend une mesure préjudiciable à l’égard de la personne concernée par la violation </a:t>
                      </a:r>
                      <a:r>
                        <a:rPr lang="fr-FR" b="0" u="sng"/>
                        <a:t>alléguée dans les douze mois après avoir eu connaissance du signalement </a:t>
                      </a:r>
                      <a:r>
                        <a:rPr lang="fr-FR" b="0"/>
                        <a:t>ou de la plainte </a:t>
                      </a:r>
                      <a:r>
                        <a:rPr lang="fr-FR" b="1" u="sng"/>
                        <a:t>ou après avoir pu raisonnablement avoir eu connaissance </a:t>
                      </a:r>
                      <a:r>
                        <a:rPr lang="fr-FR" b="0"/>
                        <a:t>de ces démarches, il incombe à l’employeur de démontrer que la mesure préjudiciable n’est pas liée au signalement ou à la plainte, ou à leur contenu.</a:t>
                      </a:r>
                    </a:p>
                    <a:p>
                      <a:r>
                        <a:rPr lang="fr-FR" b="0"/>
                        <a:t>[…]</a:t>
                      </a:r>
                      <a:endParaRPr lang="en-BE" b="0"/>
                    </a:p>
                  </a:txBody>
                  <a:tcPr/>
                </a:tc>
                <a:tc>
                  <a:txBody>
                    <a:bodyPr/>
                    <a:lstStyle/>
                    <a:p>
                      <a:endParaRPr lang="en-BE"/>
                    </a:p>
                  </a:txBody>
                  <a:tcPr/>
                </a:tc>
                <a:tc>
                  <a:txBody>
                    <a:bodyPr/>
                    <a:lstStyle/>
                    <a:p>
                      <a:r>
                        <a:rPr lang="nl-NL" b="1"/>
                        <a:t>Art. 15. § 4. </a:t>
                      </a:r>
                      <a:r>
                        <a:rPr lang="nl-NL" b="0"/>
                        <a:t>Om de bescherming bedoeld in paragraaf 1 te genieten moet de </a:t>
                      </a:r>
                      <a:r>
                        <a:rPr lang="nl-NL" b="1">
                          <a:solidFill>
                            <a:srgbClr val="FF0000"/>
                          </a:solidFill>
                        </a:rPr>
                        <a:t>persoon op wie de vermeende inbreuk betrekking heeft aantonen dat er een melding werd gedaan</a:t>
                      </a:r>
                      <a:r>
                        <a:rPr lang="nl-NL" b="0"/>
                        <a:t> of een klacht werd ingediend of een rechtsvordering werd ingesteld omwille van een inbreuk op deze wet. Dit bewijs kan met </a:t>
                      </a:r>
                      <a:r>
                        <a:rPr lang="nl-NL" b="0" u="sng"/>
                        <a:t>elk rechtsmiddel </a:t>
                      </a:r>
                      <a:r>
                        <a:rPr lang="nl-NL" b="0"/>
                        <a:t>geleverd worden. </a:t>
                      </a:r>
                    </a:p>
                    <a:p>
                      <a:r>
                        <a:rPr lang="nl-NL" b="0"/>
                        <a:t>Wanneer de werkgever </a:t>
                      </a:r>
                      <a:r>
                        <a:rPr lang="nl-NL" b="0" u="sng"/>
                        <a:t>binnen de twaalf maanden nadat deze kennis had</a:t>
                      </a:r>
                      <a:r>
                        <a:rPr lang="nl-NL" b="0"/>
                        <a:t> van de melding of de klacht </a:t>
                      </a:r>
                      <a:r>
                        <a:rPr lang="nl-NL" b="1" u="sng"/>
                        <a:t>of nadat deze redelijkerwijs kennis kon hebben</a:t>
                      </a:r>
                      <a:r>
                        <a:rPr lang="nl-NL" b="0"/>
                        <a:t> van deze acties, een nadelige maatregel treft ten aanzien van de persoon op wie de vermeende inbreuk betrekking heeft, valt de bewijslast dat de nadelige maatregel geen verband houdt met de melding of de klacht, of met de inhoud ervan, ten laste van de werkgever.</a:t>
                      </a:r>
                    </a:p>
                    <a:p>
                      <a:r>
                        <a:rPr lang="nl-NL" b="0"/>
                        <a:t>[…] </a:t>
                      </a:r>
                    </a:p>
                  </a:txBody>
                  <a:tcPr/>
                </a:tc>
                <a:extLst>
                  <a:ext uri="{0D108BD9-81ED-4DB2-BD59-A6C34878D82A}">
                    <a16:rowId xmlns:a16="http://schemas.microsoft.com/office/drawing/2014/main" val="2238444765"/>
                  </a:ext>
                </a:extLst>
              </a:tr>
            </a:tbl>
          </a:graphicData>
        </a:graphic>
      </p:graphicFrame>
    </p:spTree>
    <p:extLst>
      <p:ext uri="{BB962C8B-B14F-4D97-AF65-F5344CB8AC3E}">
        <p14:creationId xmlns:p14="http://schemas.microsoft.com/office/powerpoint/2010/main" val="4047134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D8FA2-DD7A-8A68-D53F-20C96630C8B9}"/>
              </a:ext>
            </a:extLst>
          </p:cNvPr>
          <p:cNvSpPr>
            <a:spLocks noGrp="1"/>
          </p:cNvSpPr>
          <p:nvPr>
            <p:ph type="title"/>
          </p:nvPr>
        </p:nvSpPr>
        <p:spPr/>
        <p:txBody>
          <a:bodyPr>
            <a:normAutofit fontScale="90000"/>
          </a:bodyPr>
          <a:lstStyle/>
          <a:p>
            <a:r>
              <a:rPr lang="nl-BE"/>
              <a:t>Gedateerd ontvangstbewijs + ondernomen acties!</a:t>
            </a:r>
            <a:endParaRPr lang="en-BE"/>
          </a:p>
        </p:txBody>
      </p:sp>
      <p:graphicFrame>
        <p:nvGraphicFramePr>
          <p:cNvPr id="4" name="Tabel 4">
            <a:extLst>
              <a:ext uri="{FF2B5EF4-FFF2-40B4-BE49-F238E27FC236}">
                <a16:creationId xmlns:a16="http://schemas.microsoft.com/office/drawing/2014/main" id="{93F37646-81FE-6B7D-8271-7DEC76D2EE32}"/>
              </a:ext>
            </a:extLst>
          </p:cNvPr>
          <p:cNvGraphicFramePr>
            <a:graphicFrameLocks noGrp="1"/>
          </p:cNvGraphicFramePr>
          <p:nvPr>
            <p:ph idx="1"/>
            <p:extLst>
              <p:ext uri="{D42A27DB-BD31-4B8C-83A1-F6EECF244321}">
                <p14:modId xmlns:p14="http://schemas.microsoft.com/office/powerpoint/2010/main" val="1480216152"/>
              </p:ext>
            </p:extLst>
          </p:nvPr>
        </p:nvGraphicFramePr>
        <p:xfrm>
          <a:off x="1200647" y="991899"/>
          <a:ext cx="9982596" cy="3938143"/>
        </p:xfrm>
        <a:graphic>
          <a:graphicData uri="http://schemas.openxmlformats.org/drawingml/2006/table">
            <a:tbl>
              <a:tblPr firstRow="1" bandRow="1">
                <a:tableStyleId>{D7AC3CCA-C797-4891-BE02-D94E43425B78}</a:tableStyleId>
              </a:tblPr>
              <a:tblGrid>
                <a:gridCol w="4846168">
                  <a:extLst>
                    <a:ext uri="{9D8B030D-6E8A-4147-A177-3AD203B41FA5}">
                      <a16:colId xmlns:a16="http://schemas.microsoft.com/office/drawing/2014/main" val="2471047536"/>
                    </a:ext>
                  </a:extLst>
                </a:gridCol>
                <a:gridCol w="311727">
                  <a:extLst>
                    <a:ext uri="{9D8B030D-6E8A-4147-A177-3AD203B41FA5}">
                      <a16:colId xmlns:a16="http://schemas.microsoft.com/office/drawing/2014/main" val="420531234"/>
                    </a:ext>
                  </a:extLst>
                </a:gridCol>
                <a:gridCol w="4824701">
                  <a:extLst>
                    <a:ext uri="{9D8B030D-6E8A-4147-A177-3AD203B41FA5}">
                      <a16:colId xmlns:a16="http://schemas.microsoft.com/office/drawing/2014/main" val="3337833268"/>
                    </a:ext>
                  </a:extLst>
                </a:gridCol>
              </a:tblGrid>
              <a:tr h="370840">
                <a:tc>
                  <a:txBody>
                    <a:bodyPr/>
                    <a:lstStyle/>
                    <a:p>
                      <a:r>
                        <a:rPr kumimoji="0" lang="nl-NL" sz="1803" b="1" i="0" u="none" strike="noStrike" kern="1200" cap="none" spc="0" normalizeH="0" baseline="0" noProof="0">
                          <a:ln>
                            <a:noFill/>
                          </a:ln>
                          <a:solidFill>
                            <a:srgbClr val="A00656"/>
                          </a:solidFill>
                          <a:effectLst/>
                          <a:uLnTx/>
                          <a:uFillTx/>
                          <a:latin typeface="+mn-lt"/>
                          <a:ea typeface="+mn-ea"/>
                          <a:cs typeface="+mn-cs"/>
                        </a:rPr>
                        <a:t>Art. 15 § 8. </a:t>
                      </a:r>
                      <a:r>
                        <a:rPr lang="fr-FR" b="0"/>
                        <a:t>Lorsque la personne concernée par la violation alléguée fait un signalement ou introduit une plainte ou une action en justice ou lorsqu’une personne visée au paragraphe 7, alinéa 1er, accomplit les actes visés dans cet alinéa, elle peut en </a:t>
                      </a:r>
                      <a:r>
                        <a:rPr lang="fr-FR" b="1">
                          <a:solidFill>
                            <a:srgbClr val="FF0000"/>
                          </a:solidFill>
                        </a:rPr>
                        <a:t>demander la preuve écrite et datée à l’organisation, au service ou à l’institution visés </a:t>
                      </a:r>
                      <a:r>
                        <a:rPr lang="fr-FR" b="0"/>
                        <a:t>au paragraphe 3 auprès duquel l’acte est accompli. Cette preuve écrite transmise par l’organisation, le service ou l’institution visés à l’alinéa 1er contient </a:t>
                      </a:r>
                      <a:r>
                        <a:rPr lang="fr-FR" b="1"/>
                        <a:t>l’identité</a:t>
                      </a:r>
                      <a:r>
                        <a:rPr lang="fr-FR" b="0"/>
                        <a:t> de la personne, les </a:t>
                      </a:r>
                      <a:r>
                        <a:rPr lang="fr-FR" b="1"/>
                        <a:t>démarches réalisées</a:t>
                      </a:r>
                      <a:r>
                        <a:rPr lang="fr-FR" b="0"/>
                        <a:t>, la </a:t>
                      </a:r>
                      <a:r>
                        <a:rPr lang="fr-FR" b="1"/>
                        <a:t>date</a:t>
                      </a:r>
                      <a:r>
                        <a:rPr lang="fr-FR" b="0"/>
                        <a:t> de la démarche et celle de la demande de la preuve.</a:t>
                      </a:r>
                      <a:r>
                        <a:rPr kumimoji="0" lang="nl-NL" sz="1803" b="0" i="0" u="none" strike="noStrike" kern="1200" cap="none" spc="0" normalizeH="0" baseline="0" noProof="0">
                          <a:ln>
                            <a:noFill/>
                          </a:ln>
                          <a:solidFill>
                            <a:srgbClr val="A00656"/>
                          </a:solidFill>
                          <a:effectLst/>
                          <a:uLnTx/>
                          <a:uFillTx/>
                          <a:latin typeface="+mn-lt"/>
                          <a:ea typeface="+mn-ea"/>
                          <a:cs typeface="+mn-cs"/>
                        </a:rPr>
                        <a:t> </a:t>
                      </a:r>
                      <a:endParaRPr lang="en-BE" b="0"/>
                    </a:p>
                  </a:txBody>
                  <a:tcPr/>
                </a:tc>
                <a:tc>
                  <a:txBody>
                    <a:bodyPr/>
                    <a:lstStyle/>
                    <a:p>
                      <a:endParaRPr lang="en-BE"/>
                    </a:p>
                  </a:txBody>
                  <a:tcPr/>
                </a:tc>
                <a:tc>
                  <a:txBody>
                    <a:bodyPr/>
                    <a:lstStyle/>
                    <a:p>
                      <a:r>
                        <a:rPr lang="nl-NL" b="1"/>
                        <a:t>Art. 15 § 8. </a:t>
                      </a:r>
                      <a:r>
                        <a:rPr lang="nl-NL" b="0"/>
                        <a:t>Wanneer de persoon op wie de vermeende inbreuk betrekking heeft een melding doet, een klacht indient of een rechtsvordering instelt of wanneer een persoon bedoeld in paragraaf 7, eerste lid, de in dat lid bedoelde handelingen stelt, kan die daarvan een </a:t>
                      </a:r>
                      <a:r>
                        <a:rPr lang="nl-NL" b="1">
                          <a:solidFill>
                            <a:srgbClr val="FF0000"/>
                          </a:solidFill>
                        </a:rPr>
                        <a:t>schriftelijk en gedateerd bewijs vragen bij de organisatie, dienst of instelling</a:t>
                      </a:r>
                      <a:r>
                        <a:rPr lang="nl-NL" b="0"/>
                        <a:t> bedoeld in paragraaf 3 bij wie de handeling gesteld wordt. </a:t>
                      </a:r>
                    </a:p>
                    <a:p>
                      <a:r>
                        <a:rPr lang="nl-NL" b="0"/>
                        <a:t>Dit schriftelijke bewijs, verstrekt door de organisatie, dienst of instelling bedoeld in het eerste lid, bevat de </a:t>
                      </a:r>
                      <a:r>
                        <a:rPr lang="nl-NL" b="1"/>
                        <a:t>identiteit</a:t>
                      </a:r>
                      <a:r>
                        <a:rPr lang="nl-NL" b="0"/>
                        <a:t> van de persoon, de </a:t>
                      </a:r>
                      <a:r>
                        <a:rPr lang="nl-NL" b="1"/>
                        <a:t>ondernomen acties</a:t>
                      </a:r>
                      <a:r>
                        <a:rPr lang="nl-NL" b="0"/>
                        <a:t>, de </a:t>
                      </a:r>
                      <a:r>
                        <a:rPr lang="nl-NL" b="1"/>
                        <a:t>datum</a:t>
                      </a:r>
                      <a:r>
                        <a:rPr lang="nl-NL" b="0"/>
                        <a:t> van de actie en de datum waarop het bewijs werd gevraagd.</a:t>
                      </a:r>
                      <a:endParaRPr lang="en-BE" b="0"/>
                    </a:p>
                  </a:txBody>
                  <a:tcPr/>
                </a:tc>
                <a:extLst>
                  <a:ext uri="{0D108BD9-81ED-4DB2-BD59-A6C34878D82A}">
                    <a16:rowId xmlns:a16="http://schemas.microsoft.com/office/drawing/2014/main" val="2238444765"/>
                  </a:ext>
                </a:extLst>
              </a:tr>
            </a:tbl>
          </a:graphicData>
        </a:graphic>
      </p:graphicFrame>
      <p:sp>
        <p:nvSpPr>
          <p:cNvPr id="3" name="Tekstvak 2">
            <a:extLst>
              <a:ext uri="{FF2B5EF4-FFF2-40B4-BE49-F238E27FC236}">
                <a16:creationId xmlns:a16="http://schemas.microsoft.com/office/drawing/2014/main" id="{1EB0FF0B-69DC-CD54-105A-96D9285BF249}"/>
              </a:ext>
            </a:extLst>
          </p:cNvPr>
          <p:cNvSpPr txBox="1"/>
          <p:nvPr/>
        </p:nvSpPr>
        <p:spPr>
          <a:xfrm>
            <a:off x="1199456" y="5162180"/>
            <a:ext cx="9983787" cy="923330"/>
          </a:xfrm>
          <a:prstGeom prst="rect">
            <a:avLst/>
          </a:prstGeom>
          <a:noFill/>
        </p:spPr>
        <p:txBody>
          <a:bodyPr wrap="square" rtlCol="0">
            <a:spAutoFit/>
          </a:bodyPr>
          <a:lstStyle/>
          <a:p>
            <a:r>
              <a:rPr lang="nl-BE" b="1" err="1"/>
              <a:t>Commentaire</a:t>
            </a:r>
            <a:r>
              <a:rPr lang="nl-BE" b="1"/>
              <a:t>: </a:t>
            </a:r>
            <a:r>
              <a:rPr lang="fr-FR" i="1"/>
              <a:t>La durée de conservation de cette preuve est la durée de conservation du dossier individuel établie dans la politique de protection des données du responsable du traitement. </a:t>
            </a:r>
          </a:p>
          <a:p>
            <a:r>
              <a:rPr lang="fr-FR" i="1"/>
              <a:t>Il y a aussi un lien avec les exigences minimales pour une procédure interne de plainte (AAR 105).</a:t>
            </a:r>
            <a:endParaRPr lang="en-BE" i="1"/>
          </a:p>
        </p:txBody>
      </p:sp>
    </p:spTree>
    <p:extLst>
      <p:ext uri="{BB962C8B-B14F-4D97-AF65-F5344CB8AC3E}">
        <p14:creationId xmlns:p14="http://schemas.microsoft.com/office/powerpoint/2010/main" val="1163367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a:extLst>
              <a:ext uri="{FF2B5EF4-FFF2-40B4-BE49-F238E27FC236}">
                <a16:creationId xmlns:a16="http://schemas.microsoft.com/office/drawing/2014/main" id="{72C06D27-BFCD-CCCD-A915-463349D2BF6E}"/>
              </a:ext>
            </a:extLst>
          </p:cNvPr>
          <p:cNvSpPr txBox="1"/>
          <p:nvPr/>
        </p:nvSpPr>
        <p:spPr>
          <a:xfrm>
            <a:off x="508488" y="1511300"/>
            <a:ext cx="11175023" cy="3985706"/>
          </a:xfrm>
          <a:prstGeom prst="rect">
            <a:avLst/>
          </a:prstGeom>
          <a:noFill/>
        </p:spPr>
        <p:txBody>
          <a:bodyPr wrap="square" lIns="91440" tIns="45720" rIns="91440" bIns="45720" anchor="t">
            <a:spAutoFit/>
          </a:bodyPr>
          <a:lstStyle/>
          <a:p>
            <a:pPr algn="just" fontAlgn="base"/>
            <a:r>
              <a:rPr lang="nl-BE" sz="2300"/>
              <a:t>1. </a:t>
            </a:r>
            <a:r>
              <a:rPr lang="nl-BE" sz="2300" err="1"/>
              <a:t>Avant</a:t>
            </a:r>
            <a:r>
              <a:rPr lang="nl-BE" sz="2300"/>
              <a:t> la </a:t>
            </a:r>
            <a:r>
              <a:rPr lang="nl-BE" sz="2300" err="1"/>
              <a:t>loi</a:t>
            </a:r>
            <a:r>
              <a:rPr lang="nl-BE" sz="2300"/>
              <a:t> du 6 </a:t>
            </a:r>
            <a:r>
              <a:rPr lang="nl-BE" sz="2300" err="1"/>
              <a:t>décembre</a:t>
            </a:r>
            <a:r>
              <a:rPr lang="nl-BE" sz="2300"/>
              <a:t> 2022: les </a:t>
            </a:r>
            <a:r>
              <a:rPr lang="nl-BE" sz="2300" err="1"/>
              <a:t>délits</a:t>
            </a:r>
            <a:r>
              <a:rPr lang="nl-BE" sz="2300"/>
              <a:t> de </a:t>
            </a:r>
            <a:r>
              <a:rPr lang="nl-BE" sz="2300" err="1"/>
              <a:t>haine</a:t>
            </a:r>
            <a:r>
              <a:rPr lang="nl-BE" sz="2300"/>
              <a:t>:</a:t>
            </a:r>
            <a:endParaRPr lang="fr-BE" sz="2300"/>
          </a:p>
          <a:p>
            <a:pPr algn="just" rtl="0" fontAlgn="base"/>
            <a:endParaRPr lang="nl-BE" sz="2300" b="0"/>
          </a:p>
          <a:p>
            <a:pPr marL="342900" indent="-342900">
              <a:buFont typeface="Arial" panose="020B0604020202020204" pitchFamily="34" charset="0"/>
              <a:buChar char="•"/>
            </a:pPr>
            <a:r>
              <a:rPr lang="fr-BE" sz="2300"/>
              <a:t>Un des mobiles est la haine, le mépris ou l’hostilité à l’égard d’une personne en raison d’un critère protégé.</a:t>
            </a:r>
            <a:endParaRPr lang="en-US" sz="2300"/>
          </a:p>
          <a:p>
            <a:pPr marL="342900" indent="-342900">
              <a:buFont typeface="Arial" panose="020B0604020202020204" pitchFamily="34" charset="0"/>
              <a:buChar char="•"/>
            </a:pPr>
            <a:endParaRPr lang="en-US" sz="2300"/>
          </a:p>
          <a:p>
            <a:pPr marL="342900" indent="-342900">
              <a:buFont typeface="Arial" panose="020B0604020202020204" pitchFamily="34" charset="0"/>
              <a:buChar char="•"/>
            </a:pPr>
            <a:r>
              <a:rPr lang="nl-BE" sz="2300" b="0" err="1"/>
              <a:t>Aggravation</a:t>
            </a:r>
            <a:r>
              <a:rPr lang="nl-BE" sz="2300" b="0"/>
              <a:t> </a:t>
            </a:r>
            <a:r>
              <a:rPr lang="nl-BE" sz="2300" err="1"/>
              <a:t>facultative</a:t>
            </a:r>
            <a:r>
              <a:rPr lang="nl-BE" sz="2300" b="0"/>
              <a:t> </a:t>
            </a:r>
            <a:r>
              <a:rPr lang="nl-BE" sz="2300" b="0" err="1"/>
              <a:t>ou</a:t>
            </a:r>
            <a:r>
              <a:rPr lang="nl-BE" sz="2300" b="0"/>
              <a:t> obligatoire des </a:t>
            </a:r>
            <a:r>
              <a:rPr lang="nl-BE" sz="2300" b="0" err="1"/>
              <a:t>peines</a:t>
            </a:r>
            <a:r>
              <a:rPr lang="nl-BE" sz="2300" b="0"/>
              <a:t>.</a:t>
            </a:r>
            <a:endParaRPr lang="nl-BE" sz="2300" b="0">
              <a:ea typeface="Calibri"/>
              <a:cs typeface="Calibri"/>
            </a:endParaRPr>
          </a:p>
          <a:p>
            <a:pPr marL="342900" indent="-342900">
              <a:buFont typeface="Arial" panose="020B0604020202020204" pitchFamily="34" charset="0"/>
              <a:buChar char="•"/>
            </a:pPr>
            <a:endParaRPr lang="nl-BE" sz="2300" b="0"/>
          </a:p>
          <a:p>
            <a:pPr marL="342900" indent="-342900">
              <a:buFont typeface="Arial" panose="020B0604020202020204" pitchFamily="34" charset="0"/>
              <a:buChar char="•"/>
            </a:pPr>
            <a:r>
              <a:rPr lang="nl-BE" sz="2300" b="0" err="1"/>
              <a:t>Liste</a:t>
            </a:r>
            <a:r>
              <a:rPr lang="nl-BE" sz="2300" b="0"/>
              <a:t> </a:t>
            </a:r>
            <a:r>
              <a:rPr lang="nl-BE" sz="2300" b="0" err="1"/>
              <a:t>limitée</a:t>
            </a:r>
            <a:r>
              <a:rPr lang="nl-BE" sz="2300" b="0"/>
              <a:t> </a:t>
            </a:r>
            <a:r>
              <a:rPr lang="nl-BE" sz="2300" b="0" err="1"/>
              <a:t>d’infractions</a:t>
            </a:r>
            <a:r>
              <a:rPr lang="nl-BE" sz="2300" b="0"/>
              <a:t>: coups et blessures, </a:t>
            </a:r>
            <a:r>
              <a:rPr lang="nl-BE" sz="2300" b="0" err="1"/>
              <a:t>harcèlement</a:t>
            </a:r>
            <a:r>
              <a:rPr lang="nl-BE" sz="2300" b="0"/>
              <a:t>, </a:t>
            </a:r>
            <a:r>
              <a:rPr lang="nl-BE" sz="2300" b="0" err="1"/>
              <a:t>dégâts</a:t>
            </a:r>
            <a:r>
              <a:rPr lang="nl-BE" sz="2300" b="0"/>
              <a:t>, </a:t>
            </a:r>
            <a:r>
              <a:rPr lang="nl-BE" sz="2300" b="0" err="1"/>
              <a:t>diffamation</a:t>
            </a:r>
            <a:r>
              <a:rPr lang="nl-BE" sz="2300" b="0"/>
              <a:t>, </a:t>
            </a:r>
            <a:r>
              <a:rPr lang="nl-BE" sz="2300" b="0" err="1"/>
              <a:t>manquement</a:t>
            </a:r>
            <a:r>
              <a:rPr lang="nl-BE" sz="2300" b="0"/>
              <a:t> </a:t>
            </a:r>
            <a:r>
              <a:rPr lang="nl-BE" sz="2300" b="0" err="1"/>
              <a:t>coupable</a:t>
            </a:r>
            <a:r>
              <a:rPr lang="nl-BE" sz="2300" b="0"/>
              <a:t>…</a:t>
            </a:r>
          </a:p>
          <a:p>
            <a:pPr marL="342900" indent="-342900">
              <a:buFont typeface="Arial" panose="020B0604020202020204" pitchFamily="34" charset="0"/>
              <a:buChar char="•"/>
            </a:pPr>
            <a:endParaRPr lang="nl-BE" sz="2300" b="0"/>
          </a:p>
          <a:p>
            <a:endParaRPr lang="nl-BE" sz="2300" b="0"/>
          </a:p>
        </p:txBody>
      </p:sp>
      <p:sp>
        <p:nvSpPr>
          <p:cNvPr id="30" name="ZoneTexte 29">
            <a:extLst>
              <a:ext uri="{FF2B5EF4-FFF2-40B4-BE49-F238E27FC236}">
                <a16:creationId xmlns:a16="http://schemas.microsoft.com/office/drawing/2014/main" id="{7F0060A6-A429-BAD2-473D-3A920B697362}"/>
              </a:ext>
            </a:extLst>
          </p:cNvPr>
          <p:cNvSpPr txBox="1"/>
          <p:nvPr/>
        </p:nvSpPr>
        <p:spPr>
          <a:xfrm>
            <a:off x="615461" y="158115"/>
            <a:ext cx="10577146" cy="538609"/>
          </a:xfrm>
          <a:prstGeom prst="rect">
            <a:avLst/>
          </a:prstGeom>
          <a:noFill/>
        </p:spPr>
        <p:txBody>
          <a:bodyPr wrap="square">
            <a:spAutoFit/>
          </a:bodyPr>
          <a:lstStyle/>
          <a:p>
            <a:pPr defTabSz="916137">
              <a:spcBef>
                <a:spcPct val="0"/>
              </a:spcBef>
            </a:pPr>
            <a:r>
              <a:rPr lang="fr-BE" sz="2900" b="1">
                <a:solidFill>
                  <a:srgbClr val="DE7F00"/>
                </a:solidFill>
                <a:latin typeface="+mj-lt"/>
                <a:ea typeface="+mj-ea"/>
                <a:cs typeface="+mj-cs"/>
              </a:rPr>
              <a:t>C. Délits de haine: modifications par la loi du 6 décembre 2022</a:t>
            </a:r>
            <a:endParaRPr lang="nl-BE" sz="2900" b="1">
              <a:solidFill>
                <a:srgbClr val="DE7F00"/>
              </a:solidFill>
              <a:latin typeface="+mj-lt"/>
              <a:ea typeface="+mj-ea"/>
              <a:cs typeface="+mj-cs"/>
            </a:endParaRPr>
          </a:p>
        </p:txBody>
      </p:sp>
    </p:spTree>
    <p:extLst>
      <p:ext uri="{BB962C8B-B14F-4D97-AF65-F5344CB8AC3E}">
        <p14:creationId xmlns:p14="http://schemas.microsoft.com/office/powerpoint/2010/main" val="1593503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6E09A-D35D-E97C-51B9-930441B3B8C2}"/>
              </a:ext>
            </a:extLst>
          </p:cNvPr>
          <p:cNvSpPr>
            <a:spLocks noGrp="1"/>
          </p:cNvSpPr>
          <p:nvPr>
            <p:ph type="title"/>
          </p:nvPr>
        </p:nvSpPr>
        <p:spPr>
          <a:xfrm>
            <a:off x="1103445" y="401337"/>
            <a:ext cx="9985109" cy="485121"/>
          </a:xfrm>
        </p:spPr>
        <p:txBody>
          <a:bodyPr>
            <a:normAutofit fontScale="90000"/>
          </a:bodyPr>
          <a:lstStyle/>
          <a:p>
            <a:r>
              <a:rPr lang="nl-BE" b="0"/>
              <a:t>2. </a:t>
            </a:r>
            <a:r>
              <a:rPr lang="nl-BE" b="0" err="1"/>
              <a:t>Modifications</a:t>
            </a:r>
            <a:r>
              <a:rPr lang="nl-BE" b="0"/>
              <a:t> par la </a:t>
            </a:r>
            <a:r>
              <a:rPr lang="nl-BE" b="0" err="1"/>
              <a:t>loi</a:t>
            </a:r>
            <a:r>
              <a:rPr lang="nl-BE" b="0"/>
              <a:t> du 6 </a:t>
            </a:r>
            <a:r>
              <a:rPr lang="nl-BE" b="0" err="1"/>
              <a:t>décembre</a:t>
            </a:r>
            <a:r>
              <a:rPr lang="nl-BE" b="0"/>
              <a:t> 2022</a:t>
            </a:r>
            <a:endParaRPr lang="LID4096" b="0"/>
          </a:p>
        </p:txBody>
      </p:sp>
      <p:sp>
        <p:nvSpPr>
          <p:cNvPr id="3" name="Tijdelijke aanduiding voor inhoud 2">
            <a:extLst>
              <a:ext uri="{FF2B5EF4-FFF2-40B4-BE49-F238E27FC236}">
                <a16:creationId xmlns:a16="http://schemas.microsoft.com/office/drawing/2014/main" id="{D340994F-52DD-AE55-3715-B997AE040F96}"/>
              </a:ext>
            </a:extLst>
          </p:cNvPr>
          <p:cNvSpPr>
            <a:spLocks noGrp="1"/>
          </p:cNvSpPr>
          <p:nvPr>
            <p:ph idx="1"/>
          </p:nvPr>
        </p:nvSpPr>
        <p:spPr/>
        <p:txBody>
          <a:bodyPr>
            <a:normAutofit/>
          </a:bodyPr>
          <a:lstStyle/>
          <a:p>
            <a:pPr marL="342900" lvl="4" indent="-342900">
              <a:buFont typeface="Arial" panose="020B0604020202020204" pitchFamily="34" charset="0"/>
              <a:buChar char="•"/>
            </a:pPr>
            <a:r>
              <a:rPr lang="nl-NL" sz="2600">
                <a:solidFill>
                  <a:srgbClr val="A00656"/>
                </a:solidFill>
                <a:latin typeface="Calibri"/>
                <a:cs typeface="Calibri"/>
              </a:rPr>
              <a:t>Mobile discriminatoire peut </a:t>
            </a:r>
            <a:r>
              <a:rPr lang="nl-NL" sz="2600" err="1">
                <a:solidFill>
                  <a:srgbClr val="A00656"/>
                </a:solidFill>
                <a:latin typeface="Calibri"/>
                <a:cs typeface="Calibri"/>
              </a:rPr>
              <a:t>être</a:t>
            </a:r>
            <a:r>
              <a:rPr lang="nl-NL" sz="2600">
                <a:solidFill>
                  <a:srgbClr val="A00656"/>
                </a:solidFill>
                <a:latin typeface="Calibri"/>
                <a:cs typeface="Calibri"/>
              </a:rPr>
              <a:t> </a:t>
            </a:r>
            <a:r>
              <a:rPr lang="nl-NL" sz="2600" err="1">
                <a:solidFill>
                  <a:srgbClr val="A00656"/>
                </a:solidFill>
                <a:latin typeface="Calibri"/>
                <a:cs typeface="Calibri"/>
              </a:rPr>
              <a:t>un</a:t>
            </a:r>
            <a:r>
              <a:rPr lang="nl-NL" sz="2600">
                <a:solidFill>
                  <a:srgbClr val="A00656"/>
                </a:solidFill>
                <a:latin typeface="Calibri"/>
                <a:cs typeface="Calibri"/>
              </a:rPr>
              <a:t> facteur </a:t>
            </a:r>
            <a:r>
              <a:rPr lang="nl-NL" sz="2600" err="1">
                <a:solidFill>
                  <a:srgbClr val="A00656"/>
                </a:solidFill>
                <a:latin typeface="Calibri"/>
                <a:cs typeface="Calibri"/>
              </a:rPr>
              <a:t>aggravant</a:t>
            </a:r>
            <a:r>
              <a:rPr lang="nl-NL" sz="2600">
                <a:solidFill>
                  <a:srgbClr val="A00656"/>
                </a:solidFill>
                <a:latin typeface="Calibri"/>
                <a:cs typeface="Calibri"/>
              </a:rPr>
              <a:t> dans </a:t>
            </a:r>
            <a:r>
              <a:rPr lang="nl-NL" sz="2600" err="1">
                <a:solidFill>
                  <a:srgbClr val="A00656"/>
                </a:solidFill>
                <a:latin typeface="Calibri"/>
                <a:cs typeface="Calibri"/>
              </a:rPr>
              <a:t>tous</a:t>
            </a:r>
            <a:r>
              <a:rPr lang="nl-NL" sz="2600">
                <a:solidFill>
                  <a:srgbClr val="A00656"/>
                </a:solidFill>
                <a:latin typeface="Calibri"/>
                <a:cs typeface="Calibri"/>
              </a:rPr>
              <a:t> les </a:t>
            </a:r>
            <a:r>
              <a:rPr lang="nl-NL" sz="2600" err="1">
                <a:solidFill>
                  <a:srgbClr val="A00656"/>
                </a:solidFill>
                <a:latin typeface="Calibri"/>
                <a:cs typeface="Calibri"/>
              </a:rPr>
              <a:t>délits</a:t>
            </a:r>
            <a:r>
              <a:rPr lang="nl-NL" sz="2600">
                <a:solidFill>
                  <a:srgbClr val="A00656"/>
                </a:solidFill>
                <a:latin typeface="Calibri"/>
                <a:cs typeface="Calibri"/>
              </a:rPr>
              <a:t>:</a:t>
            </a:r>
          </a:p>
          <a:p>
            <a:pPr marL="1144270" lvl="5" indent="-457200"/>
            <a:r>
              <a:rPr lang="nl-NL" sz="2400">
                <a:solidFill>
                  <a:srgbClr val="383743"/>
                </a:solidFill>
              </a:rPr>
              <a:t>Art. 78bis: facteur </a:t>
            </a:r>
            <a:r>
              <a:rPr lang="nl-NL" sz="2400" err="1">
                <a:solidFill>
                  <a:srgbClr val="383743"/>
                </a:solidFill>
              </a:rPr>
              <a:t>aggravant</a:t>
            </a:r>
            <a:r>
              <a:rPr lang="nl-NL" sz="2400">
                <a:solidFill>
                  <a:srgbClr val="383743"/>
                </a:solidFill>
              </a:rPr>
              <a:t> à </a:t>
            </a:r>
            <a:r>
              <a:rPr lang="nl-NL" sz="2400" err="1">
                <a:solidFill>
                  <a:srgbClr val="383743"/>
                </a:solidFill>
              </a:rPr>
              <a:t>prendre</a:t>
            </a:r>
            <a:r>
              <a:rPr lang="nl-NL" sz="2400">
                <a:solidFill>
                  <a:srgbClr val="383743"/>
                </a:solidFill>
              </a:rPr>
              <a:t> en </a:t>
            </a:r>
            <a:r>
              <a:rPr lang="nl-NL" sz="2400" err="1">
                <a:solidFill>
                  <a:srgbClr val="383743"/>
                </a:solidFill>
              </a:rPr>
              <a:t>considération</a:t>
            </a:r>
            <a:r>
              <a:rPr lang="nl-NL" sz="2400">
                <a:solidFill>
                  <a:srgbClr val="383743"/>
                </a:solidFill>
              </a:rPr>
              <a:t> par le </a:t>
            </a:r>
            <a:r>
              <a:rPr lang="nl-NL" sz="2400" err="1">
                <a:solidFill>
                  <a:srgbClr val="383743"/>
                </a:solidFill>
              </a:rPr>
              <a:t>juge</a:t>
            </a:r>
            <a:r>
              <a:rPr lang="nl-NL" sz="2400">
                <a:solidFill>
                  <a:srgbClr val="383743"/>
                </a:solidFill>
              </a:rPr>
              <a:t> pour la </a:t>
            </a:r>
            <a:r>
              <a:rPr lang="nl-NL" sz="2400" err="1">
                <a:solidFill>
                  <a:srgbClr val="383743"/>
                </a:solidFill>
              </a:rPr>
              <a:t>peine</a:t>
            </a:r>
            <a:r>
              <a:rPr lang="nl-NL" sz="2400">
                <a:solidFill>
                  <a:srgbClr val="383743"/>
                </a:solidFill>
              </a:rPr>
              <a:t> (</a:t>
            </a:r>
            <a:r>
              <a:rPr lang="nl-NL" sz="2400" err="1">
                <a:solidFill>
                  <a:srgbClr val="383743"/>
                </a:solidFill>
              </a:rPr>
              <a:t>choix</a:t>
            </a:r>
            <a:r>
              <a:rPr lang="nl-NL" sz="2400">
                <a:solidFill>
                  <a:srgbClr val="383743"/>
                </a:solidFill>
              </a:rPr>
              <a:t> et sévérité), sans </a:t>
            </a:r>
            <a:r>
              <a:rPr lang="nl-NL" sz="2400" err="1">
                <a:solidFill>
                  <a:srgbClr val="383743"/>
                </a:solidFill>
              </a:rPr>
              <a:t>pouvoir</a:t>
            </a:r>
            <a:r>
              <a:rPr lang="nl-NL" sz="2400">
                <a:solidFill>
                  <a:srgbClr val="383743"/>
                </a:solidFill>
              </a:rPr>
              <a:t> </a:t>
            </a:r>
            <a:r>
              <a:rPr lang="nl-NL" sz="2400" err="1">
                <a:solidFill>
                  <a:srgbClr val="383743"/>
                </a:solidFill>
              </a:rPr>
              <a:t>augmenter</a:t>
            </a:r>
            <a:r>
              <a:rPr lang="nl-NL" sz="2400">
                <a:solidFill>
                  <a:srgbClr val="383743"/>
                </a:solidFill>
              </a:rPr>
              <a:t> la </a:t>
            </a:r>
            <a:r>
              <a:rPr lang="nl-NL" sz="2400" err="1">
                <a:solidFill>
                  <a:srgbClr val="383743"/>
                </a:solidFill>
              </a:rPr>
              <a:t>peine</a:t>
            </a:r>
            <a:r>
              <a:rPr lang="nl-NL" sz="2400">
                <a:solidFill>
                  <a:srgbClr val="383743"/>
                </a:solidFill>
              </a:rPr>
              <a:t> maximale</a:t>
            </a:r>
            <a:endParaRPr lang="nl-NL" sz="2400">
              <a:solidFill>
                <a:srgbClr val="383743"/>
              </a:solidFill>
              <a:cs typeface="Calibri"/>
            </a:endParaRPr>
          </a:p>
          <a:p>
            <a:pPr marL="1144270" lvl="5" indent="-457200"/>
            <a:r>
              <a:rPr lang="nl-NL" sz="2400">
                <a:solidFill>
                  <a:srgbClr val="383743"/>
                </a:solidFill>
              </a:rPr>
              <a:t>Art. 78ter: </a:t>
            </a:r>
            <a:r>
              <a:rPr lang="nl-NL" sz="2400" err="1">
                <a:solidFill>
                  <a:srgbClr val="383743"/>
                </a:solidFill>
              </a:rPr>
              <a:t>motif</a:t>
            </a:r>
            <a:r>
              <a:rPr lang="nl-NL" sz="2400">
                <a:solidFill>
                  <a:srgbClr val="383743"/>
                </a:solidFill>
              </a:rPr>
              <a:t> discriminatoire = facteur </a:t>
            </a:r>
            <a:r>
              <a:rPr lang="nl-NL" sz="2400" err="1">
                <a:solidFill>
                  <a:srgbClr val="383743"/>
                </a:solidFill>
              </a:rPr>
              <a:t>aggravant</a:t>
            </a:r>
            <a:r>
              <a:rPr lang="nl-NL" sz="2400">
                <a:solidFill>
                  <a:srgbClr val="383743"/>
                </a:solidFill>
              </a:rPr>
              <a:t> pour </a:t>
            </a:r>
            <a:r>
              <a:rPr lang="nl-NL" sz="2400" err="1">
                <a:solidFill>
                  <a:srgbClr val="383743"/>
                </a:solidFill>
              </a:rPr>
              <a:t>tous</a:t>
            </a:r>
            <a:r>
              <a:rPr lang="nl-NL" sz="2400">
                <a:solidFill>
                  <a:srgbClr val="383743"/>
                </a:solidFill>
              </a:rPr>
              <a:t> les </a:t>
            </a:r>
            <a:r>
              <a:rPr lang="nl-NL" sz="2400" err="1">
                <a:solidFill>
                  <a:srgbClr val="383743"/>
                </a:solidFill>
              </a:rPr>
              <a:t>délits</a:t>
            </a:r>
            <a:endParaRPr lang="nl-NL" sz="2400" b="0">
              <a:cs typeface="Calibri"/>
            </a:endParaRPr>
          </a:p>
          <a:p>
            <a:pPr marL="342900" indent="-342900">
              <a:buFont typeface="Arial" panose="020B0604020202020204" pitchFamily="34" charset="0"/>
              <a:buChar char="•"/>
            </a:pPr>
            <a:r>
              <a:rPr lang="nl-NL" sz="2600" b="0" err="1">
                <a:latin typeface="Calibri"/>
                <a:cs typeface="Calibri"/>
              </a:rPr>
              <a:t>Autres</a:t>
            </a:r>
            <a:r>
              <a:rPr lang="nl-NL" sz="2600" b="0">
                <a:latin typeface="Calibri"/>
                <a:cs typeface="Calibri"/>
              </a:rPr>
              <a:t> </a:t>
            </a:r>
            <a:r>
              <a:rPr lang="nl-NL" sz="2600" b="0" err="1">
                <a:latin typeface="Calibri"/>
                <a:cs typeface="Calibri"/>
              </a:rPr>
              <a:t>modifications</a:t>
            </a:r>
            <a:r>
              <a:rPr lang="nl-NL" sz="2600" b="0">
                <a:latin typeface="Calibri"/>
                <a:cs typeface="Calibri"/>
              </a:rPr>
              <a:t> </a:t>
            </a:r>
            <a:r>
              <a:rPr lang="nl-NL" sz="2600" b="0" err="1">
                <a:latin typeface="Calibri"/>
                <a:cs typeface="Calibri"/>
              </a:rPr>
              <a:t>cfr</a:t>
            </a:r>
            <a:r>
              <a:rPr lang="nl-NL" sz="2600" b="0">
                <a:latin typeface="Calibri"/>
                <a:cs typeface="Calibri"/>
              </a:rPr>
              <a:t>. supra</a:t>
            </a:r>
          </a:p>
          <a:p>
            <a:endParaRPr lang="nl-BE"/>
          </a:p>
        </p:txBody>
      </p:sp>
    </p:spTree>
    <p:extLst>
      <p:ext uri="{BB962C8B-B14F-4D97-AF65-F5344CB8AC3E}">
        <p14:creationId xmlns:p14="http://schemas.microsoft.com/office/powerpoint/2010/main" val="270073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5600" y="233369"/>
            <a:ext cx="7935576" cy="701546"/>
          </a:xfrm>
        </p:spPr>
        <p:txBody>
          <a:bodyPr>
            <a:noAutofit/>
          </a:bodyPr>
          <a:lstStyle/>
          <a:p>
            <a:br>
              <a:rPr lang="nl-BE" sz="2800"/>
            </a:br>
            <a:r>
              <a:rPr lang="nl-BE" sz="2800" err="1"/>
              <a:t>Délits</a:t>
            </a:r>
            <a:r>
              <a:rPr lang="nl-BE" sz="2800"/>
              <a:t> de </a:t>
            </a:r>
            <a:r>
              <a:rPr lang="nl-BE" sz="2800" err="1"/>
              <a:t>haine</a:t>
            </a:r>
            <a:br>
              <a:rPr lang="nl-BE" sz="2800"/>
            </a:br>
            <a:br>
              <a:rPr lang="nl-BE" sz="2800"/>
            </a:br>
            <a:endParaRPr lang="nl-NL" sz="2805"/>
          </a:p>
        </p:txBody>
      </p:sp>
      <p:sp>
        <p:nvSpPr>
          <p:cNvPr id="2" name="Content Placeholder 1"/>
          <p:cNvSpPr>
            <a:spLocks noGrp="1"/>
          </p:cNvSpPr>
          <p:nvPr>
            <p:ph idx="1"/>
          </p:nvPr>
        </p:nvSpPr>
        <p:spPr>
          <a:xfrm>
            <a:off x="1731433" y="931421"/>
            <a:ext cx="8729133" cy="5117434"/>
          </a:xfrm>
        </p:spPr>
        <p:txBody>
          <a:bodyPr vert="horz" lIns="91440" tIns="45720" rIns="91440" bIns="45720" rtlCol="0" anchor="t">
            <a:normAutofit/>
          </a:bodyPr>
          <a:lstStyle/>
          <a:p>
            <a:pPr marL="343535" indent="-343535">
              <a:buFontTx/>
              <a:buChar char="-"/>
            </a:pPr>
            <a:r>
              <a:rPr lang="fr-BE" sz="2400">
                <a:latin typeface="Calibri"/>
                <a:cs typeface="Calibri"/>
              </a:rPr>
              <a:t>Définition</a:t>
            </a:r>
            <a:endParaRPr lang="en-US"/>
          </a:p>
          <a:p>
            <a:pPr marL="343535" indent="-343535">
              <a:buFontTx/>
              <a:buChar char="-"/>
            </a:pPr>
            <a:endParaRPr lang="fr-BE" sz="1703">
              <a:solidFill>
                <a:srgbClr val="CC0099"/>
              </a:solidFill>
              <a:cs typeface="Calibri" panose="020F0502020204030204" pitchFamily="34" charset="0"/>
            </a:endParaRPr>
          </a:p>
          <a:p>
            <a:pPr marL="360680" lvl="1"/>
            <a:endParaRPr lang="fr-BE">
              <a:solidFill>
                <a:srgbClr val="515060"/>
              </a:solidFill>
              <a:latin typeface="Calibri" panose="020F0502020204030204" pitchFamily="34" charset="0"/>
              <a:cs typeface="Calibri" panose="020F0502020204030204" pitchFamily="34" charset="0"/>
            </a:endParaRPr>
          </a:p>
          <a:p>
            <a:pPr marL="1087755" lvl="1" indent="-343535">
              <a:buFontTx/>
              <a:buChar char="-"/>
            </a:pPr>
            <a:endParaRPr lang="fr-BE">
              <a:cs typeface="Calibri"/>
            </a:endParaRPr>
          </a:p>
          <a:p>
            <a:pPr marL="1087755" lvl="1" indent="-343535">
              <a:buFontTx/>
              <a:buChar char="-"/>
            </a:pPr>
            <a:endParaRPr lang="fr-BE">
              <a:cs typeface="Calibri"/>
            </a:endParaRPr>
          </a:p>
          <a:p>
            <a:pPr marL="1087755" lvl="1" indent="-343535">
              <a:buFontTx/>
              <a:buChar char="-"/>
            </a:pPr>
            <a:endParaRPr lang="fr-BE">
              <a:cs typeface="Calibri"/>
            </a:endParaRPr>
          </a:p>
          <a:p>
            <a:pPr marL="1087755" lvl="1" indent="-343535">
              <a:buFontTx/>
              <a:buChar char="-"/>
            </a:pPr>
            <a:endParaRPr lang="fr-BE">
              <a:cs typeface="Calibri"/>
            </a:endParaRPr>
          </a:p>
          <a:p>
            <a:pPr marL="343535" indent="-343535">
              <a:buFontTx/>
              <a:buChar char="-"/>
            </a:pPr>
            <a:r>
              <a:rPr lang="fr-BE" sz="2400">
                <a:latin typeface="Calibri"/>
                <a:cs typeface="Calibri"/>
              </a:rPr>
              <a:t>3 conséquences possibles</a:t>
            </a:r>
          </a:p>
          <a:p>
            <a:pPr marL="343535" indent="-343535">
              <a:buFontTx/>
              <a:buChar char="-"/>
            </a:pPr>
            <a:endParaRPr lang="fr-BE">
              <a:cs typeface="Calibri" panose="020F0502020204030204" pitchFamily="34" charset="0"/>
            </a:endParaRPr>
          </a:p>
          <a:p>
            <a:pPr marL="343535" indent="-343535">
              <a:buFontTx/>
              <a:buChar char="-"/>
            </a:pPr>
            <a:endParaRPr lang="fr-BE">
              <a:cs typeface="Calibri" panose="020F0502020204030204" pitchFamily="34" charset="0"/>
            </a:endParaRPr>
          </a:p>
          <a:p>
            <a:pPr marL="343535" indent="-343535">
              <a:buFontTx/>
              <a:buChar char="-"/>
            </a:pPr>
            <a:endParaRPr lang="fr-BE">
              <a:cs typeface="Calibri" panose="020F0502020204030204" pitchFamily="34" charset="0"/>
            </a:endParaRPr>
          </a:p>
          <a:p>
            <a:pPr marL="2976880" lvl="6" indent="0">
              <a:buNone/>
            </a:pPr>
            <a:endParaRPr lang="fr-BE" b="1">
              <a:cs typeface="Calibri"/>
            </a:endParaRPr>
          </a:p>
          <a:p>
            <a:pPr marL="2976880" lvl="6" indent="0">
              <a:buNone/>
            </a:pPr>
            <a:endParaRPr lang="fr-BE" b="1">
              <a:cs typeface="Calibri"/>
            </a:endParaRPr>
          </a:p>
        </p:txBody>
      </p:sp>
      <p:cxnSp>
        <p:nvCxnSpPr>
          <p:cNvPr id="7" name="Straight Connector 6">
            <a:extLst>
              <a:ext uri="{FF2B5EF4-FFF2-40B4-BE49-F238E27FC236}">
                <a16:creationId xmlns:a16="http://schemas.microsoft.com/office/drawing/2014/main" id="{D89BC8B7-260C-496D-AC10-E8EED77FA52C}"/>
              </a:ext>
            </a:extLst>
          </p:cNvPr>
          <p:cNvCxnSpPr>
            <a:cxnSpLocks/>
          </p:cNvCxnSpPr>
          <p:nvPr/>
        </p:nvCxnSpPr>
        <p:spPr>
          <a:xfrm>
            <a:off x="2052314" y="584142"/>
            <a:ext cx="7647009" cy="0"/>
          </a:xfrm>
          <a:prstGeom prst="line">
            <a:avLst/>
          </a:prstGeom>
        </p:spPr>
        <p:style>
          <a:lnRef idx="1">
            <a:schemeClr val="dk1"/>
          </a:lnRef>
          <a:fillRef idx="0">
            <a:schemeClr val="dk1"/>
          </a:fillRef>
          <a:effectRef idx="0">
            <a:schemeClr val="dk1"/>
          </a:effectRef>
          <a:fontRef idx="minor">
            <a:schemeClr val="tx1"/>
          </a:fontRef>
        </p:style>
      </p:cxnSp>
      <p:sp>
        <p:nvSpPr>
          <p:cNvPr id="4" name="Rechthoek 3">
            <a:extLst>
              <a:ext uri="{FF2B5EF4-FFF2-40B4-BE49-F238E27FC236}">
                <a16:creationId xmlns:a16="http://schemas.microsoft.com/office/drawing/2014/main" id="{17BF1541-1CFA-1D5B-EF29-B1D4B9ADE727}"/>
              </a:ext>
            </a:extLst>
          </p:cNvPr>
          <p:cNvSpPr/>
          <p:nvPr/>
        </p:nvSpPr>
        <p:spPr>
          <a:xfrm>
            <a:off x="5393583" y="1390917"/>
            <a:ext cx="1680757" cy="594850"/>
          </a:xfrm>
          <a:prstGeom prst="rect">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3">
                <a:solidFill>
                  <a:srgbClr val="515060"/>
                </a:solidFill>
              </a:rPr>
              <a:t>TOUT DELIT</a:t>
            </a:r>
            <a:endParaRPr lang="nl-BE" sz="1803">
              <a:solidFill>
                <a:srgbClr val="515060"/>
              </a:solidFill>
            </a:endParaRPr>
          </a:p>
        </p:txBody>
      </p:sp>
      <p:sp>
        <p:nvSpPr>
          <p:cNvPr id="5" name="Rechthoek 4">
            <a:extLst>
              <a:ext uri="{FF2B5EF4-FFF2-40B4-BE49-F238E27FC236}">
                <a16:creationId xmlns:a16="http://schemas.microsoft.com/office/drawing/2014/main" id="{E4265CC1-ED54-57E0-95D1-C50B11393CF1}"/>
              </a:ext>
            </a:extLst>
          </p:cNvPr>
          <p:cNvSpPr/>
          <p:nvPr/>
        </p:nvSpPr>
        <p:spPr>
          <a:xfrm>
            <a:off x="7698053" y="1376846"/>
            <a:ext cx="2491037" cy="594850"/>
          </a:xfrm>
          <a:prstGeom prst="rect">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3">
                <a:solidFill>
                  <a:srgbClr val="515060"/>
                </a:solidFill>
              </a:rPr>
              <a:t>MOBILE DISCRIMINATOIRE</a:t>
            </a:r>
            <a:endParaRPr lang="nl-BE" sz="1803">
              <a:solidFill>
                <a:srgbClr val="515060"/>
              </a:solidFill>
            </a:endParaRPr>
          </a:p>
        </p:txBody>
      </p:sp>
      <p:sp>
        <p:nvSpPr>
          <p:cNvPr id="6" name="Tekstvak 5">
            <a:extLst>
              <a:ext uri="{FF2B5EF4-FFF2-40B4-BE49-F238E27FC236}">
                <a16:creationId xmlns:a16="http://schemas.microsoft.com/office/drawing/2014/main" id="{C1A7E244-741E-0E76-FCEC-3550F6C20E27}"/>
              </a:ext>
            </a:extLst>
          </p:cNvPr>
          <p:cNvSpPr txBox="1"/>
          <p:nvPr/>
        </p:nvSpPr>
        <p:spPr>
          <a:xfrm>
            <a:off x="7166342" y="1347505"/>
            <a:ext cx="602331" cy="709199"/>
          </a:xfrm>
          <a:prstGeom prst="rect">
            <a:avLst/>
          </a:prstGeom>
          <a:noFill/>
        </p:spPr>
        <p:txBody>
          <a:bodyPr wrap="square" rtlCol="0">
            <a:spAutoFit/>
          </a:bodyPr>
          <a:lstStyle/>
          <a:p>
            <a:r>
              <a:rPr lang="nl-BE" sz="4008"/>
              <a:t>+</a:t>
            </a:r>
          </a:p>
        </p:txBody>
      </p:sp>
      <p:sp>
        <p:nvSpPr>
          <p:cNvPr id="21" name="Tekstvak 20">
            <a:extLst>
              <a:ext uri="{FF2B5EF4-FFF2-40B4-BE49-F238E27FC236}">
                <a16:creationId xmlns:a16="http://schemas.microsoft.com/office/drawing/2014/main" id="{0F37F340-16D8-B67D-0584-1EBA430D77D5}"/>
              </a:ext>
            </a:extLst>
          </p:cNvPr>
          <p:cNvSpPr txBox="1"/>
          <p:nvPr/>
        </p:nvSpPr>
        <p:spPr>
          <a:xfrm>
            <a:off x="2233033" y="4740524"/>
            <a:ext cx="8010354" cy="462306"/>
          </a:xfrm>
          <a:prstGeom prst="rect">
            <a:avLst/>
          </a:prstGeom>
          <a:noFill/>
        </p:spPr>
        <p:txBody>
          <a:bodyPr wrap="square" lIns="91440" tIns="45720" rIns="91440" bIns="45720" anchor="t">
            <a:spAutoFit/>
          </a:bodyPr>
          <a:lstStyle/>
          <a:p>
            <a:r>
              <a:rPr lang="nl-BE" sz="1200">
                <a:solidFill>
                  <a:srgbClr val="515060"/>
                </a:solidFill>
              </a:rPr>
              <a:t>* Facteur que </a:t>
            </a:r>
            <a:r>
              <a:rPr lang="nl-BE" sz="1200" err="1">
                <a:solidFill>
                  <a:srgbClr val="515060"/>
                </a:solidFill>
              </a:rPr>
              <a:t>le</a:t>
            </a:r>
            <a:r>
              <a:rPr lang="nl-BE" sz="1200">
                <a:solidFill>
                  <a:srgbClr val="515060"/>
                </a:solidFill>
              </a:rPr>
              <a:t> </a:t>
            </a:r>
            <a:r>
              <a:rPr lang="nl-BE" sz="1200" err="1">
                <a:solidFill>
                  <a:srgbClr val="515060"/>
                </a:solidFill>
              </a:rPr>
              <a:t>juge</a:t>
            </a:r>
            <a:r>
              <a:rPr lang="nl-BE" sz="1200">
                <a:solidFill>
                  <a:srgbClr val="515060"/>
                </a:solidFill>
              </a:rPr>
              <a:t> </a:t>
            </a:r>
            <a:r>
              <a:rPr lang="nl-BE" sz="1200" err="1">
                <a:solidFill>
                  <a:srgbClr val="515060"/>
                </a:solidFill>
              </a:rPr>
              <a:t>doit</a:t>
            </a:r>
            <a:r>
              <a:rPr lang="nl-BE" sz="1200">
                <a:solidFill>
                  <a:srgbClr val="515060"/>
                </a:solidFill>
              </a:rPr>
              <a:t> </a:t>
            </a:r>
            <a:r>
              <a:rPr lang="nl-BE" sz="1200" err="1">
                <a:solidFill>
                  <a:srgbClr val="515060"/>
                </a:solidFill>
              </a:rPr>
              <a:t>prendre</a:t>
            </a:r>
            <a:r>
              <a:rPr lang="nl-BE" sz="1200">
                <a:solidFill>
                  <a:srgbClr val="515060"/>
                </a:solidFill>
              </a:rPr>
              <a:t> en </a:t>
            </a:r>
            <a:r>
              <a:rPr lang="nl-BE" sz="1200" err="1">
                <a:solidFill>
                  <a:srgbClr val="515060"/>
                </a:solidFill>
              </a:rPr>
              <a:t>compte</a:t>
            </a:r>
            <a:r>
              <a:rPr lang="nl-BE" sz="1200">
                <a:solidFill>
                  <a:srgbClr val="515060"/>
                </a:solidFill>
              </a:rPr>
              <a:t> pour </a:t>
            </a:r>
            <a:r>
              <a:rPr lang="nl-BE" sz="1200" err="1">
                <a:solidFill>
                  <a:srgbClr val="515060"/>
                </a:solidFill>
              </a:rPr>
              <a:t>déterminer</a:t>
            </a:r>
            <a:r>
              <a:rPr lang="nl-BE" sz="1200">
                <a:solidFill>
                  <a:srgbClr val="515060"/>
                </a:solidFill>
              </a:rPr>
              <a:t> la </a:t>
            </a:r>
            <a:r>
              <a:rPr lang="nl-BE" sz="1200" err="1">
                <a:solidFill>
                  <a:srgbClr val="515060"/>
                </a:solidFill>
              </a:rPr>
              <a:t>peine</a:t>
            </a:r>
            <a:r>
              <a:rPr lang="nl-BE" sz="1200">
                <a:solidFill>
                  <a:srgbClr val="515060"/>
                </a:solidFill>
              </a:rPr>
              <a:t>/</a:t>
            </a:r>
            <a:r>
              <a:rPr lang="nl-BE" sz="1200" err="1">
                <a:solidFill>
                  <a:srgbClr val="515060"/>
                </a:solidFill>
              </a:rPr>
              <a:t>mesure</a:t>
            </a:r>
            <a:r>
              <a:rPr lang="nl-BE" sz="1200">
                <a:solidFill>
                  <a:srgbClr val="515060"/>
                </a:solidFill>
              </a:rPr>
              <a:t> et sa </a:t>
            </a:r>
            <a:r>
              <a:rPr lang="nl-BE" sz="1200" err="1">
                <a:solidFill>
                  <a:srgbClr val="515060"/>
                </a:solidFill>
              </a:rPr>
              <a:t>gravité</a:t>
            </a:r>
            <a:r>
              <a:rPr lang="nl-BE" sz="1200">
                <a:solidFill>
                  <a:srgbClr val="515060"/>
                </a:solidFill>
              </a:rPr>
              <a:t> – sans </a:t>
            </a:r>
            <a:r>
              <a:rPr lang="nl-BE" sz="1200" err="1">
                <a:solidFill>
                  <a:srgbClr val="515060"/>
                </a:solidFill>
              </a:rPr>
              <a:t>pouvoir</a:t>
            </a:r>
            <a:r>
              <a:rPr lang="nl-BE" sz="1200">
                <a:solidFill>
                  <a:srgbClr val="515060"/>
                </a:solidFill>
              </a:rPr>
              <a:t> </a:t>
            </a:r>
            <a:r>
              <a:rPr lang="nl-BE" sz="1200" err="1">
                <a:solidFill>
                  <a:srgbClr val="515060"/>
                </a:solidFill>
              </a:rPr>
              <a:t>imposer</a:t>
            </a:r>
            <a:r>
              <a:rPr lang="nl-BE" sz="1200">
                <a:solidFill>
                  <a:srgbClr val="515060"/>
                </a:solidFill>
              </a:rPr>
              <a:t> </a:t>
            </a:r>
            <a:r>
              <a:rPr lang="nl-BE" sz="1200" err="1">
                <a:solidFill>
                  <a:srgbClr val="515060"/>
                </a:solidFill>
              </a:rPr>
              <a:t>une</a:t>
            </a:r>
            <a:r>
              <a:rPr lang="nl-BE" sz="1200">
                <a:solidFill>
                  <a:srgbClr val="515060"/>
                </a:solidFill>
              </a:rPr>
              <a:t> </a:t>
            </a:r>
            <a:r>
              <a:rPr lang="nl-BE" sz="1200" err="1">
                <a:solidFill>
                  <a:srgbClr val="515060"/>
                </a:solidFill>
              </a:rPr>
              <a:t>peine</a:t>
            </a:r>
            <a:r>
              <a:rPr lang="nl-BE" sz="1200">
                <a:solidFill>
                  <a:srgbClr val="515060"/>
                </a:solidFill>
              </a:rPr>
              <a:t> supérieure à la </a:t>
            </a:r>
            <a:r>
              <a:rPr lang="nl-BE" sz="1200" err="1">
                <a:solidFill>
                  <a:srgbClr val="515060"/>
                </a:solidFill>
              </a:rPr>
              <a:t>peine</a:t>
            </a:r>
            <a:r>
              <a:rPr lang="nl-BE" sz="1200">
                <a:solidFill>
                  <a:srgbClr val="515060"/>
                </a:solidFill>
              </a:rPr>
              <a:t> maximale</a:t>
            </a:r>
            <a:endParaRPr lang="en-US" sz="1200">
              <a:cs typeface="Calibri"/>
            </a:endParaRPr>
          </a:p>
        </p:txBody>
      </p:sp>
      <p:sp>
        <p:nvSpPr>
          <p:cNvPr id="22" name="Tekstvak 21">
            <a:extLst>
              <a:ext uri="{FF2B5EF4-FFF2-40B4-BE49-F238E27FC236}">
                <a16:creationId xmlns:a16="http://schemas.microsoft.com/office/drawing/2014/main" id="{919D1E0E-C657-4CC6-8866-6E9BCFB6F1D4}"/>
              </a:ext>
            </a:extLst>
          </p:cNvPr>
          <p:cNvSpPr txBox="1"/>
          <p:nvPr/>
        </p:nvSpPr>
        <p:spPr>
          <a:xfrm>
            <a:off x="4862556" y="1320446"/>
            <a:ext cx="602331" cy="709199"/>
          </a:xfrm>
          <a:prstGeom prst="rect">
            <a:avLst/>
          </a:prstGeom>
          <a:noFill/>
        </p:spPr>
        <p:txBody>
          <a:bodyPr wrap="square" rtlCol="0">
            <a:spAutoFit/>
          </a:bodyPr>
          <a:lstStyle/>
          <a:p>
            <a:r>
              <a:rPr lang="nl-BE" sz="4008"/>
              <a:t>=</a:t>
            </a:r>
          </a:p>
        </p:txBody>
      </p:sp>
      <p:sp>
        <p:nvSpPr>
          <p:cNvPr id="26" name="Rechthoek 25">
            <a:extLst>
              <a:ext uri="{FF2B5EF4-FFF2-40B4-BE49-F238E27FC236}">
                <a16:creationId xmlns:a16="http://schemas.microsoft.com/office/drawing/2014/main" id="{D89DD5DE-066F-41CD-99C5-4D84A228D6C8}"/>
              </a:ext>
            </a:extLst>
          </p:cNvPr>
          <p:cNvSpPr/>
          <p:nvPr/>
        </p:nvSpPr>
        <p:spPr>
          <a:xfrm>
            <a:off x="2236298" y="1376734"/>
            <a:ext cx="2481975" cy="594850"/>
          </a:xfrm>
          <a:prstGeom prst="rect">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3">
                <a:solidFill>
                  <a:srgbClr val="515060"/>
                </a:solidFill>
              </a:rPr>
              <a:t>DELITS DE HAINE</a:t>
            </a:r>
            <a:endParaRPr lang="nl-BE" sz="1803">
              <a:solidFill>
                <a:srgbClr val="515060"/>
              </a:solidFill>
            </a:endParaRPr>
          </a:p>
        </p:txBody>
      </p:sp>
      <p:sp>
        <p:nvSpPr>
          <p:cNvPr id="27" name="Rechthoek 26">
            <a:extLst>
              <a:ext uri="{FF2B5EF4-FFF2-40B4-BE49-F238E27FC236}">
                <a16:creationId xmlns:a16="http://schemas.microsoft.com/office/drawing/2014/main" id="{0E58FAA1-2F81-00EB-DA76-34BC533E46E7}"/>
              </a:ext>
            </a:extLst>
          </p:cNvPr>
          <p:cNvSpPr/>
          <p:nvPr/>
        </p:nvSpPr>
        <p:spPr>
          <a:xfrm>
            <a:off x="2224472" y="3999307"/>
            <a:ext cx="2481975" cy="594850"/>
          </a:xfrm>
          <a:prstGeom prst="rect">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3">
                <a:solidFill>
                  <a:srgbClr val="515060"/>
                </a:solidFill>
              </a:rPr>
              <a:t>AGGRAVATION OBLIGATOIRE</a:t>
            </a:r>
            <a:endParaRPr lang="nl-BE" sz="1803">
              <a:solidFill>
                <a:srgbClr val="515060"/>
              </a:solidFill>
            </a:endParaRPr>
          </a:p>
        </p:txBody>
      </p:sp>
      <p:sp>
        <p:nvSpPr>
          <p:cNvPr id="28" name="Rechthoek 27">
            <a:extLst>
              <a:ext uri="{FF2B5EF4-FFF2-40B4-BE49-F238E27FC236}">
                <a16:creationId xmlns:a16="http://schemas.microsoft.com/office/drawing/2014/main" id="{1E0AE0BF-F9EE-AFDC-341B-6B7B462FB250}"/>
              </a:ext>
            </a:extLst>
          </p:cNvPr>
          <p:cNvSpPr/>
          <p:nvPr/>
        </p:nvSpPr>
        <p:spPr>
          <a:xfrm>
            <a:off x="4931339" y="3999307"/>
            <a:ext cx="2481975" cy="594850"/>
          </a:xfrm>
          <a:prstGeom prst="rect">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3">
                <a:solidFill>
                  <a:srgbClr val="515060"/>
                </a:solidFill>
              </a:rPr>
              <a:t>AGGRAVATION FACULTATIVE</a:t>
            </a:r>
            <a:endParaRPr lang="nl-BE" sz="1803">
              <a:solidFill>
                <a:srgbClr val="515060"/>
              </a:solidFill>
            </a:endParaRPr>
          </a:p>
        </p:txBody>
      </p:sp>
      <p:sp>
        <p:nvSpPr>
          <p:cNvPr id="29" name="Rechthoek 28">
            <a:extLst>
              <a:ext uri="{FF2B5EF4-FFF2-40B4-BE49-F238E27FC236}">
                <a16:creationId xmlns:a16="http://schemas.microsoft.com/office/drawing/2014/main" id="{61ACACDE-5025-3CA3-078B-71A1810ABF97}"/>
              </a:ext>
            </a:extLst>
          </p:cNvPr>
          <p:cNvSpPr/>
          <p:nvPr/>
        </p:nvSpPr>
        <p:spPr>
          <a:xfrm>
            <a:off x="7628915" y="4000591"/>
            <a:ext cx="2481975" cy="594850"/>
          </a:xfrm>
          <a:prstGeom prst="rect">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BE" sz="1400">
                <a:solidFill>
                  <a:srgbClr val="515060"/>
                </a:solidFill>
              </a:rPr>
              <a:t>FACTEUR AGGRAVANT*</a:t>
            </a:r>
            <a:endParaRPr lang="nl-BE" sz="1803">
              <a:solidFill>
                <a:srgbClr val="515060"/>
              </a:solidFill>
            </a:endParaRPr>
          </a:p>
        </p:txBody>
      </p:sp>
      <p:sp>
        <p:nvSpPr>
          <p:cNvPr id="30" name="Tekstvak 29">
            <a:extLst>
              <a:ext uri="{FF2B5EF4-FFF2-40B4-BE49-F238E27FC236}">
                <a16:creationId xmlns:a16="http://schemas.microsoft.com/office/drawing/2014/main" id="{1DAB06BF-C31F-76DC-E42A-0C03EEF39F45}"/>
              </a:ext>
            </a:extLst>
          </p:cNvPr>
          <p:cNvSpPr txBox="1"/>
          <p:nvPr/>
        </p:nvSpPr>
        <p:spPr>
          <a:xfrm>
            <a:off x="7627377" y="2033503"/>
            <a:ext cx="2812789" cy="204729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l-BE" sz="1050">
                <a:solidFill>
                  <a:srgbClr val="515060"/>
                </a:solidFill>
              </a:rPr>
              <a:t>MOTIF DE L’INFRACTION = HAINE, MEPRIS OU HOSTILITE A L’EGARD D’UNE PERSONNE EN RAISON D’UN CRITERE PROTEGE</a:t>
            </a:r>
            <a:endParaRPr lang="en-US" sz="1050"/>
          </a:p>
          <a:p>
            <a:pPr marL="285750" indent="-285750">
              <a:buFont typeface="Arial" panose="020B0604020202020204" pitchFamily="34" charset="0"/>
              <a:buChar char="•"/>
            </a:pPr>
            <a:endParaRPr lang="nl-BE" sz="501">
              <a:solidFill>
                <a:srgbClr val="515060"/>
              </a:solidFill>
              <a:cs typeface="Calibri"/>
            </a:endParaRPr>
          </a:p>
          <a:p>
            <a:pPr marL="285750" indent="-285750">
              <a:buFont typeface="Arial" panose="020B0604020202020204" pitchFamily="34" charset="0"/>
              <a:buChar char="•"/>
            </a:pPr>
            <a:r>
              <a:rPr lang="nl-BE" sz="1050">
                <a:solidFill>
                  <a:srgbClr val="515060"/>
                </a:solidFill>
              </a:rPr>
              <a:t>CRITERE = PRESENT OU PRETENDUMENT PRESENT CHEZ LA VICTIME</a:t>
            </a:r>
            <a:endParaRPr lang="nl-BE" sz="1050">
              <a:solidFill>
                <a:srgbClr val="515060"/>
              </a:solidFill>
              <a:cs typeface="Calibri"/>
            </a:endParaRPr>
          </a:p>
          <a:p>
            <a:pPr marL="285750" indent="-285750">
              <a:buFont typeface="Arial" panose="020B0604020202020204" pitchFamily="34" charset="0"/>
              <a:buChar char="•"/>
            </a:pPr>
            <a:endParaRPr lang="nl-BE" sz="501">
              <a:solidFill>
                <a:srgbClr val="515060"/>
              </a:solidFill>
              <a:cs typeface="Calibri"/>
            </a:endParaRPr>
          </a:p>
          <a:p>
            <a:pPr marL="285750" indent="-285750">
              <a:buFont typeface="Arial" panose="020B0604020202020204" pitchFamily="34" charset="0"/>
              <a:buChar char="•"/>
            </a:pPr>
            <a:r>
              <a:rPr lang="nl-BE" sz="1050">
                <a:solidFill>
                  <a:srgbClr val="515060"/>
                </a:solidFill>
              </a:rPr>
              <a:t>IDEM SI LA VICTIME A UN LIEN (PRESUME) AVEC UNE PERSONNE CONTRE LAQUELLE L’AUTEUR NOURRIT DE LA HAINE, DU MEPRIS OU DE L’HOSTILITE</a:t>
            </a:r>
            <a:endParaRPr lang="nl-BE" sz="1050">
              <a:solidFill>
                <a:srgbClr val="515060"/>
              </a:solidFill>
              <a:cs typeface="Calibri"/>
            </a:endParaRPr>
          </a:p>
          <a:p>
            <a:pPr marL="285750" indent="-285750">
              <a:buFont typeface="Arial" panose="020B0604020202020204" pitchFamily="34" charset="0"/>
              <a:buChar char="•"/>
            </a:pPr>
            <a:endParaRPr lang="nl-BE" sz="1202">
              <a:solidFill>
                <a:srgbClr val="515060"/>
              </a:solidFill>
              <a:cs typeface="Calibri"/>
            </a:endParaRPr>
          </a:p>
        </p:txBody>
      </p:sp>
    </p:spTree>
    <p:extLst>
      <p:ext uri="{BB962C8B-B14F-4D97-AF65-F5344CB8AC3E}">
        <p14:creationId xmlns:p14="http://schemas.microsoft.com/office/powerpoint/2010/main" val="694363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5600" y="233369"/>
            <a:ext cx="7935576" cy="701546"/>
          </a:xfrm>
        </p:spPr>
        <p:txBody>
          <a:bodyPr>
            <a:noAutofit/>
          </a:bodyPr>
          <a:lstStyle/>
          <a:p>
            <a:br>
              <a:rPr lang="nl-BE" sz="2800"/>
            </a:br>
            <a:r>
              <a:rPr lang="nl-BE" sz="2800" err="1"/>
              <a:t>Délits</a:t>
            </a:r>
            <a:r>
              <a:rPr lang="nl-BE" sz="2800"/>
              <a:t> de </a:t>
            </a:r>
            <a:r>
              <a:rPr lang="nl-BE" sz="2800" err="1"/>
              <a:t>haine</a:t>
            </a:r>
            <a:br>
              <a:rPr lang="nl-BE" sz="2800"/>
            </a:br>
            <a:br>
              <a:rPr lang="nl-BE" sz="2800"/>
            </a:br>
            <a:endParaRPr lang="nl-NL" sz="2805"/>
          </a:p>
        </p:txBody>
      </p:sp>
      <p:cxnSp>
        <p:nvCxnSpPr>
          <p:cNvPr id="7" name="Straight Connector 6">
            <a:extLst>
              <a:ext uri="{FF2B5EF4-FFF2-40B4-BE49-F238E27FC236}">
                <a16:creationId xmlns:a16="http://schemas.microsoft.com/office/drawing/2014/main" id="{D89BC8B7-260C-496D-AC10-E8EED77FA52C}"/>
              </a:ext>
            </a:extLst>
          </p:cNvPr>
          <p:cNvCxnSpPr>
            <a:cxnSpLocks/>
          </p:cNvCxnSpPr>
          <p:nvPr/>
        </p:nvCxnSpPr>
        <p:spPr>
          <a:xfrm>
            <a:off x="2052314" y="584142"/>
            <a:ext cx="7647009"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0" name="Tabel 7">
            <a:extLst>
              <a:ext uri="{FF2B5EF4-FFF2-40B4-BE49-F238E27FC236}">
                <a16:creationId xmlns:a16="http://schemas.microsoft.com/office/drawing/2014/main" id="{0FAB4F38-C38A-FBE9-D0DD-835CFF0BA6B3}"/>
              </a:ext>
            </a:extLst>
          </p:cNvPr>
          <p:cNvGraphicFramePr>
            <a:graphicFrameLocks noGrp="1"/>
          </p:cNvGraphicFramePr>
          <p:nvPr/>
        </p:nvGraphicFramePr>
        <p:xfrm>
          <a:off x="2021670" y="639910"/>
          <a:ext cx="7574865" cy="5537857"/>
        </p:xfrm>
        <a:graphic>
          <a:graphicData uri="http://schemas.openxmlformats.org/drawingml/2006/table">
            <a:tbl>
              <a:tblPr firstRow="1" bandRow="1">
                <a:tableStyleId>{5C22544A-7EE6-4342-B048-85BDC9FD1C3A}</a:tableStyleId>
              </a:tblPr>
              <a:tblGrid>
                <a:gridCol w="2633167">
                  <a:extLst>
                    <a:ext uri="{9D8B030D-6E8A-4147-A177-3AD203B41FA5}">
                      <a16:colId xmlns:a16="http://schemas.microsoft.com/office/drawing/2014/main" val="1711556615"/>
                    </a:ext>
                  </a:extLst>
                </a:gridCol>
                <a:gridCol w="2508606">
                  <a:extLst>
                    <a:ext uri="{9D8B030D-6E8A-4147-A177-3AD203B41FA5}">
                      <a16:colId xmlns:a16="http://schemas.microsoft.com/office/drawing/2014/main" val="2095997325"/>
                    </a:ext>
                  </a:extLst>
                </a:gridCol>
                <a:gridCol w="2433092">
                  <a:extLst>
                    <a:ext uri="{9D8B030D-6E8A-4147-A177-3AD203B41FA5}">
                      <a16:colId xmlns:a16="http://schemas.microsoft.com/office/drawing/2014/main" val="1931796762"/>
                    </a:ext>
                  </a:extLst>
                </a:gridCol>
              </a:tblGrid>
              <a:tr h="874247">
                <a:tc>
                  <a:txBody>
                    <a:bodyPr/>
                    <a:lstStyle/>
                    <a:p>
                      <a:r>
                        <a:rPr lang="nl-BE" sz="1800" b="0" err="1"/>
                        <a:t>Circonstance</a:t>
                      </a:r>
                      <a:r>
                        <a:rPr lang="nl-BE" sz="1800" b="0"/>
                        <a:t> </a:t>
                      </a:r>
                      <a:r>
                        <a:rPr lang="nl-BE" sz="1800" b="0" err="1"/>
                        <a:t>aggravante</a:t>
                      </a:r>
                      <a:r>
                        <a:rPr lang="nl-BE" sz="1800" b="0"/>
                        <a:t> </a:t>
                      </a:r>
                      <a:r>
                        <a:rPr lang="nl-BE" sz="1800" b="1"/>
                        <a:t>obligatoire</a:t>
                      </a:r>
                    </a:p>
                  </a:txBody>
                  <a:tcPr marL="91610" marR="91610" marT="45805" marB="45805"/>
                </a:tc>
                <a:tc>
                  <a:txBody>
                    <a:bodyPr/>
                    <a:lstStyle/>
                    <a:p>
                      <a:pPr lvl="0">
                        <a:buNone/>
                      </a:pPr>
                      <a:r>
                        <a:rPr lang="nl-BE" sz="1800" b="0" err="1"/>
                        <a:t>Circonstance</a:t>
                      </a:r>
                      <a:r>
                        <a:rPr lang="nl-BE" sz="1800" b="0"/>
                        <a:t> </a:t>
                      </a:r>
                      <a:r>
                        <a:rPr lang="nl-BE" sz="1800" b="0" err="1"/>
                        <a:t>aggravante</a:t>
                      </a:r>
                      <a:r>
                        <a:rPr lang="nl-BE" sz="1800" b="0"/>
                        <a:t> </a:t>
                      </a:r>
                      <a:r>
                        <a:rPr lang="nl-BE" sz="1800" err="1"/>
                        <a:t>facultative</a:t>
                      </a:r>
                      <a:endParaRPr lang="en-US" err="1"/>
                    </a:p>
                  </a:txBody>
                  <a:tcPr marL="91610" marR="91610" marT="45805" marB="45805"/>
                </a:tc>
                <a:tc>
                  <a:txBody>
                    <a:bodyPr/>
                    <a:lstStyle/>
                    <a:p>
                      <a:pPr lvl="0">
                        <a:buNone/>
                      </a:pPr>
                      <a:r>
                        <a:rPr lang="nl-BE" sz="1800"/>
                        <a:t>Facteur </a:t>
                      </a:r>
                      <a:r>
                        <a:rPr lang="nl-BE" sz="1800" b="0" err="1"/>
                        <a:t>aggravant</a:t>
                      </a:r>
                    </a:p>
                  </a:txBody>
                  <a:tcPr marL="91610" marR="91610" marT="45805" marB="45805"/>
                </a:tc>
                <a:extLst>
                  <a:ext uri="{0D108BD9-81ED-4DB2-BD59-A6C34878D82A}">
                    <a16:rowId xmlns:a16="http://schemas.microsoft.com/office/drawing/2014/main" val="1004272992"/>
                  </a:ext>
                </a:extLst>
              </a:tr>
              <a:tr h="4457992">
                <a:tc>
                  <a:txBody>
                    <a:bodyPr/>
                    <a:lstStyle/>
                    <a:p>
                      <a:r>
                        <a:rPr lang="nl-BE" sz="1200" b="1" i="0" u="sng" kern="1200" err="1">
                          <a:solidFill>
                            <a:srgbClr val="515060"/>
                          </a:solidFill>
                          <a:effectLst/>
                          <a:latin typeface="+mn-lt"/>
                          <a:ea typeface="+mn-ea"/>
                          <a:cs typeface="+mn-cs"/>
                        </a:rPr>
                        <a:t>Article</a:t>
                      </a:r>
                      <a:r>
                        <a:rPr lang="nl-BE" sz="1200" b="1" i="0" u="sng" kern="1200">
                          <a:solidFill>
                            <a:srgbClr val="515060"/>
                          </a:solidFill>
                          <a:effectLst/>
                          <a:latin typeface="+mn-lt"/>
                          <a:ea typeface="+mn-ea"/>
                          <a:cs typeface="+mn-cs"/>
                        </a:rPr>
                        <a:t> 405quater CP</a:t>
                      </a:r>
                    </a:p>
                    <a:p>
                      <a:endParaRPr lang="nl-BE" sz="1200" b="1" i="0" kern="1200">
                        <a:solidFill>
                          <a:srgbClr val="515060"/>
                        </a:solidFill>
                        <a:effectLst/>
                        <a:latin typeface="+mn-lt"/>
                        <a:ea typeface="+mn-ea"/>
                        <a:cs typeface="+mn-cs"/>
                      </a:endParaRPr>
                    </a:p>
                    <a:p>
                      <a:pPr marL="171450" indent="-171450" rtl="0">
                        <a:buSzPts val="2400"/>
                        <a:buFont typeface="Calibri"/>
                        <a:buChar char="-"/>
                      </a:pPr>
                      <a:r>
                        <a:rPr lang="fr-BE" sz="1200" b="1" i="0" u="none" kern="1200">
                          <a:solidFill>
                            <a:srgbClr val="515060"/>
                          </a:solidFill>
                          <a:effectLst/>
                          <a:latin typeface="+mn-lt"/>
                          <a:ea typeface="+mn-ea"/>
                          <a:cs typeface="+mn-cs"/>
                        </a:rPr>
                        <a:t>Meurtre (405 quater CP)</a:t>
                      </a:r>
                    </a:p>
                    <a:p>
                      <a:pPr rtl="0"/>
                      <a:endParaRPr lang="fr-FR" sz="1200" b="1" i="0" u="none" kern="1200">
                        <a:solidFill>
                          <a:srgbClr val="515060"/>
                        </a:solidFill>
                        <a:effectLst/>
                        <a:latin typeface="+mn-lt"/>
                        <a:ea typeface="+mn-ea"/>
                        <a:cs typeface="+mn-cs"/>
                      </a:endParaRPr>
                    </a:p>
                    <a:p>
                      <a:pPr marL="171450" lvl="0" indent="-171450">
                        <a:buFont typeface="Calibri"/>
                        <a:buChar char="-"/>
                      </a:pPr>
                      <a:r>
                        <a:rPr lang="fr-FR" sz="1200" b="1" i="0" u="none" kern="1200">
                          <a:solidFill>
                            <a:srgbClr val="515060"/>
                          </a:solidFill>
                          <a:effectLst/>
                          <a:latin typeface="+mn-lt"/>
                          <a:ea typeface="+mn-ea"/>
                          <a:cs typeface="+mn-cs"/>
                        </a:rPr>
                        <a:t>Coups et blessures (405 quater CP)</a:t>
                      </a:r>
                      <a:endParaRPr lang="fr-BE" sz="1200" b="1" i="0" u="none" kern="1200">
                        <a:solidFill>
                          <a:srgbClr val="515060"/>
                        </a:solidFill>
                        <a:effectLst/>
                        <a:latin typeface="+mn-lt"/>
                        <a:ea typeface="+mn-ea"/>
                        <a:cs typeface="+mn-cs"/>
                      </a:endParaRPr>
                    </a:p>
                    <a:p>
                      <a:pPr rtl="0"/>
                      <a:endParaRPr lang="fr-BE" sz="1200" b="1" i="0" u="none" kern="1200">
                        <a:solidFill>
                          <a:srgbClr val="515060"/>
                        </a:solidFill>
                        <a:effectLst/>
                        <a:latin typeface="+mn-lt"/>
                        <a:ea typeface="+mn-ea"/>
                        <a:cs typeface="+mn-cs"/>
                      </a:endParaRPr>
                    </a:p>
                    <a:p>
                      <a:pPr marL="171450" indent="-171450" rtl="0">
                        <a:buSzPts val="2400"/>
                        <a:buFont typeface="Calibri"/>
                        <a:buChar char="-"/>
                      </a:pPr>
                      <a:r>
                        <a:rPr lang="fr-FR" sz="1200" b="1" i="0" u="none" kern="1200">
                          <a:solidFill>
                            <a:srgbClr val="515060"/>
                          </a:solidFill>
                          <a:effectLst/>
                          <a:latin typeface="+mn-lt"/>
                          <a:ea typeface="+mn-ea"/>
                          <a:cs typeface="+mn-cs"/>
                        </a:rPr>
                        <a:t>Administration de substances qui peuvent donner la mort ou altérer gravement la santé (405 quater CP)</a:t>
                      </a:r>
                      <a:r>
                        <a:rPr lang="nl-BE" sz="1200" b="1" i="0" u="none" kern="1200">
                          <a:solidFill>
                            <a:srgbClr val="515060"/>
                          </a:solidFill>
                          <a:effectLst/>
                          <a:latin typeface="+mn-lt"/>
                          <a:ea typeface="+mn-ea"/>
                          <a:cs typeface="+mn-cs"/>
                        </a:rPr>
                        <a:t>)</a:t>
                      </a:r>
                    </a:p>
                    <a:p>
                      <a:endParaRPr lang="nl-BE" sz="1200" b="1" i="0" kern="1200">
                        <a:solidFill>
                          <a:srgbClr val="515060"/>
                        </a:solidFill>
                        <a:effectLst/>
                        <a:latin typeface="+mn-lt"/>
                        <a:ea typeface="+mn-ea"/>
                        <a:cs typeface="+mn-cs"/>
                      </a:endParaRPr>
                    </a:p>
                    <a:p>
                      <a:endParaRPr lang="nl-BE" sz="1200" b="1" i="0" kern="1200">
                        <a:solidFill>
                          <a:srgbClr val="515060"/>
                        </a:solidFill>
                        <a:effectLst/>
                        <a:latin typeface="+mn-lt"/>
                        <a:ea typeface="+mn-ea"/>
                        <a:cs typeface="+mn-cs"/>
                      </a:endParaRPr>
                    </a:p>
                    <a:p>
                      <a:r>
                        <a:rPr lang="nl-BE" sz="1200" b="1" i="0" u="sng" kern="1200" err="1">
                          <a:solidFill>
                            <a:srgbClr val="515060"/>
                          </a:solidFill>
                          <a:effectLst/>
                          <a:latin typeface="+mn-lt"/>
                          <a:ea typeface="+mn-ea"/>
                          <a:cs typeface="+mn-cs"/>
                        </a:rPr>
                        <a:t>Article</a:t>
                      </a:r>
                      <a:r>
                        <a:rPr lang="nl-BE" sz="1200" b="1" i="0" u="sng" kern="1200">
                          <a:solidFill>
                            <a:srgbClr val="515060"/>
                          </a:solidFill>
                          <a:effectLst/>
                          <a:latin typeface="+mn-lt"/>
                          <a:ea typeface="+mn-ea"/>
                          <a:cs typeface="+mn-cs"/>
                        </a:rPr>
                        <a:t> 417/20 CP</a:t>
                      </a:r>
                    </a:p>
                    <a:p>
                      <a:endParaRPr lang="nl-BE" sz="1200" b="1" i="0" u="sng" kern="1200">
                        <a:solidFill>
                          <a:srgbClr val="515060"/>
                        </a:solidFill>
                        <a:effectLst/>
                        <a:latin typeface="+mn-lt"/>
                        <a:ea typeface="+mn-ea"/>
                        <a:cs typeface="+mn-cs"/>
                      </a:endParaRPr>
                    </a:p>
                    <a:p>
                      <a:r>
                        <a:rPr lang="fr-FR" sz="1200" b="1" i="0" u="none" kern="1200">
                          <a:solidFill>
                            <a:srgbClr val="515060"/>
                          </a:solidFill>
                          <a:effectLst/>
                          <a:latin typeface="+mn-lt"/>
                          <a:ea typeface="+mn-ea"/>
                          <a:cs typeface="+mn-cs"/>
                        </a:rPr>
                        <a:t>Les actes à caractère sexuel non consentis </a:t>
                      </a:r>
                      <a:endParaRPr lang="nl-BE" sz="1200" b="1" i="0" u="none" kern="1200">
                        <a:solidFill>
                          <a:srgbClr val="515060"/>
                        </a:solidFill>
                        <a:effectLst/>
                        <a:latin typeface="+mn-lt"/>
                        <a:ea typeface="+mn-ea"/>
                        <a:cs typeface="+mn-cs"/>
                      </a:endParaRPr>
                    </a:p>
                  </a:txBody>
                  <a:tcPr marL="91610" marR="91610" marT="45805" marB="458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kern="1200">
                          <a:solidFill>
                            <a:srgbClr val="515060"/>
                          </a:solidFill>
                          <a:effectLst/>
                          <a:latin typeface="+mn-lt"/>
                          <a:ea typeface="+mn-ea"/>
                          <a:cs typeface="+mn-cs"/>
                        </a:rPr>
                        <a:t>Abstention coupable =&gt; Non assistance à personne en danger (422quater CP)</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u="none" kern="1200">
                        <a:solidFill>
                          <a:srgbClr val="51506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kern="1200">
                          <a:solidFill>
                            <a:srgbClr val="515060"/>
                          </a:solidFill>
                          <a:effectLst/>
                          <a:latin typeface="+mn-lt"/>
                          <a:ea typeface="+mn-ea"/>
                          <a:cs typeface="+mn-cs"/>
                        </a:rPr>
                        <a:t>Atteintes à la liberté individuelle et à l'inviolabilité du domicile, commises par des particuliers =&gt; Détention arbitraire (438bis CP)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u="none" kern="1200">
                        <a:solidFill>
                          <a:srgbClr val="51506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kern="1200">
                          <a:solidFill>
                            <a:srgbClr val="515060"/>
                          </a:solidFill>
                          <a:effectLst/>
                          <a:latin typeface="+mn-lt"/>
                          <a:ea typeface="+mn-ea"/>
                          <a:cs typeface="+mn-cs"/>
                        </a:rPr>
                        <a:t>Harcèlement (442ter CP)</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u="none" kern="1200">
                        <a:solidFill>
                          <a:srgbClr val="51506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kern="1200">
                          <a:solidFill>
                            <a:srgbClr val="515060"/>
                          </a:solidFill>
                          <a:effectLst/>
                          <a:latin typeface="+mn-lt"/>
                          <a:ea typeface="+mn-ea"/>
                          <a:cs typeface="+mn-cs"/>
                        </a:rPr>
                        <a:t>Atteintes portées à l'honneur ou à la considération des personnes =&gt; Calomnie, diffamation, injure (453bis CP)</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u="none" kern="1200">
                        <a:solidFill>
                          <a:srgbClr val="51506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kern="1200">
                          <a:solidFill>
                            <a:srgbClr val="515060"/>
                          </a:solidFill>
                          <a:effectLst/>
                          <a:latin typeface="+mn-lt"/>
                          <a:ea typeface="+mn-ea"/>
                          <a:cs typeface="+mn-cs"/>
                        </a:rPr>
                        <a:t>Incendie (514bis CP)</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u="none" kern="1200">
                        <a:solidFill>
                          <a:srgbClr val="51506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kern="1200">
                          <a:solidFill>
                            <a:srgbClr val="515060"/>
                          </a:solidFill>
                          <a:effectLst/>
                          <a:latin typeface="+mn-lt"/>
                          <a:ea typeface="+mn-ea"/>
                          <a:cs typeface="+mn-cs"/>
                        </a:rPr>
                        <a:t>Destruction ou détérioration de denrées, marchandises ou autres propriétés mobilières (532bis CP)</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u="none" kern="1200">
                        <a:solidFill>
                          <a:srgbClr val="51506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kern="1200">
                          <a:solidFill>
                            <a:srgbClr val="515060"/>
                          </a:solidFill>
                          <a:effectLst/>
                          <a:latin typeface="+mn-lt"/>
                          <a:ea typeface="+mn-ea"/>
                          <a:cs typeface="+mn-cs"/>
                        </a:rPr>
                        <a:t>Graffiti et dégradation des propriétés immobilières (534 quater CP)</a:t>
                      </a:r>
                    </a:p>
                  </a:txBody>
                  <a:tcPr marL="91610" marR="91610" marT="45805" marB="458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i="0" u="none" kern="1200" err="1">
                          <a:solidFill>
                            <a:srgbClr val="515060"/>
                          </a:solidFill>
                          <a:effectLst/>
                          <a:latin typeface="+mn-lt"/>
                          <a:ea typeface="+mn-ea"/>
                          <a:cs typeface="+mn-cs"/>
                        </a:rPr>
                        <a:t>Tous</a:t>
                      </a:r>
                      <a:r>
                        <a:rPr lang="nl-BE" sz="1200" b="1" i="0" u="none" kern="1200">
                          <a:solidFill>
                            <a:srgbClr val="515060"/>
                          </a:solidFill>
                          <a:effectLst/>
                          <a:latin typeface="+mn-lt"/>
                          <a:ea typeface="+mn-ea"/>
                          <a:cs typeface="+mn-cs"/>
                        </a:rPr>
                        <a:t> les </a:t>
                      </a:r>
                      <a:r>
                        <a:rPr lang="nl-BE" sz="1200" b="1" i="0" u="none" kern="1200" err="1">
                          <a:solidFill>
                            <a:srgbClr val="515060"/>
                          </a:solidFill>
                          <a:effectLst/>
                          <a:latin typeface="+mn-lt"/>
                          <a:ea typeface="+mn-ea"/>
                          <a:cs typeface="+mn-cs"/>
                        </a:rPr>
                        <a:t>autres</a:t>
                      </a:r>
                      <a:r>
                        <a:rPr lang="nl-BE" sz="1200" b="1" i="0" u="none" kern="1200">
                          <a:solidFill>
                            <a:srgbClr val="515060"/>
                          </a:solidFill>
                          <a:effectLst/>
                          <a:latin typeface="+mn-lt"/>
                          <a:ea typeface="+mn-ea"/>
                          <a:cs typeface="+mn-cs"/>
                        </a:rPr>
                        <a:t> </a:t>
                      </a:r>
                      <a:r>
                        <a:rPr lang="nl-BE" sz="1200" b="1" i="0" u="none" kern="1200" err="1">
                          <a:solidFill>
                            <a:srgbClr val="515060"/>
                          </a:solidFill>
                          <a:effectLst/>
                          <a:latin typeface="+mn-lt"/>
                          <a:ea typeface="+mn-ea"/>
                          <a:cs typeface="+mn-cs"/>
                        </a:rPr>
                        <a:t>délits</a:t>
                      </a:r>
                      <a:endParaRPr lang="nl-BE" sz="1200" b="1" i="0" u="none" kern="1200">
                        <a:solidFill>
                          <a:srgbClr val="515060"/>
                        </a:solidFill>
                        <a:effectLst/>
                        <a:latin typeface="+mn-lt"/>
                        <a:ea typeface="+mn-ea"/>
                        <a:cs typeface="+mn-cs"/>
                      </a:endParaRPr>
                    </a:p>
                  </a:txBody>
                  <a:tcPr marL="91610" marR="91610" marT="45805" marB="45805"/>
                </a:tc>
                <a:extLst>
                  <a:ext uri="{0D108BD9-81ED-4DB2-BD59-A6C34878D82A}">
                    <a16:rowId xmlns:a16="http://schemas.microsoft.com/office/drawing/2014/main" val="3830731512"/>
                  </a:ext>
                </a:extLst>
              </a:tr>
            </a:tbl>
          </a:graphicData>
        </a:graphic>
      </p:graphicFrame>
    </p:spTree>
    <p:extLst>
      <p:ext uri="{BB962C8B-B14F-4D97-AF65-F5344CB8AC3E}">
        <p14:creationId xmlns:p14="http://schemas.microsoft.com/office/powerpoint/2010/main" val="783936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4AE7B-F177-43B9-EA9F-D5049A84DD7C}"/>
              </a:ext>
            </a:extLst>
          </p:cNvPr>
          <p:cNvSpPr>
            <a:spLocks noGrp="1"/>
          </p:cNvSpPr>
          <p:nvPr>
            <p:ph type="title"/>
          </p:nvPr>
        </p:nvSpPr>
        <p:spPr/>
        <p:txBody>
          <a:bodyPr>
            <a:normAutofit fontScale="90000"/>
          </a:bodyPr>
          <a:lstStyle/>
          <a:p>
            <a:endParaRPr lang="nl-BE"/>
          </a:p>
        </p:txBody>
      </p:sp>
      <p:sp>
        <p:nvSpPr>
          <p:cNvPr id="3" name="Tijdelijke aanduiding voor inhoud 2">
            <a:extLst>
              <a:ext uri="{FF2B5EF4-FFF2-40B4-BE49-F238E27FC236}">
                <a16:creationId xmlns:a16="http://schemas.microsoft.com/office/drawing/2014/main" id="{06CAF8F8-9981-817C-EB1E-5C9DCAE4E03F}"/>
              </a:ext>
            </a:extLst>
          </p:cNvPr>
          <p:cNvSpPr>
            <a:spLocks noGrp="1"/>
          </p:cNvSpPr>
          <p:nvPr>
            <p:ph idx="1"/>
          </p:nvPr>
        </p:nvSpPr>
        <p:spPr>
          <a:xfrm>
            <a:off x="521208" y="1051560"/>
            <a:ext cx="10908792" cy="4929829"/>
          </a:xfrm>
        </p:spPr>
        <p:txBody>
          <a:bodyPr/>
          <a:lstStyle/>
          <a:p>
            <a:pPr algn="ctr"/>
            <a:r>
              <a:rPr lang="nl-BE" sz="3600"/>
              <a:t>Bedankt voor uw aandacht! Merci pour </a:t>
            </a:r>
            <a:r>
              <a:rPr lang="nl-BE" sz="3600" err="1"/>
              <a:t>votre</a:t>
            </a:r>
            <a:r>
              <a:rPr lang="nl-BE" sz="3600"/>
              <a:t> attention!</a:t>
            </a:r>
          </a:p>
          <a:p>
            <a:endParaRPr lang="nl-BE"/>
          </a:p>
          <a:p>
            <a:endParaRPr lang="nl-BE"/>
          </a:p>
        </p:txBody>
      </p:sp>
      <p:pic>
        <p:nvPicPr>
          <p:cNvPr id="4" name="Picture 4" descr="q-and-a-icon-21627-storre - STM – Sea Traffic Management">
            <a:extLst>
              <a:ext uri="{FF2B5EF4-FFF2-40B4-BE49-F238E27FC236}">
                <a16:creationId xmlns:a16="http://schemas.microsoft.com/office/drawing/2014/main" id="{7B8A838D-24D1-F664-2E69-210581CFC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552" y="2637429"/>
            <a:ext cx="4142232" cy="352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3C117-1B5D-8F76-88DC-F7E697B4620C}"/>
              </a:ext>
            </a:extLst>
          </p:cNvPr>
          <p:cNvSpPr>
            <a:spLocks noGrp="1"/>
          </p:cNvSpPr>
          <p:nvPr>
            <p:ph type="title"/>
          </p:nvPr>
        </p:nvSpPr>
        <p:spPr/>
        <p:txBody>
          <a:bodyPr>
            <a:normAutofit fontScale="90000"/>
          </a:bodyPr>
          <a:lstStyle/>
          <a:p>
            <a:pPr marL="514350" indent="-514350">
              <a:buFont typeface="+mj-lt"/>
              <a:buAutoNum type="alphaUcPeriod"/>
            </a:pPr>
            <a:r>
              <a:rPr lang="fr-BE"/>
              <a:t>La loi du 28 juin 2023 – Législations anti-discrimination</a:t>
            </a:r>
          </a:p>
        </p:txBody>
      </p:sp>
      <p:sp>
        <p:nvSpPr>
          <p:cNvPr id="3" name="Espace réservé du contenu 2">
            <a:extLst>
              <a:ext uri="{FF2B5EF4-FFF2-40B4-BE49-F238E27FC236}">
                <a16:creationId xmlns:a16="http://schemas.microsoft.com/office/drawing/2014/main" id="{87DD86CB-C483-D65E-923C-17507D76495C}"/>
              </a:ext>
            </a:extLst>
          </p:cNvPr>
          <p:cNvSpPr>
            <a:spLocks noGrp="1"/>
          </p:cNvSpPr>
          <p:nvPr>
            <p:ph idx="1"/>
          </p:nvPr>
        </p:nvSpPr>
        <p:spPr>
          <a:xfrm>
            <a:off x="1199455" y="1063943"/>
            <a:ext cx="9985109" cy="4463294"/>
          </a:xfrm>
        </p:spPr>
        <p:txBody>
          <a:bodyPr>
            <a:normAutofit/>
          </a:bodyPr>
          <a:lstStyle/>
          <a:p>
            <a:r>
              <a:rPr lang="en-US" b="0" err="1"/>
              <a:t>Contexte</a:t>
            </a:r>
            <a:r>
              <a:rPr lang="en-US" b="0"/>
              <a:t> :</a:t>
            </a:r>
          </a:p>
          <a:p>
            <a:endParaRPr lang="en-US" b="0"/>
          </a:p>
          <a:p>
            <a:pPr marL="342900" indent="-342900">
              <a:buFont typeface="Arial" panose="020B0604020202020204" pitchFamily="34" charset="0"/>
              <a:buChar char="•"/>
            </a:pPr>
            <a:r>
              <a:rPr lang="fr-BE" b="0"/>
              <a:t>Basée sur l’évaluation des lois </a:t>
            </a:r>
            <a:r>
              <a:rPr lang="fr-BE" b="0" err="1"/>
              <a:t>antidiscrimination</a:t>
            </a:r>
            <a:r>
              <a:rPr lang="fr-BE" b="0"/>
              <a:t> fédérales (2022) et sur nos recommandations</a:t>
            </a:r>
            <a:endParaRPr lang="fr-BE" b="0">
              <a:highlight>
                <a:srgbClr val="FFFF00"/>
              </a:highlight>
            </a:endParaRPr>
          </a:p>
          <a:p>
            <a:pPr marL="342900" indent="-342900">
              <a:buFont typeface="Arial" panose="020B0604020202020204" pitchFamily="34" charset="0"/>
              <a:buChar char="•"/>
            </a:pPr>
            <a:r>
              <a:rPr lang="fr-BE" sz="2400" b="0">
                <a:latin typeface="Calibri"/>
                <a:ea typeface="Calibri"/>
                <a:cs typeface="Calibri"/>
              </a:rPr>
              <a:t>Sélection de 'quick </a:t>
            </a:r>
            <a:r>
              <a:rPr lang="fr-BE" sz="2400" b="0" err="1">
                <a:latin typeface="Calibri"/>
                <a:ea typeface="Calibri"/>
                <a:cs typeface="Calibri"/>
              </a:rPr>
              <a:t>wins</a:t>
            </a:r>
            <a:r>
              <a:rPr lang="fr-BE" sz="2400" b="0">
                <a:latin typeface="Calibri"/>
                <a:ea typeface="Calibri"/>
                <a:cs typeface="Calibri"/>
              </a:rPr>
              <a:t>’ </a:t>
            </a:r>
          </a:p>
          <a:p>
            <a:pPr marL="342900" indent="-342900">
              <a:buFont typeface="Arial" panose="020B0604020202020204" pitchFamily="34" charset="0"/>
              <a:buChar char="•"/>
            </a:pPr>
            <a:r>
              <a:rPr lang="fr-BE" b="0"/>
              <a:t>Uniquement au niveau du fédéral </a:t>
            </a:r>
          </a:p>
          <a:p>
            <a:endParaRPr lang="nl-BE" sz="2400">
              <a:latin typeface="Calibri"/>
              <a:ea typeface="Calibri"/>
              <a:cs typeface="Calibri"/>
            </a:endParaRPr>
          </a:p>
        </p:txBody>
      </p:sp>
    </p:spTree>
    <p:extLst>
      <p:ext uri="{BB962C8B-B14F-4D97-AF65-F5344CB8AC3E}">
        <p14:creationId xmlns:p14="http://schemas.microsoft.com/office/powerpoint/2010/main" val="408731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C7205A-27A3-CACE-689D-B30CED6BA211}"/>
              </a:ext>
            </a:extLst>
          </p:cNvPr>
          <p:cNvSpPr>
            <a:spLocks noGrp="1"/>
          </p:cNvSpPr>
          <p:nvPr>
            <p:ph type="title"/>
          </p:nvPr>
        </p:nvSpPr>
        <p:spPr/>
        <p:txBody>
          <a:bodyPr>
            <a:normAutofit fontScale="90000"/>
          </a:bodyPr>
          <a:lstStyle/>
          <a:p>
            <a:pPr marL="571500" indent="-571500">
              <a:buFont typeface="+mj-lt"/>
              <a:buAutoNum type="romanUcPeriod"/>
            </a:pPr>
            <a:r>
              <a:rPr lang="en-US"/>
              <a:t>Nouveau </a:t>
            </a:r>
            <a:r>
              <a:rPr lang="en-US" err="1"/>
              <a:t>critère</a:t>
            </a:r>
            <a:r>
              <a:rPr lang="en-US"/>
              <a:t> de discrimination</a:t>
            </a:r>
            <a:endParaRPr lang="fr-BE"/>
          </a:p>
        </p:txBody>
      </p:sp>
      <p:sp>
        <p:nvSpPr>
          <p:cNvPr id="3" name="Espace réservé du contenu 2">
            <a:extLst>
              <a:ext uri="{FF2B5EF4-FFF2-40B4-BE49-F238E27FC236}">
                <a16:creationId xmlns:a16="http://schemas.microsoft.com/office/drawing/2014/main" id="{99CB032E-F769-A2CB-D73A-570C377315F0}"/>
              </a:ext>
            </a:extLst>
          </p:cNvPr>
          <p:cNvSpPr>
            <a:spLocks noGrp="1"/>
          </p:cNvSpPr>
          <p:nvPr>
            <p:ph idx="1"/>
          </p:nvPr>
        </p:nvSpPr>
        <p:spPr>
          <a:xfrm>
            <a:off x="1199456" y="929947"/>
            <a:ext cx="9985109" cy="5024010"/>
          </a:xfrm>
        </p:spPr>
        <p:txBody>
          <a:bodyPr vert="horz" lIns="91440" tIns="45720" rIns="91440" bIns="45720" rtlCol="0" anchor="t">
            <a:normAutofit/>
          </a:bodyPr>
          <a:lstStyle/>
          <a:p>
            <a:r>
              <a:rPr lang="en-US" sz="2800" b="0">
                <a:sym typeface="Wingdings" panose="05000000000000000000" pitchFamily="2" charset="2"/>
              </a:rPr>
              <a:t></a:t>
            </a:r>
            <a:r>
              <a:rPr lang="fr-BE" sz="2800" b="0">
                <a:sym typeface="Wingdings" panose="05000000000000000000" pitchFamily="2" charset="2"/>
              </a:rPr>
              <a:t>Condition sociale / sociale </a:t>
            </a:r>
            <a:r>
              <a:rPr lang="fr-BE" sz="2800" b="0" err="1">
                <a:sym typeface="Wingdings" panose="05000000000000000000" pitchFamily="2" charset="2"/>
              </a:rPr>
              <a:t>toestand</a:t>
            </a:r>
            <a:endParaRPr lang="fr-BE" sz="2800" b="0">
              <a:sym typeface="Wingdings" panose="05000000000000000000" pitchFamily="2" charset="2"/>
            </a:endParaRPr>
          </a:p>
          <a:p>
            <a:endParaRPr lang="fr-BE" sz="2800" b="0">
              <a:sym typeface="Wingdings" panose="05000000000000000000" pitchFamily="2" charset="2"/>
            </a:endParaRPr>
          </a:p>
          <a:p>
            <a:r>
              <a:rPr lang="fr-BE" sz="2000" b="0">
                <a:latin typeface="Calibri"/>
                <a:ea typeface="Calibri"/>
                <a:cs typeface="Calibri"/>
                <a:sym typeface="Wingdings" panose="05000000000000000000" pitchFamily="2" charset="2"/>
              </a:rPr>
              <a:t>NOTAMMENT les sans-abris, les demandeurs d’emploi, les personnes analphabètes ou illettrées, les personnes vivant dans des conditions socio-économiques difficiles, les personnes sortant ou qui sont sorties du système de la prostitution ou encore les personnes qui ont un passé judiciaire (Travaux préparatoires de la loi)</a:t>
            </a:r>
            <a:endParaRPr lang="fr-BE" sz="2000" b="0">
              <a:latin typeface="Calibri"/>
              <a:ea typeface="Calibri"/>
              <a:cs typeface="Calibri"/>
            </a:endParaRPr>
          </a:p>
          <a:p>
            <a:endParaRPr lang="fr-BE" sz="2000" b="0">
              <a:sym typeface="Wingdings" panose="05000000000000000000" pitchFamily="2" charset="2"/>
            </a:endParaRPr>
          </a:p>
          <a:p>
            <a:r>
              <a:rPr lang="nl-NL" sz="2000" b="0"/>
              <a:t>ONDER MEER de situatie van daklozen, werkzoekenden, analfabeten of ongeletterde personen, personen die in moeilijke </a:t>
            </a:r>
            <a:r>
              <a:rPr lang="nl-NL" sz="2000" b="0" err="1"/>
              <a:t>sociaal-economische</a:t>
            </a:r>
            <a:r>
              <a:rPr lang="nl-NL" sz="2000" b="0"/>
              <a:t> omstandigheden leven, personen die uit de prostitutie treden of getreden zijn, of personen met een gerechtelijk verleden</a:t>
            </a:r>
          </a:p>
          <a:p>
            <a:endParaRPr lang="fr-BE" sz="2400" b="0">
              <a:sym typeface="Wingdings" panose="05000000000000000000" pitchFamily="2" charset="2"/>
            </a:endParaRPr>
          </a:p>
          <a:p>
            <a:r>
              <a:rPr lang="fr-BE" sz="2800" b="0">
                <a:latin typeface="Calibri"/>
                <a:ea typeface="Calibri"/>
                <a:cs typeface="Calibri"/>
                <a:sym typeface="Wingdings" panose="05000000000000000000" pitchFamily="2" charset="2"/>
              </a:rPr>
              <a:t>+ « </a:t>
            </a:r>
            <a:r>
              <a:rPr lang="fr-BE" sz="2800" b="0" err="1">
                <a:latin typeface="Calibri"/>
                <a:ea typeface="Calibri"/>
                <a:cs typeface="Calibri"/>
                <a:sym typeface="Wingdings" panose="05000000000000000000" pitchFamily="2" charset="2"/>
              </a:rPr>
              <a:t>seksuele</a:t>
            </a:r>
            <a:r>
              <a:rPr lang="fr-BE" sz="2800" b="0">
                <a:latin typeface="Calibri"/>
                <a:ea typeface="Calibri"/>
                <a:cs typeface="Calibri"/>
                <a:sym typeface="Wingdings" panose="05000000000000000000" pitchFamily="2" charset="2"/>
              </a:rPr>
              <a:t> </a:t>
            </a:r>
            <a:r>
              <a:rPr lang="fr-BE" sz="2800" b="0" err="1">
                <a:latin typeface="Calibri"/>
                <a:ea typeface="Calibri"/>
                <a:cs typeface="Calibri"/>
                <a:sym typeface="Wingdings" panose="05000000000000000000" pitchFamily="2" charset="2"/>
              </a:rPr>
              <a:t>geaardheid</a:t>
            </a:r>
            <a:r>
              <a:rPr lang="fr-BE" sz="2800" b="0">
                <a:latin typeface="Calibri"/>
                <a:ea typeface="Calibri"/>
                <a:cs typeface="Calibri"/>
                <a:sym typeface="Wingdings" panose="05000000000000000000" pitchFamily="2" charset="2"/>
              </a:rPr>
              <a:t> »  « </a:t>
            </a:r>
            <a:r>
              <a:rPr lang="fr-BE" sz="2800" b="0" err="1">
                <a:latin typeface="Calibri"/>
                <a:ea typeface="Calibri"/>
                <a:cs typeface="Calibri"/>
                <a:sym typeface="Wingdings" panose="05000000000000000000" pitchFamily="2" charset="2"/>
              </a:rPr>
              <a:t>seksuele</a:t>
            </a:r>
            <a:r>
              <a:rPr lang="fr-BE" sz="2800" b="0">
                <a:latin typeface="Calibri"/>
                <a:ea typeface="Calibri"/>
                <a:cs typeface="Calibri"/>
                <a:sym typeface="Wingdings" panose="05000000000000000000" pitchFamily="2" charset="2"/>
              </a:rPr>
              <a:t> </a:t>
            </a:r>
            <a:r>
              <a:rPr lang="fr-BE" sz="2800" b="0" err="1">
                <a:latin typeface="Calibri"/>
                <a:ea typeface="Calibri"/>
                <a:cs typeface="Calibri"/>
                <a:sym typeface="Wingdings" panose="05000000000000000000" pitchFamily="2" charset="2"/>
              </a:rPr>
              <a:t>oriëntatie</a:t>
            </a:r>
            <a:r>
              <a:rPr lang="fr-BE" sz="2800" b="0">
                <a:latin typeface="Calibri"/>
                <a:ea typeface="Calibri"/>
                <a:cs typeface="Calibri"/>
                <a:sym typeface="Wingdings" panose="05000000000000000000" pitchFamily="2" charset="2"/>
              </a:rPr>
              <a:t> » </a:t>
            </a:r>
            <a:endParaRPr lang="fr-BE" sz="2800" b="0"/>
          </a:p>
        </p:txBody>
      </p:sp>
    </p:spTree>
    <p:extLst>
      <p:ext uri="{BB962C8B-B14F-4D97-AF65-F5344CB8AC3E}">
        <p14:creationId xmlns:p14="http://schemas.microsoft.com/office/powerpoint/2010/main" val="383641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3C117-1B5D-8F76-88DC-F7E697B4620C}"/>
              </a:ext>
            </a:extLst>
          </p:cNvPr>
          <p:cNvSpPr>
            <a:spLocks noGrp="1"/>
          </p:cNvSpPr>
          <p:nvPr>
            <p:ph type="title"/>
          </p:nvPr>
        </p:nvSpPr>
        <p:spPr/>
        <p:txBody>
          <a:bodyPr>
            <a:normAutofit fontScale="90000"/>
          </a:bodyPr>
          <a:lstStyle/>
          <a:p>
            <a:r>
              <a:rPr lang="en-US"/>
              <a:t>PLAN</a:t>
            </a:r>
            <a:endParaRPr lang="fr-BE"/>
          </a:p>
        </p:txBody>
      </p:sp>
      <p:sp>
        <p:nvSpPr>
          <p:cNvPr id="3" name="Espace réservé du contenu 2">
            <a:extLst>
              <a:ext uri="{FF2B5EF4-FFF2-40B4-BE49-F238E27FC236}">
                <a16:creationId xmlns:a16="http://schemas.microsoft.com/office/drawing/2014/main" id="{87DD86CB-C483-D65E-923C-17507D76495C}"/>
              </a:ext>
            </a:extLst>
          </p:cNvPr>
          <p:cNvSpPr>
            <a:spLocks noGrp="1"/>
          </p:cNvSpPr>
          <p:nvPr>
            <p:ph idx="1"/>
          </p:nvPr>
        </p:nvSpPr>
        <p:spPr>
          <a:xfrm>
            <a:off x="1199455" y="1063943"/>
            <a:ext cx="9985109" cy="4463294"/>
          </a:xfrm>
        </p:spPr>
        <p:txBody>
          <a:bodyPr>
            <a:normAutofit/>
          </a:bodyPr>
          <a:lstStyle/>
          <a:p>
            <a:pPr marL="342900" indent="-342900">
              <a:buFont typeface="Arial" panose="020B0604020202020204" pitchFamily="34" charset="0"/>
              <a:buChar char="•"/>
            </a:pPr>
            <a:r>
              <a:rPr lang="fr-BE" sz="2800" b="0" err="1"/>
              <a:t>Nieuw</a:t>
            </a:r>
            <a:r>
              <a:rPr lang="fr-BE" sz="2800" b="0"/>
              <a:t> </a:t>
            </a:r>
            <a:r>
              <a:rPr lang="fr-BE" sz="2800" b="0" err="1"/>
              <a:t>beschermd</a:t>
            </a:r>
            <a:r>
              <a:rPr lang="fr-BE" sz="2800" b="0"/>
              <a:t> criterium</a:t>
            </a:r>
          </a:p>
          <a:p>
            <a:pPr marL="342900" indent="-342900">
              <a:buFont typeface="Arial" panose="020B0604020202020204" pitchFamily="34" charset="0"/>
              <a:buChar char="•"/>
            </a:pPr>
            <a:r>
              <a:rPr lang="en-US" sz="2800" b="0" err="1"/>
              <a:t>Erkenning</a:t>
            </a:r>
            <a:r>
              <a:rPr lang="en-US" sz="2800" b="0"/>
              <a:t> van </a:t>
            </a:r>
            <a:r>
              <a:rPr lang="en-US" sz="2800" b="0" err="1"/>
              <a:t>bepaalde</a:t>
            </a:r>
            <a:r>
              <a:rPr lang="en-US" sz="2800" b="0"/>
              <a:t> </a:t>
            </a:r>
            <a:r>
              <a:rPr lang="en-US" sz="2800" b="0" err="1"/>
              <a:t>vormen</a:t>
            </a:r>
            <a:r>
              <a:rPr lang="en-US" sz="2800" b="0"/>
              <a:t> van </a:t>
            </a:r>
            <a:r>
              <a:rPr lang="en-US" sz="2800" b="0" err="1"/>
              <a:t>discriminatie</a:t>
            </a:r>
            <a:endParaRPr lang="en-US" sz="2800" b="0">
              <a:highlight>
                <a:srgbClr val="FFFF00"/>
              </a:highlight>
            </a:endParaRPr>
          </a:p>
          <a:p>
            <a:pPr marL="703584" lvl="1" indent="-342900">
              <a:buFont typeface="Arial" panose="020B0604020202020204" pitchFamily="34" charset="0"/>
              <a:buChar char="•"/>
            </a:pPr>
            <a:r>
              <a:rPr lang="en-US" sz="2400" b="0" err="1"/>
              <a:t>Cumulatieve</a:t>
            </a:r>
            <a:r>
              <a:rPr lang="en-US" sz="2400" b="0"/>
              <a:t> </a:t>
            </a:r>
            <a:r>
              <a:rPr lang="en-US" sz="2400" b="0" err="1"/>
              <a:t>discriminatie</a:t>
            </a:r>
            <a:endParaRPr lang="en-US" sz="2400" b="0"/>
          </a:p>
          <a:p>
            <a:pPr marL="703584" lvl="1" indent="-342900">
              <a:buFont typeface="Arial" panose="020B0604020202020204" pitchFamily="34" charset="0"/>
              <a:buChar char="•"/>
            </a:pPr>
            <a:r>
              <a:rPr lang="en-US" sz="2400" b="0" err="1"/>
              <a:t>Intersectionele</a:t>
            </a:r>
            <a:r>
              <a:rPr lang="en-US" sz="2400" b="0"/>
              <a:t> </a:t>
            </a:r>
            <a:r>
              <a:rPr lang="en-US" sz="2400" b="0" err="1"/>
              <a:t>discriminatie</a:t>
            </a:r>
            <a:endParaRPr lang="en-US" sz="2400" b="0">
              <a:highlight>
                <a:srgbClr val="FFFF00"/>
              </a:highlight>
            </a:endParaRPr>
          </a:p>
          <a:p>
            <a:pPr marL="703584" lvl="1" indent="-342900">
              <a:buFont typeface="Arial" panose="020B0604020202020204" pitchFamily="34" charset="0"/>
              <a:buChar char="•"/>
            </a:pPr>
            <a:r>
              <a:rPr lang="en-US" sz="2400" b="0" err="1"/>
              <a:t>Discriminatie</a:t>
            </a:r>
            <a:r>
              <a:rPr lang="en-US" sz="2400" b="0"/>
              <a:t> op </a:t>
            </a:r>
            <a:r>
              <a:rPr lang="en-US" sz="2400" b="0" err="1"/>
              <a:t>grond</a:t>
            </a:r>
            <a:r>
              <a:rPr lang="en-US" sz="2400" b="0"/>
              <a:t> van </a:t>
            </a:r>
            <a:r>
              <a:rPr lang="en-US" sz="2400" b="0" err="1"/>
              <a:t>vermeend</a:t>
            </a:r>
            <a:r>
              <a:rPr lang="en-US" sz="2400" b="0"/>
              <a:t> </a:t>
            </a:r>
            <a:r>
              <a:rPr lang="en-US" sz="2400" b="0" err="1"/>
              <a:t>kenmerk</a:t>
            </a:r>
            <a:endParaRPr lang="en-US" sz="2400" b="0"/>
          </a:p>
          <a:p>
            <a:pPr marL="703584" lvl="1" indent="-342900">
              <a:buFont typeface="Arial" panose="020B0604020202020204" pitchFamily="34" charset="0"/>
              <a:buChar char="•"/>
            </a:pPr>
            <a:r>
              <a:rPr lang="nl-BE" sz="2400" b="0"/>
              <a:t>Discriminatie door associatie</a:t>
            </a:r>
            <a:endParaRPr lang="fr-BE" sz="2400" b="0"/>
          </a:p>
          <a:p>
            <a:pPr marL="342900" indent="-342900">
              <a:buFont typeface="Arial" panose="020B0604020202020204" pitchFamily="34" charset="0"/>
              <a:buChar char="•"/>
            </a:pPr>
            <a:r>
              <a:rPr lang="fr-BE" sz="2800" b="0"/>
              <a:t>Augmentation de l’indemnisation des discriminations hors-emploi</a:t>
            </a:r>
            <a:endParaRPr lang="fr-BE" sz="2800" b="0">
              <a:highlight>
                <a:srgbClr val="FFFF00"/>
              </a:highlight>
            </a:endParaRPr>
          </a:p>
          <a:p>
            <a:endParaRPr lang="fr-BE"/>
          </a:p>
        </p:txBody>
      </p:sp>
    </p:spTree>
    <p:extLst>
      <p:ext uri="{BB962C8B-B14F-4D97-AF65-F5344CB8AC3E}">
        <p14:creationId xmlns:p14="http://schemas.microsoft.com/office/powerpoint/2010/main" val="226493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83BB68-940D-43B4-E809-5088B464E7DA}"/>
              </a:ext>
            </a:extLst>
          </p:cNvPr>
          <p:cNvSpPr>
            <a:spLocks noGrp="1"/>
          </p:cNvSpPr>
          <p:nvPr>
            <p:ph type="title"/>
          </p:nvPr>
        </p:nvSpPr>
        <p:spPr/>
        <p:txBody>
          <a:bodyPr>
            <a:normAutofit fontScale="90000"/>
          </a:bodyPr>
          <a:lstStyle/>
          <a:p>
            <a:pPr marL="571500" indent="-571500">
              <a:buFont typeface="+mj-lt"/>
              <a:buAutoNum type="romanUcPeriod" startAt="2"/>
            </a:pPr>
            <a:r>
              <a:rPr lang="en-US" err="1"/>
              <a:t>Consécration</a:t>
            </a:r>
            <a:r>
              <a:rPr lang="en-US"/>
              <a:t> des discriminations multiples (1)</a:t>
            </a:r>
            <a:endParaRPr lang="fr-BE"/>
          </a:p>
        </p:txBody>
      </p:sp>
      <p:sp>
        <p:nvSpPr>
          <p:cNvPr id="3" name="Espace réservé du contenu 2">
            <a:extLst>
              <a:ext uri="{FF2B5EF4-FFF2-40B4-BE49-F238E27FC236}">
                <a16:creationId xmlns:a16="http://schemas.microsoft.com/office/drawing/2014/main" id="{5A7BDF5D-3D2C-2542-87C0-55A5F63EA71F}"/>
              </a:ext>
            </a:extLst>
          </p:cNvPr>
          <p:cNvSpPr>
            <a:spLocks noGrp="1"/>
          </p:cNvSpPr>
          <p:nvPr>
            <p:ph idx="1"/>
          </p:nvPr>
        </p:nvSpPr>
        <p:spPr/>
        <p:txBody>
          <a:bodyPr>
            <a:normAutofit fontScale="92500" lnSpcReduction="10000"/>
          </a:bodyPr>
          <a:lstStyle/>
          <a:p>
            <a:r>
              <a:rPr lang="en-US" sz="2900" b="0">
                <a:highlight>
                  <a:srgbClr val="FFFFFF"/>
                </a:highlight>
              </a:rPr>
              <a:t>HERHALING: de </a:t>
            </a:r>
            <a:r>
              <a:rPr lang="en-US" sz="2900" b="0" err="1">
                <a:highlight>
                  <a:srgbClr val="FFFFFF"/>
                </a:highlight>
              </a:rPr>
              <a:t>bestaande</a:t>
            </a:r>
            <a:r>
              <a:rPr lang="en-US" sz="2900" b="0">
                <a:highlight>
                  <a:srgbClr val="FFFFFF"/>
                </a:highlight>
              </a:rPr>
              <a:t> </a:t>
            </a:r>
            <a:r>
              <a:rPr lang="en-US" sz="2900" b="0" err="1">
                <a:highlight>
                  <a:srgbClr val="FFFFFF"/>
                </a:highlight>
              </a:rPr>
              <a:t>vormen</a:t>
            </a:r>
            <a:r>
              <a:rPr lang="en-US" sz="2900" b="0">
                <a:highlight>
                  <a:srgbClr val="FFFFFF"/>
                </a:highlight>
              </a:rPr>
              <a:t> van </a:t>
            </a:r>
            <a:r>
              <a:rPr lang="en-US" sz="2900" b="0" err="1">
                <a:highlight>
                  <a:srgbClr val="FFFFFF"/>
                </a:highlight>
              </a:rPr>
              <a:t>discriminatie</a:t>
            </a:r>
            <a:endParaRPr lang="en-US" sz="2900" b="0">
              <a:highlight>
                <a:srgbClr val="FFFFFF"/>
              </a:highlight>
            </a:endParaRPr>
          </a:p>
          <a:p>
            <a:pPr marL="342900" indent="-342900">
              <a:buFont typeface="Arial" panose="020B0604020202020204" pitchFamily="34" charset="0"/>
              <a:buChar char="•"/>
            </a:pPr>
            <a:r>
              <a:rPr lang="en-US" sz="2400" b="0" err="1">
                <a:highlight>
                  <a:srgbClr val="FFFFFF"/>
                </a:highlight>
              </a:rPr>
              <a:t>Directe</a:t>
            </a:r>
            <a:r>
              <a:rPr lang="en-US" sz="2400" b="0">
                <a:highlight>
                  <a:srgbClr val="FFFFFF"/>
                </a:highlight>
              </a:rPr>
              <a:t> </a:t>
            </a:r>
            <a:r>
              <a:rPr lang="en-US" sz="2400" b="0" err="1">
                <a:highlight>
                  <a:srgbClr val="FFFFFF"/>
                </a:highlight>
              </a:rPr>
              <a:t>discriminatie</a:t>
            </a:r>
            <a:endParaRPr lang="en-US" sz="2400" b="0">
              <a:highlight>
                <a:srgbClr val="FFFFFF"/>
              </a:highlight>
            </a:endParaRPr>
          </a:p>
          <a:p>
            <a:pPr marL="342900" indent="-342900">
              <a:buFont typeface="Arial" panose="020B0604020202020204" pitchFamily="34" charset="0"/>
              <a:buChar char="•"/>
            </a:pPr>
            <a:r>
              <a:rPr lang="en-US" sz="2400" b="0" err="1">
                <a:highlight>
                  <a:srgbClr val="FFFFFF"/>
                </a:highlight>
              </a:rPr>
              <a:t>Indirecte</a:t>
            </a:r>
            <a:r>
              <a:rPr lang="en-US" sz="2400" b="0">
                <a:highlight>
                  <a:srgbClr val="FFFFFF"/>
                </a:highlight>
              </a:rPr>
              <a:t> </a:t>
            </a:r>
            <a:r>
              <a:rPr lang="en-US" sz="2400" b="0" err="1">
                <a:highlight>
                  <a:srgbClr val="FFFFFF"/>
                </a:highlight>
              </a:rPr>
              <a:t>discriminatie</a:t>
            </a:r>
            <a:endParaRPr lang="en-US" sz="2400" b="0">
              <a:highlight>
                <a:srgbClr val="FFFFFF"/>
              </a:highlight>
            </a:endParaRPr>
          </a:p>
          <a:p>
            <a:pPr marL="342900" indent="-342900">
              <a:buFont typeface="Arial" panose="020B0604020202020204" pitchFamily="34" charset="0"/>
              <a:buChar char="•"/>
            </a:pPr>
            <a:r>
              <a:rPr lang="en-US" sz="2400" b="0" err="1">
                <a:highlight>
                  <a:srgbClr val="FFFFFF"/>
                </a:highlight>
              </a:rPr>
              <a:t>Intimidatie</a:t>
            </a:r>
            <a:endParaRPr lang="en-US" sz="2400" b="0">
              <a:highlight>
                <a:srgbClr val="FFFFFF"/>
              </a:highlight>
            </a:endParaRPr>
          </a:p>
          <a:p>
            <a:pPr marL="342900" indent="-342900">
              <a:buFont typeface="Arial" panose="020B0604020202020204" pitchFamily="34" charset="0"/>
              <a:buChar char="•"/>
            </a:pPr>
            <a:r>
              <a:rPr lang="en-US" sz="2400" b="0" err="1">
                <a:highlight>
                  <a:srgbClr val="FFFFFF"/>
                </a:highlight>
              </a:rPr>
              <a:t>Weigering</a:t>
            </a:r>
            <a:r>
              <a:rPr lang="en-US" sz="2400" b="0">
                <a:highlight>
                  <a:srgbClr val="FFFFFF"/>
                </a:highlight>
              </a:rPr>
              <a:t> van </a:t>
            </a:r>
            <a:r>
              <a:rPr lang="en-US" sz="2400" b="0" err="1">
                <a:highlight>
                  <a:srgbClr val="FFFFFF"/>
                </a:highlight>
              </a:rPr>
              <a:t>redelijke</a:t>
            </a:r>
            <a:r>
              <a:rPr lang="en-US" sz="2400" b="0">
                <a:highlight>
                  <a:srgbClr val="FFFFFF"/>
                </a:highlight>
              </a:rPr>
              <a:t> </a:t>
            </a:r>
            <a:r>
              <a:rPr lang="en-US" sz="2400" b="0" err="1">
                <a:highlight>
                  <a:srgbClr val="FFFFFF"/>
                </a:highlight>
              </a:rPr>
              <a:t>aanpassingen</a:t>
            </a:r>
            <a:endParaRPr lang="en-US" sz="2400" b="0">
              <a:highlight>
                <a:srgbClr val="FFFFFF"/>
              </a:highlight>
            </a:endParaRPr>
          </a:p>
          <a:p>
            <a:pPr marL="342900" indent="-342900">
              <a:buFont typeface="Arial" panose="020B0604020202020204" pitchFamily="34" charset="0"/>
              <a:buChar char="•"/>
            </a:pPr>
            <a:r>
              <a:rPr lang="en-US" sz="2400" b="0" err="1">
                <a:highlight>
                  <a:srgbClr val="FFFFFF"/>
                </a:highlight>
              </a:rPr>
              <a:t>Opdracht</a:t>
            </a:r>
            <a:r>
              <a:rPr lang="en-US" sz="2400" b="0">
                <a:highlight>
                  <a:srgbClr val="FFFFFF"/>
                </a:highlight>
              </a:rPr>
              <a:t> </a:t>
            </a:r>
            <a:r>
              <a:rPr lang="en-US" sz="2400" b="0" err="1">
                <a:highlight>
                  <a:srgbClr val="FFFFFF"/>
                </a:highlight>
              </a:rPr>
              <a:t>geven</a:t>
            </a:r>
            <a:r>
              <a:rPr lang="en-US" sz="2400" b="0">
                <a:highlight>
                  <a:srgbClr val="FFFFFF"/>
                </a:highlight>
              </a:rPr>
              <a:t> tot </a:t>
            </a:r>
            <a:r>
              <a:rPr lang="en-US" sz="2400" b="0" err="1">
                <a:highlight>
                  <a:srgbClr val="FFFFFF"/>
                </a:highlight>
              </a:rPr>
              <a:t>discrimineren</a:t>
            </a:r>
            <a:endParaRPr lang="en-US" sz="2400" b="0">
              <a:highlight>
                <a:srgbClr val="FFFFFF"/>
              </a:highlight>
            </a:endParaRPr>
          </a:p>
          <a:p>
            <a:endParaRPr lang="en-US" b="0">
              <a:highlight>
                <a:srgbClr val="FFFF00"/>
              </a:highlight>
            </a:endParaRPr>
          </a:p>
          <a:p>
            <a:endParaRPr lang="en-US" b="0">
              <a:highlight>
                <a:srgbClr val="FFFF00"/>
              </a:highlight>
            </a:endParaRPr>
          </a:p>
          <a:p>
            <a:r>
              <a:rPr lang="en-US" sz="3100" b="0">
                <a:highlight>
                  <a:srgbClr val="FFFFFF"/>
                </a:highlight>
              </a:rPr>
              <a:t>NOUVEAU: discrimination multiple</a:t>
            </a:r>
          </a:p>
          <a:p>
            <a:pPr marL="342900" indent="-342900">
              <a:buFont typeface="Arial" panose="020B0604020202020204" pitchFamily="34" charset="0"/>
              <a:buChar char="•"/>
            </a:pPr>
            <a:r>
              <a:rPr lang="fr-FR" sz="2800" b="0">
                <a:highlight>
                  <a:srgbClr val="FFFFFF"/>
                </a:highlight>
              </a:rPr>
              <a:t>« Un ou plusieurs des critères »</a:t>
            </a:r>
          </a:p>
          <a:p>
            <a:r>
              <a:rPr lang="fr-FR" sz="2800" b="0">
                <a:highlight>
                  <a:srgbClr val="FFFFFF"/>
                </a:highlight>
                <a:sym typeface="Wingdings" panose="05000000000000000000" pitchFamily="2" charset="2"/>
              </a:rPr>
              <a:t> </a:t>
            </a:r>
            <a:r>
              <a:rPr lang="fr-FR" sz="2800" b="0">
                <a:highlight>
                  <a:srgbClr val="FFFFFF"/>
                </a:highlight>
              </a:rPr>
              <a:t>Discrimination cumulée et discrimination intersectionnelle</a:t>
            </a:r>
          </a:p>
          <a:p>
            <a:endParaRPr lang="fr-BE"/>
          </a:p>
        </p:txBody>
      </p:sp>
    </p:spTree>
    <p:extLst>
      <p:ext uri="{BB962C8B-B14F-4D97-AF65-F5344CB8AC3E}">
        <p14:creationId xmlns:p14="http://schemas.microsoft.com/office/powerpoint/2010/main" val="164180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83BB68-940D-43B4-E809-5088B464E7DA}"/>
              </a:ext>
            </a:extLst>
          </p:cNvPr>
          <p:cNvSpPr>
            <a:spLocks noGrp="1"/>
          </p:cNvSpPr>
          <p:nvPr>
            <p:ph type="title"/>
          </p:nvPr>
        </p:nvSpPr>
        <p:spPr/>
        <p:txBody>
          <a:bodyPr>
            <a:normAutofit fontScale="90000"/>
          </a:bodyPr>
          <a:lstStyle/>
          <a:p>
            <a:pPr marL="571500" indent="-571500">
              <a:buFont typeface="+mj-lt"/>
              <a:buAutoNum type="romanUcPeriod" startAt="2"/>
            </a:pPr>
            <a:r>
              <a:rPr lang="en-US" err="1"/>
              <a:t>Consécration</a:t>
            </a:r>
            <a:r>
              <a:rPr lang="en-US"/>
              <a:t> des discriminations multiples (2)</a:t>
            </a:r>
            <a:endParaRPr lang="fr-BE"/>
          </a:p>
        </p:txBody>
      </p:sp>
      <p:sp>
        <p:nvSpPr>
          <p:cNvPr id="3" name="Espace réservé du contenu 2">
            <a:extLst>
              <a:ext uri="{FF2B5EF4-FFF2-40B4-BE49-F238E27FC236}">
                <a16:creationId xmlns:a16="http://schemas.microsoft.com/office/drawing/2014/main" id="{5A7BDF5D-3D2C-2542-87C0-55A5F63EA71F}"/>
              </a:ext>
            </a:extLst>
          </p:cNvPr>
          <p:cNvSpPr>
            <a:spLocks noGrp="1"/>
          </p:cNvSpPr>
          <p:nvPr>
            <p:ph idx="1"/>
          </p:nvPr>
        </p:nvSpPr>
        <p:spPr/>
        <p:txBody>
          <a:bodyPr/>
          <a:lstStyle/>
          <a:p>
            <a:endParaRPr lang="fr-BE"/>
          </a:p>
        </p:txBody>
      </p:sp>
      <p:pic>
        <p:nvPicPr>
          <p:cNvPr id="4" name="Afbeelding 3">
            <a:extLst>
              <a:ext uri="{FF2B5EF4-FFF2-40B4-BE49-F238E27FC236}">
                <a16:creationId xmlns:a16="http://schemas.microsoft.com/office/drawing/2014/main" id="{F1AECFB5-1F6E-AD9A-4D99-B6711D67B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909" y="2244403"/>
            <a:ext cx="5564331" cy="3709554"/>
          </a:xfrm>
          <a:prstGeom prst="rect">
            <a:avLst/>
          </a:prstGeom>
        </p:spPr>
      </p:pic>
      <p:pic>
        <p:nvPicPr>
          <p:cNvPr id="5" name="Tijdelijke aanduiding voor inhoud 5">
            <a:extLst>
              <a:ext uri="{FF2B5EF4-FFF2-40B4-BE49-F238E27FC236}">
                <a16:creationId xmlns:a16="http://schemas.microsoft.com/office/drawing/2014/main" id="{228F21CD-B027-0AF2-D986-468B88ED3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05" y="904043"/>
            <a:ext cx="5842795" cy="2902550"/>
          </a:xfrm>
          <a:prstGeom prst="rect">
            <a:avLst/>
          </a:prstGeom>
        </p:spPr>
      </p:pic>
    </p:spTree>
    <p:extLst>
      <p:ext uri="{BB962C8B-B14F-4D97-AF65-F5344CB8AC3E}">
        <p14:creationId xmlns:p14="http://schemas.microsoft.com/office/powerpoint/2010/main" val="1013957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38BC51-C224-F7E7-78B9-994DEF4EADC7}"/>
              </a:ext>
            </a:extLst>
          </p:cNvPr>
          <p:cNvSpPr>
            <a:spLocks noGrp="1"/>
          </p:cNvSpPr>
          <p:nvPr>
            <p:ph type="title"/>
          </p:nvPr>
        </p:nvSpPr>
        <p:spPr/>
        <p:txBody>
          <a:bodyPr>
            <a:normAutofit fontScale="90000"/>
          </a:bodyPr>
          <a:lstStyle/>
          <a:p>
            <a:r>
              <a:rPr lang="en-US" err="1"/>
              <a:t>Consécration</a:t>
            </a:r>
            <a:r>
              <a:rPr lang="en-US"/>
              <a:t> des discriminations multiples (3)</a:t>
            </a:r>
            <a:endParaRPr lang="fr-BE"/>
          </a:p>
        </p:txBody>
      </p:sp>
      <p:sp>
        <p:nvSpPr>
          <p:cNvPr id="3" name="Espace réservé du contenu 2">
            <a:extLst>
              <a:ext uri="{FF2B5EF4-FFF2-40B4-BE49-F238E27FC236}">
                <a16:creationId xmlns:a16="http://schemas.microsoft.com/office/drawing/2014/main" id="{37604C26-47CE-B190-7728-6BD05C646875}"/>
              </a:ext>
            </a:extLst>
          </p:cNvPr>
          <p:cNvSpPr>
            <a:spLocks noGrp="1"/>
          </p:cNvSpPr>
          <p:nvPr>
            <p:ph sz="quarter" idx="12"/>
          </p:nvPr>
        </p:nvSpPr>
        <p:spPr>
          <a:xfrm>
            <a:off x="713874" y="903374"/>
            <a:ext cx="4998083" cy="2525626"/>
          </a:xfrm>
        </p:spPr>
        <p:txBody>
          <a:bodyPr>
            <a:normAutofit/>
          </a:bodyPr>
          <a:lstStyle/>
          <a:p>
            <a:pPr algn="l"/>
            <a:r>
              <a:rPr lang="nl-NL" sz="2800" err="1"/>
              <a:t>Discrimination</a:t>
            </a:r>
            <a:r>
              <a:rPr lang="nl-NL" sz="2800"/>
              <a:t> </a:t>
            </a:r>
            <a:r>
              <a:rPr lang="nl-NL" sz="2800" err="1"/>
              <a:t>cumulée</a:t>
            </a:r>
            <a:r>
              <a:rPr lang="nl-NL" sz="2800"/>
              <a:t>: </a:t>
            </a:r>
          </a:p>
          <a:p>
            <a:pPr algn="l"/>
            <a:r>
              <a:rPr lang="fr-FR" sz="2000">
                <a:solidFill>
                  <a:srgbClr val="383743"/>
                </a:solidFill>
              </a:rPr>
              <a:t>Situation qui se produit lorsqu’une personne subit une discrimination suite à une distinction fondée sur plusieurs critères protégés qui </a:t>
            </a:r>
            <a:r>
              <a:rPr lang="fr-FR" sz="2000" u="sng">
                <a:solidFill>
                  <a:srgbClr val="383743"/>
                </a:solidFill>
              </a:rPr>
              <a:t>s’additionnent, </a:t>
            </a:r>
            <a:r>
              <a:rPr lang="fr-FR" sz="2000">
                <a:solidFill>
                  <a:srgbClr val="383743"/>
                </a:solidFill>
              </a:rPr>
              <a:t>tout en restant </a:t>
            </a:r>
            <a:r>
              <a:rPr lang="fr-FR" sz="2000" u="sng">
                <a:solidFill>
                  <a:srgbClr val="383743"/>
                </a:solidFill>
              </a:rPr>
              <a:t>dissociables</a:t>
            </a:r>
            <a:endParaRPr lang="fr-FR" sz="2000">
              <a:solidFill>
                <a:srgbClr val="383743"/>
              </a:solidFill>
            </a:endParaRPr>
          </a:p>
        </p:txBody>
      </p:sp>
      <p:sp>
        <p:nvSpPr>
          <p:cNvPr id="4" name="Espace réservé du contenu 3">
            <a:extLst>
              <a:ext uri="{FF2B5EF4-FFF2-40B4-BE49-F238E27FC236}">
                <a16:creationId xmlns:a16="http://schemas.microsoft.com/office/drawing/2014/main" id="{53618FF5-790C-8801-103C-9522A1963B1A}"/>
              </a:ext>
            </a:extLst>
          </p:cNvPr>
          <p:cNvSpPr>
            <a:spLocks noGrp="1"/>
          </p:cNvSpPr>
          <p:nvPr>
            <p:ph sz="quarter" idx="13"/>
          </p:nvPr>
        </p:nvSpPr>
        <p:spPr>
          <a:xfrm>
            <a:off x="5913690" y="903373"/>
            <a:ext cx="5564436" cy="2301221"/>
          </a:xfrm>
        </p:spPr>
        <p:txBody>
          <a:bodyPr>
            <a:normAutofit/>
          </a:bodyPr>
          <a:lstStyle/>
          <a:p>
            <a:r>
              <a:rPr lang="nl-NL" sz="2600"/>
              <a:t>Cumulatieve discriminatie: </a:t>
            </a:r>
          </a:p>
          <a:p>
            <a:r>
              <a:rPr lang="nl-NL" sz="1900">
                <a:solidFill>
                  <a:srgbClr val="383743"/>
                </a:solidFill>
              </a:rPr>
              <a:t>Situatie die zich voordoet wanneer een persoon wordt gediscrimineerd naar aanleiding van een onderscheid op grond van meerdere beschermde criteria die bij elkaar worden </a:t>
            </a:r>
            <a:r>
              <a:rPr lang="nl-NL" sz="1900" u="sng">
                <a:solidFill>
                  <a:srgbClr val="383743"/>
                </a:solidFill>
              </a:rPr>
              <a:t>opgeteld</a:t>
            </a:r>
            <a:r>
              <a:rPr lang="nl-NL" sz="1900">
                <a:solidFill>
                  <a:srgbClr val="383743"/>
                </a:solidFill>
              </a:rPr>
              <a:t>, maar </a:t>
            </a:r>
            <a:r>
              <a:rPr lang="nl-BE" sz="1900">
                <a:solidFill>
                  <a:srgbClr val="383743"/>
                </a:solidFill>
              </a:rPr>
              <a:t>blijven </a:t>
            </a:r>
            <a:r>
              <a:rPr lang="nl-BE" sz="1900" u="sng">
                <a:solidFill>
                  <a:srgbClr val="383743"/>
                </a:solidFill>
              </a:rPr>
              <a:t>scheidbaar</a:t>
            </a:r>
            <a:endParaRPr lang="en-US" sz="1900">
              <a:solidFill>
                <a:srgbClr val="383743"/>
              </a:solidFill>
            </a:endParaRPr>
          </a:p>
          <a:p>
            <a:endParaRPr lang="fr-BE" sz="2800">
              <a:highlight>
                <a:srgbClr val="FFFF00"/>
              </a:highlight>
            </a:endParaRPr>
          </a:p>
        </p:txBody>
      </p:sp>
      <p:sp>
        <p:nvSpPr>
          <p:cNvPr id="5" name="Tekstvak 4">
            <a:extLst>
              <a:ext uri="{FF2B5EF4-FFF2-40B4-BE49-F238E27FC236}">
                <a16:creationId xmlns:a16="http://schemas.microsoft.com/office/drawing/2014/main" id="{54C47D1D-1A19-F912-2B70-A0EC469F180E}"/>
              </a:ext>
            </a:extLst>
          </p:cNvPr>
          <p:cNvSpPr txBox="1"/>
          <p:nvPr/>
        </p:nvSpPr>
        <p:spPr>
          <a:xfrm>
            <a:off x="933974" y="3949340"/>
            <a:ext cx="10324051" cy="1261884"/>
          </a:xfrm>
          <a:prstGeom prst="rect">
            <a:avLst/>
          </a:prstGeom>
          <a:noFill/>
        </p:spPr>
        <p:txBody>
          <a:bodyPr wrap="square" lIns="91440" tIns="45720" rIns="91440" bIns="45720" rtlCol="0" anchor="t">
            <a:spAutoFit/>
          </a:bodyPr>
          <a:lstStyle/>
          <a:p>
            <a:r>
              <a:rPr lang="en-US" sz="2000" err="1">
                <a:effectLst/>
                <a:ea typeface="Times New Roman" panose="02020603050405020304" pitchFamily="18" charset="0"/>
              </a:rPr>
              <a:t>Voorbeeld</a:t>
            </a:r>
            <a:r>
              <a:rPr lang="en-US" sz="2000">
                <a:effectLst/>
                <a:ea typeface="Times New Roman" panose="02020603050405020304" pitchFamily="18" charset="0"/>
              </a:rPr>
              <a:t> - </a:t>
            </a:r>
            <a:r>
              <a:rPr lang="fr-BE" sz="2000">
                <a:effectLst/>
                <a:ea typeface="Times New Roman" panose="02020603050405020304" pitchFamily="18" charset="0"/>
              </a:rPr>
              <a:t>Tribunal du travail de Liège du 11 août 2017</a:t>
            </a:r>
            <a:r>
              <a:rPr lang="fr-BE" sz="2000">
                <a:ea typeface="Times New Roman" panose="02020603050405020304" pitchFamily="18" charset="0"/>
              </a:rPr>
              <a:t> </a:t>
            </a:r>
            <a:endParaRPr lang="en-US" sz="2000">
              <a:ea typeface="Times New Roman" panose="02020603050405020304" pitchFamily="18" charset="0"/>
            </a:endParaRPr>
          </a:p>
          <a:p>
            <a:pPr algn="l"/>
            <a:r>
              <a:rPr lang="nl-NL" sz="2000">
                <a:solidFill>
                  <a:srgbClr val="383743"/>
                </a:solidFill>
                <a:highlight>
                  <a:srgbClr val="FFFFFF"/>
                </a:highlight>
              </a:rPr>
              <a:t>Weigering om een 44-jarige man in dienst te nemen met de volgende motivering:</a:t>
            </a:r>
            <a:endParaRPr lang="nl-NL" sz="2000">
              <a:solidFill>
                <a:srgbClr val="383743"/>
              </a:solidFill>
              <a:highlight>
                <a:srgbClr val="FFFFFF"/>
              </a:highlight>
              <a:ea typeface="Calibri"/>
              <a:cs typeface="Calibri"/>
            </a:endParaRPr>
          </a:p>
          <a:p>
            <a:r>
              <a:rPr lang="nl-NL">
                <a:solidFill>
                  <a:srgbClr val="383743"/>
                </a:solidFill>
                <a:highlight>
                  <a:srgbClr val="FFFFFF"/>
                </a:highlight>
              </a:rPr>
              <a:t> "</a:t>
            </a:r>
            <a:r>
              <a:rPr lang="nl-NL" i="1">
                <a:solidFill>
                  <a:srgbClr val="383743"/>
                </a:solidFill>
                <a:highlight>
                  <a:srgbClr val="FFFFFF"/>
                </a:highlight>
              </a:rPr>
              <a:t>Wat niet de taken zelf betreft maar mijn groep [werkneemsters], ik heb alleen jonge meisjes tussen de 20 en 30, dus ik ben er niet van overtuigd dat dit een garantie biedt op een hechte groep..."</a:t>
            </a:r>
            <a:endParaRPr lang="en-US" i="1">
              <a:solidFill>
                <a:srgbClr val="383743"/>
              </a:solidFill>
              <a:highlight>
                <a:srgbClr val="FFFFFF"/>
              </a:highlight>
            </a:endParaRPr>
          </a:p>
        </p:txBody>
      </p:sp>
    </p:spTree>
    <p:extLst>
      <p:ext uri="{BB962C8B-B14F-4D97-AF65-F5344CB8AC3E}">
        <p14:creationId xmlns:p14="http://schemas.microsoft.com/office/powerpoint/2010/main" val="83666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A2678A-F271-3A50-4B5F-DEF5B0B6A407}"/>
              </a:ext>
            </a:extLst>
          </p:cNvPr>
          <p:cNvSpPr>
            <a:spLocks noGrp="1"/>
          </p:cNvSpPr>
          <p:nvPr>
            <p:ph type="title"/>
          </p:nvPr>
        </p:nvSpPr>
        <p:spPr/>
        <p:txBody>
          <a:bodyPr>
            <a:normAutofit fontScale="90000"/>
          </a:bodyPr>
          <a:lstStyle/>
          <a:p>
            <a:r>
              <a:rPr lang="en-US" err="1"/>
              <a:t>Consécration</a:t>
            </a:r>
            <a:r>
              <a:rPr lang="en-US"/>
              <a:t> des discriminations multiples (4)</a:t>
            </a:r>
            <a:endParaRPr lang="fr-BE"/>
          </a:p>
        </p:txBody>
      </p:sp>
      <p:sp>
        <p:nvSpPr>
          <p:cNvPr id="3" name="Espace réservé du contenu 2">
            <a:extLst>
              <a:ext uri="{FF2B5EF4-FFF2-40B4-BE49-F238E27FC236}">
                <a16:creationId xmlns:a16="http://schemas.microsoft.com/office/drawing/2014/main" id="{66144742-77CF-AEA2-BC76-26C1F695869B}"/>
              </a:ext>
            </a:extLst>
          </p:cNvPr>
          <p:cNvSpPr>
            <a:spLocks noGrp="1"/>
          </p:cNvSpPr>
          <p:nvPr>
            <p:ph sz="quarter" idx="12"/>
          </p:nvPr>
        </p:nvSpPr>
        <p:spPr>
          <a:xfrm>
            <a:off x="755083" y="1046505"/>
            <a:ext cx="5486400" cy="2191493"/>
          </a:xfrm>
        </p:spPr>
        <p:txBody>
          <a:bodyPr>
            <a:normAutofit/>
          </a:bodyPr>
          <a:lstStyle/>
          <a:p>
            <a:r>
              <a:rPr lang="en-US" sz="2800"/>
              <a:t>La discrimination </a:t>
            </a:r>
            <a:r>
              <a:rPr lang="en-US" sz="2800" err="1"/>
              <a:t>intersectionnelle</a:t>
            </a:r>
            <a:endParaRPr lang="en-US" sz="2400"/>
          </a:p>
          <a:p>
            <a:pPr algn="l"/>
            <a:r>
              <a:rPr lang="fr-FR" sz="2000">
                <a:solidFill>
                  <a:srgbClr val="383743"/>
                </a:solidFill>
              </a:rPr>
              <a:t>Situation qui se produit lorsqu’une personne subit une discrimination suite à une distinction fondée sur plusieurs critères protégés qui </a:t>
            </a:r>
            <a:r>
              <a:rPr lang="fr-FR" sz="2000" u="sng">
                <a:solidFill>
                  <a:srgbClr val="383743"/>
                </a:solidFill>
              </a:rPr>
              <a:t>interagissent</a:t>
            </a:r>
            <a:r>
              <a:rPr lang="fr-FR" sz="2000">
                <a:solidFill>
                  <a:srgbClr val="383743"/>
                </a:solidFill>
              </a:rPr>
              <a:t> et </a:t>
            </a:r>
            <a:r>
              <a:rPr lang="fr-FR" sz="2000" u="sng">
                <a:solidFill>
                  <a:srgbClr val="383743"/>
                </a:solidFill>
              </a:rPr>
              <a:t>deviennent indissociables</a:t>
            </a:r>
            <a:r>
              <a:rPr lang="fr-FR" sz="2000">
                <a:solidFill>
                  <a:srgbClr val="383743"/>
                </a:solidFill>
              </a:rPr>
              <a:t>.</a:t>
            </a:r>
          </a:p>
        </p:txBody>
      </p:sp>
      <p:sp>
        <p:nvSpPr>
          <p:cNvPr id="4" name="Espace réservé du contenu 3">
            <a:extLst>
              <a:ext uri="{FF2B5EF4-FFF2-40B4-BE49-F238E27FC236}">
                <a16:creationId xmlns:a16="http://schemas.microsoft.com/office/drawing/2014/main" id="{F520FA12-77FC-009A-0C2A-C237B43F1607}"/>
              </a:ext>
            </a:extLst>
          </p:cNvPr>
          <p:cNvSpPr>
            <a:spLocks noGrp="1"/>
          </p:cNvSpPr>
          <p:nvPr>
            <p:ph sz="quarter" idx="13"/>
          </p:nvPr>
        </p:nvSpPr>
        <p:spPr>
          <a:xfrm>
            <a:off x="6390928" y="1046505"/>
            <a:ext cx="5391148" cy="2091497"/>
          </a:xfrm>
        </p:spPr>
        <p:txBody>
          <a:bodyPr>
            <a:normAutofit lnSpcReduction="10000"/>
          </a:bodyPr>
          <a:lstStyle/>
          <a:p>
            <a:r>
              <a:rPr lang="en-US" sz="2800" err="1"/>
              <a:t>Intersectionele</a:t>
            </a:r>
            <a:r>
              <a:rPr lang="en-US" sz="2800"/>
              <a:t> </a:t>
            </a:r>
            <a:r>
              <a:rPr lang="en-US" sz="2800" err="1"/>
              <a:t>discriminatie</a:t>
            </a:r>
            <a:endParaRPr lang="en-US" sz="2800"/>
          </a:p>
          <a:p>
            <a:r>
              <a:rPr lang="nl-NL" sz="2000">
                <a:solidFill>
                  <a:srgbClr val="383743"/>
                </a:solidFill>
              </a:rPr>
              <a:t>Situatie die zich voordoet wanneer een persoon wordt gediscrimineerd naar aanleiding van een onderscheid op grond van meerdere beschermde criteria die </a:t>
            </a:r>
            <a:r>
              <a:rPr lang="nl-NL" sz="2000" u="sng">
                <a:solidFill>
                  <a:srgbClr val="383743"/>
                </a:solidFill>
              </a:rPr>
              <a:t>op elkaar inwerken en onscheidbaar worden</a:t>
            </a:r>
            <a:r>
              <a:rPr lang="nl-NL" sz="2000">
                <a:solidFill>
                  <a:srgbClr val="383743"/>
                </a:solidFill>
              </a:rPr>
              <a:t>.</a:t>
            </a:r>
            <a:endParaRPr lang="fr-BE" sz="2000">
              <a:solidFill>
                <a:srgbClr val="383743"/>
              </a:solidFill>
            </a:endParaRPr>
          </a:p>
        </p:txBody>
      </p:sp>
      <p:sp>
        <p:nvSpPr>
          <p:cNvPr id="5" name="Tekstvak 4">
            <a:extLst>
              <a:ext uri="{FF2B5EF4-FFF2-40B4-BE49-F238E27FC236}">
                <a16:creationId xmlns:a16="http://schemas.microsoft.com/office/drawing/2014/main" id="{ACEFEBB3-97CA-8FCF-5CD5-27275FF4BBBC}"/>
              </a:ext>
            </a:extLst>
          </p:cNvPr>
          <p:cNvSpPr txBox="1"/>
          <p:nvPr/>
        </p:nvSpPr>
        <p:spPr>
          <a:xfrm>
            <a:off x="755083" y="3048168"/>
            <a:ext cx="10301681" cy="3046988"/>
          </a:xfrm>
          <a:prstGeom prst="rect">
            <a:avLst/>
          </a:prstGeom>
          <a:noFill/>
        </p:spPr>
        <p:txBody>
          <a:bodyPr wrap="square" rtlCol="0">
            <a:spAutoFit/>
          </a:bodyPr>
          <a:lstStyle/>
          <a:p>
            <a:r>
              <a:rPr lang="fr-BE" sz="2000">
                <a:latin typeface="Calibri" panose="020F0502020204030204" pitchFamily="34" charset="0"/>
              </a:rPr>
              <a:t>Exemple – </a:t>
            </a:r>
            <a:r>
              <a:rPr lang="en-US" sz="2000">
                <a:latin typeface="Calibri" panose="020F0502020204030204" pitchFamily="34" charset="0"/>
              </a:rPr>
              <a:t>Affaire Lam v. University of Hawaii, 1994 (US Court of Appeals)</a:t>
            </a:r>
          </a:p>
          <a:p>
            <a:r>
              <a:rPr lang="nl-NL" sz="2000">
                <a:latin typeface="Calibri" panose="020F0502020204030204" pitchFamily="34" charset="0"/>
                <a:ea typeface="Calibri" panose="020F0502020204030204" pitchFamily="34" charset="0"/>
              </a:rPr>
              <a:t>Weigering om een Aziatische vrouw van Vietnamese afkomst aan te nemen die solliciteerde voor een baan als professor aan een universiteit.</a:t>
            </a:r>
          </a:p>
          <a:p>
            <a:r>
              <a:rPr lang="nl-NL" sz="2000">
                <a:latin typeface="Calibri" panose="020F0502020204030204" pitchFamily="34" charset="0"/>
              </a:rPr>
              <a:t>"</a:t>
            </a:r>
            <a:r>
              <a:rPr lang="nl-NL" i="1">
                <a:solidFill>
                  <a:schemeClr val="bg2">
                    <a:lumMod val="25000"/>
                  </a:schemeClr>
                </a:solidFill>
                <a:latin typeface="Calibri" panose="020F0502020204030204" pitchFamily="34" charset="0"/>
              </a:rPr>
              <a:t>Aziatische vrouwen zijn onderhevig aan een aantal stereotypen en vooroordelen die geen betrekking hebben op Aziatische mannen of blanke vrouwen. Als gevolg daarvan kunnen ze worden gediscrimineerd, zelfs als er geen sprake is van discriminatie van Aziatische mannen of blanke vrouwen [...]. Wanneer een klager raciale en seksuele vooroordelen aankaart, moet worden vastgesteld of de werkgever discrimineert op basis van deze combinatie van factoren en niet alleen of hij mensen van hetzelfde ras of geslacht discrimineert</a:t>
            </a:r>
            <a:r>
              <a:rPr lang="nl-NL" sz="2000">
                <a:latin typeface="Calibri" panose="020F0502020204030204" pitchFamily="34" charset="0"/>
              </a:rPr>
              <a:t>".</a:t>
            </a:r>
            <a:endParaRPr lang="en-US" sz="2000">
              <a:latin typeface="Calibri" panose="020F0502020204030204" pitchFamily="34" charset="0"/>
            </a:endParaRPr>
          </a:p>
          <a:p>
            <a:pPr lvl="1"/>
            <a:endParaRPr lang="en-US" sz="2000">
              <a:latin typeface="Calibri" panose="020F0502020204030204" pitchFamily="34" charset="0"/>
            </a:endParaRPr>
          </a:p>
          <a:p>
            <a:endParaRPr lang="nl-BE"/>
          </a:p>
        </p:txBody>
      </p:sp>
    </p:spTree>
    <p:extLst>
      <p:ext uri="{BB962C8B-B14F-4D97-AF65-F5344CB8AC3E}">
        <p14:creationId xmlns:p14="http://schemas.microsoft.com/office/powerpoint/2010/main" val="1259830462"/>
      </p:ext>
    </p:extLst>
  </p:cSld>
  <p:clrMapOvr>
    <a:masterClrMapping/>
  </p:clrMapOvr>
</p:sld>
</file>

<file path=ppt/theme/theme1.xml><?xml version="1.0" encoding="utf-8"?>
<a:theme xmlns:a="http://schemas.openxmlformats.org/drawingml/2006/main" name="Thema Unia PPT">
  <a:themeElements>
    <a:clrScheme name="UNIA">
      <a:dk1>
        <a:srgbClr val="A00656"/>
      </a:dk1>
      <a:lt1>
        <a:srgbClr val="F8F8F8"/>
      </a:lt1>
      <a:dk2>
        <a:srgbClr val="F2F2F2"/>
      </a:dk2>
      <a:lt2>
        <a:srgbClr val="F2F2F2"/>
      </a:lt2>
      <a:accent1>
        <a:srgbClr val="4F8196"/>
      </a:accent1>
      <a:accent2>
        <a:srgbClr val="F28E00"/>
      </a:accent2>
      <a:accent3>
        <a:srgbClr val="FABA00"/>
      </a:accent3>
      <a:accent4>
        <a:srgbClr val="8CB6CA"/>
      </a:accent4>
      <a:accent5>
        <a:srgbClr val="AA9CA2"/>
      </a:accent5>
      <a:accent6>
        <a:srgbClr val="EB5C48"/>
      </a:accent6>
      <a:hlink>
        <a:srgbClr val="1F497D"/>
      </a:hlink>
      <a:folHlink>
        <a:srgbClr val="366092"/>
      </a:folHlink>
    </a:clrScheme>
    <a:fontScheme name="Unia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Unia FR 2019" id="{BDFA99FC-07D9-4F02-B99D-4CCAAAFD64D7}" vid="{09BE19DE-98EE-4E97-9326-79D0D9DDB52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AE07CB32968948A7E88F9AC269E179" ma:contentTypeVersion="11" ma:contentTypeDescription="Create a new document." ma:contentTypeScope="" ma:versionID="fd84940a021e857913c3247aecc3f5d1">
  <xsd:schema xmlns:xsd="http://www.w3.org/2001/XMLSchema" xmlns:xs="http://www.w3.org/2001/XMLSchema" xmlns:p="http://schemas.microsoft.com/office/2006/metadata/properties" xmlns:ns2="4054d8b8-446b-4792-8b4a-9cb17c84e286" xmlns:ns3="1cd51205-2a36-493b-a59e-763d1d17f1ef" targetNamespace="http://schemas.microsoft.com/office/2006/metadata/properties" ma:root="true" ma:fieldsID="efb2ae08ef9d223cf7e727e4f70c23c4" ns2:_="" ns3:_="">
    <xsd:import namespace="4054d8b8-446b-4792-8b4a-9cb17c84e286"/>
    <xsd:import namespace="1cd51205-2a36-493b-a59e-763d1d17f1e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54d8b8-446b-4792-8b4a-9cb17c84e2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91b2610-8ca3-4954-baf1-f497d7f4fe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d51205-2a36-493b-a59e-763d1d17f1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97a2e78-a482-4b64-be33-e9254a6eed76}" ma:internalName="TaxCatchAll" ma:showField="CatchAllData" ma:web="1cd51205-2a36-493b-a59e-763d1d17f1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cd51205-2a36-493b-a59e-763d1d17f1ef">
      <UserInfo>
        <DisplayName>Heidi Dierckxsens</DisplayName>
        <AccountId>143</AccountId>
        <AccountType/>
      </UserInfo>
    </SharedWithUsers>
    <TaxCatchAll xmlns="1cd51205-2a36-493b-a59e-763d1d17f1ef" xsi:nil="true"/>
    <lcf76f155ced4ddcb4097134ff3c332f xmlns="4054d8b8-446b-4792-8b4a-9cb17c84e28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F120F6-DE24-473C-B9B2-4B5418917393}">
  <ds:schemaRefs>
    <ds:schemaRef ds:uri="1cd51205-2a36-493b-a59e-763d1d17f1ef"/>
    <ds:schemaRef ds:uri="4054d8b8-446b-4792-8b4a-9cb17c84e2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BB9B27-50EE-4D95-A686-0513C3AAB057}">
  <ds:schemaRefs>
    <ds:schemaRef ds:uri="http://schemas.microsoft.com/sharepoint/v3/contenttype/forms"/>
  </ds:schemaRefs>
</ds:datastoreItem>
</file>

<file path=customXml/itemProps3.xml><?xml version="1.0" encoding="utf-8"?>
<ds:datastoreItem xmlns:ds="http://schemas.openxmlformats.org/officeDocument/2006/customXml" ds:itemID="{56BAB749-517D-4A0D-B24E-74C67A2B4F5C}">
  <ds:schemaRefs>
    <ds:schemaRef ds:uri="1cd51205-2a36-493b-a59e-763d1d17f1ef"/>
    <ds:schemaRef ds:uri="http://purl.org/dc/dcmitype/"/>
    <ds:schemaRef ds:uri="http://schemas.microsoft.com/office/2006/documentManagement/types"/>
    <ds:schemaRef ds:uri="4054d8b8-446b-4792-8b4a-9cb17c84e286"/>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6186</Words>
  <Application>Microsoft Office PowerPoint</Application>
  <PresentationFormat>Widescreen</PresentationFormat>
  <Paragraphs>423</Paragraphs>
  <Slides>27</Slides>
  <Notes>27</Notes>
  <HiddenSlides>8</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Thema Unia PPT</vt:lpstr>
      <vt:lpstr>Wat verandert met de nieuwe wetgeving? Qu'est-ce qui change avec les nouvelles législations ?</vt:lpstr>
      <vt:lpstr>Plan </vt:lpstr>
      <vt:lpstr>La loi du 28 juin 2023 – Législations anti-discrimination</vt:lpstr>
      <vt:lpstr>Nouveau critère de discrimination</vt:lpstr>
      <vt:lpstr>PLAN</vt:lpstr>
      <vt:lpstr>Consécration des discriminations multiples (1)</vt:lpstr>
      <vt:lpstr>Consécration des discriminations multiples (2)</vt:lpstr>
      <vt:lpstr>Consécration des discriminations multiples (3)</vt:lpstr>
      <vt:lpstr>Consécration des discriminations multiples (4)</vt:lpstr>
      <vt:lpstr>Consécration des discriminations multiples (5) – régime applicable</vt:lpstr>
      <vt:lpstr>Discrimination par association et présumée</vt:lpstr>
      <vt:lpstr>Augmentation du montant forfaitaire de l’indemnisation </vt:lpstr>
      <vt:lpstr>Injonction positive en cas d’action en cessation</vt:lpstr>
      <vt:lpstr>Action en justice sans accord de la victime</vt:lpstr>
      <vt:lpstr>Represaillebescherming wetswijziging AD-wetten na zaak Hakelbracht</vt:lpstr>
      <vt:lpstr>Wat is een klacht + waar indienen? </vt:lpstr>
      <vt:lpstr>Aanvang van de bescherming en bewijsregeling</vt:lpstr>
      <vt:lpstr>Behoud van voorbeelden van nadelige maatregelen.</vt:lpstr>
      <vt:lpstr>Beschermde personen</vt:lpstr>
      <vt:lpstr>Wat is een klacht + waar indienen? (3)</vt:lpstr>
      <vt:lpstr>Bewijsregeling</vt:lpstr>
      <vt:lpstr>Gedateerd ontvangstbewijs + ondernomen acties!</vt:lpstr>
      <vt:lpstr>PowerPoint Presentation</vt:lpstr>
      <vt:lpstr>2. Modifications par la loi du 6 décembre 2022</vt:lpstr>
      <vt:lpstr> Délits de haine  </vt:lpstr>
      <vt:lpstr> Délits de haine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Lode Nolf</dc:creator>
  <cp:lastModifiedBy>Jan Van Laer</cp:lastModifiedBy>
  <cp:revision>2</cp:revision>
  <dcterms:created xsi:type="dcterms:W3CDTF">2018-11-23T11:53:21Z</dcterms:created>
  <dcterms:modified xsi:type="dcterms:W3CDTF">2023-10-23T07:00:09Z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0x0101006EAE07CB32968948A7E88F9AC269E179</vt:lpwstr>
  </property>
  <property fmtid="{D5CDD505-2E9C-101B-9397-08002B2CF9AE}" pid="3" name="MediaServiceImageTags">
    <vt:lpwstr/>
  </property>
</Properties>
</file>