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5" r:id="rId2"/>
  </p:sldMasterIdLst>
  <p:notesMasterIdLst>
    <p:notesMasterId r:id="rId19"/>
  </p:notesMasterIdLst>
  <p:sldIdLst>
    <p:sldId id="256" r:id="rId3"/>
    <p:sldId id="258" r:id="rId4"/>
    <p:sldId id="297" r:id="rId5"/>
    <p:sldId id="299" r:id="rId6"/>
    <p:sldId id="281" r:id="rId7"/>
    <p:sldId id="304" r:id="rId8"/>
    <p:sldId id="291" r:id="rId9"/>
    <p:sldId id="293" r:id="rId10"/>
    <p:sldId id="296" r:id="rId11"/>
    <p:sldId id="294" r:id="rId12"/>
    <p:sldId id="305" r:id="rId13"/>
    <p:sldId id="311" r:id="rId14"/>
    <p:sldId id="312" r:id="rId15"/>
    <p:sldId id="313" r:id="rId16"/>
    <p:sldId id="314" r:id="rId17"/>
    <p:sldId id="279" r:id="rId18"/>
  </p:sldIdLst>
  <p:sldSz cx="10680700" cy="7569200"/>
  <p:notesSz cx="10680700" cy="7569200"/>
  <p:defaultTextStyle>
    <a:defPPr>
      <a:defRPr lang="en-US"/>
    </a:defPPr>
    <a:lvl1pPr algn="l" defTabSz="456933" rtl="0" fontAlgn="base">
      <a:spcBef>
        <a:spcPct val="0"/>
      </a:spcBef>
      <a:spcAft>
        <a:spcPct val="0"/>
      </a:spcAft>
      <a:defRPr kern="1200">
        <a:solidFill>
          <a:schemeClr val="tx1"/>
        </a:solidFill>
        <a:latin typeface="Arial" charset="0"/>
        <a:ea typeface="ＭＳ Ｐゴシック" charset="-128"/>
        <a:cs typeface="+mn-cs"/>
      </a:defRPr>
    </a:lvl1pPr>
    <a:lvl2pPr marL="456933" algn="l" defTabSz="456933" rtl="0" fontAlgn="base">
      <a:spcBef>
        <a:spcPct val="0"/>
      </a:spcBef>
      <a:spcAft>
        <a:spcPct val="0"/>
      </a:spcAft>
      <a:defRPr kern="1200">
        <a:solidFill>
          <a:schemeClr val="tx1"/>
        </a:solidFill>
        <a:latin typeface="Arial" charset="0"/>
        <a:ea typeface="ＭＳ Ｐゴシック" charset="-128"/>
        <a:cs typeface="+mn-cs"/>
      </a:defRPr>
    </a:lvl2pPr>
    <a:lvl3pPr marL="913866" algn="l" defTabSz="456933" rtl="0" fontAlgn="base">
      <a:spcBef>
        <a:spcPct val="0"/>
      </a:spcBef>
      <a:spcAft>
        <a:spcPct val="0"/>
      </a:spcAft>
      <a:defRPr kern="1200">
        <a:solidFill>
          <a:schemeClr val="tx1"/>
        </a:solidFill>
        <a:latin typeface="Arial" charset="0"/>
        <a:ea typeface="ＭＳ Ｐゴシック" charset="-128"/>
        <a:cs typeface="+mn-cs"/>
      </a:defRPr>
    </a:lvl3pPr>
    <a:lvl4pPr marL="1370800" algn="l" defTabSz="456933" rtl="0" fontAlgn="base">
      <a:spcBef>
        <a:spcPct val="0"/>
      </a:spcBef>
      <a:spcAft>
        <a:spcPct val="0"/>
      </a:spcAft>
      <a:defRPr kern="1200">
        <a:solidFill>
          <a:schemeClr val="tx1"/>
        </a:solidFill>
        <a:latin typeface="Arial" charset="0"/>
        <a:ea typeface="ＭＳ Ｐゴシック" charset="-128"/>
        <a:cs typeface="+mn-cs"/>
      </a:defRPr>
    </a:lvl4pPr>
    <a:lvl5pPr marL="1827733" algn="l" defTabSz="456933" rtl="0" fontAlgn="base">
      <a:spcBef>
        <a:spcPct val="0"/>
      </a:spcBef>
      <a:spcAft>
        <a:spcPct val="0"/>
      </a:spcAft>
      <a:defRPr kern="1200">
        <a:solidFill>
          <a:schemeClr val="tx1"/>
        </a:solidFill>
        <a:latin typeface="Arial" charset="0"/>
        <a:ea typeface="ＭＳ Ｐゴシック" charset="-128"/>
        <a:cs typeface="+mn-cs"/>
      </a:defRPr>
    </a:lvl5pPr>
    <a:lvl6pPr marL="2284666" algn="l" defTabSz="913866" rtl="0" eaLnBrk="1" latinLnBrk="0" hangingPunct="1">
      <a:defRPr kern="1200">
        <a:solidFill>
          <a:schemeClr val="tx1"/>
        </a:solidFill>
        <a:latin typeface="Arial" charset="0"/>
        <a:ea typeface="ＭＳ Ｐゴシック" charset="-128"/>
        <a:cs typeface="+mn-cs"/>
      </a:defRPr>
    </a:lvl6pPr>
    <a:lvl7pPr marL="2741599" algn="l" defTabSz="913866" rtl="0" eaLnBrk="1" latinLnBrk="0" hangingPunct="1">
      <a:defRPr kern="1200">
        <a:solidFill>
          <a:schemeClr val="tx1"/>
        </a:solidFill>
        <a:latin typeface="Arial" charset="0"/>
        <a:ea typeface="ＭＳ Ｐゴシック" charset="-128"/>
        <a:cs typeface="+mn-cs"/>
      </a:defRPr>
    </a:lvl7pPr>
    <a:lvl8pPr marL="3198532" algn="l" defTabSz="913866" rtl="0" eaLnBrk="1" latinLnBrk="0" hangingPunct="1">
      <a:defRPr kern="1200">
        <a:solidFill>
          <a:schemeClr val="tx1"/>
        </a:solidFill>
        <a:latin typeface="Arial" charset="0"/>
        <a:ea typeface="ＭＳ Ｐゴシック" charset="-128"/>
        <a:cs typeface="+mn-cs"/>
      </a:defRPr>
    </a:lvl8pPr>
    <a:lvl9pPr marL="3655466" algn="l" defTabSz="913866"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384">
          <p15:clr>
            <a:srgbClr val="A4A3A4"/>
          </p15:clr>
        </p15:guide>
        <p15:guide id="2" pos="33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p:cViewPr>
        <p:scale>
          <a:sx n="60" d="100"/>
          <a:sy n="60" d="100"/>
        </p:scale>
        <p:origin x="2832" y="1000"/>
      </p:cViewPr>
      <p:guideLst>
        <p:guide orient="horz" pos="2384"/>
        <p:guide pos="33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8" Type="http://schemas.openxmlformats.org/officeDocument/2006/relationships/slide" Target="slides/slide6.xml"/><Relationship Id="rId26" Type="http://schemas.openxmlformats.org/officeDocument/2006/relationships/customXml" Target="../customXml/item3.xml"/><Relationship Id="rId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7" Type="http://schemas.openxmlformats.org/officeDocument/2006/relationships/slide" Target="slides/slide5.xml"/><Relationship Id="rId25" Type="http://schemas.openxmlformats.org/officeDocument/2006/relationships/customXml" Target="../customXml/item2.xml"/><Relationship Id="rId20" Type="http://schemas.openxmlformats.org/officeDocument/2006/relationships/presProps" Target="presProps.xml"/><Relationship Id="rId16" Type="http://schemas.openxmlformats.org/officeDocument/2006/relationships/slide" Target="slides/slide14.xml"/><Relationship Id="rId2" Type="http://schemas.openxmlformats.org/officeDocument/2006/relationships/slideMaster" Target="slideMasters/slideMaster2.xml"/><Relationship Id="rId11"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 Target="slides/slide4.xml"/><Relationship Id="rId24" Type="http://schemas.openxmlformats.org/officeDocument/2006/relationships/customXml" Target="../customXml/item1.xml"/><Relationship Id="rId23" Type="http://schemas.openxmlformats.org/officeDocument/2006/relationships/tableStyles" Target="tableStyles.xml"/><Relationship Id="rId15" Type="http://schemas.openxmlformats.org/officeDocument/2006/relationships/slide" Target="slides/slide13.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notesMaster" Target="notesMasters/notesMaster1.xml"/><Relationship Id="rId9" Type="http://schemas.openxmlformats.org/officeDocument/2006/relationships/slide" Target="slides/slide7.xml"/><Relationship Id="rId22" Type="http://schemas.openxmlformats.org/officeDocument/2006/relationships/theme" Target="theme/theme1.xml"/><Relationship Id="rId14" Type="http://schemas.openxmlformats.org/officeDocument/2006/relationships/slide" Target="slides/slide12.xml"/><Relationship Id="rId4" Type="http://schemas.openxmlformats.org/officeDocument/2006/relationships/slide" Target="slides/slide2.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0" y="0"/>
            <a:ext cx="46482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1027"/>
          <p:cNvSpPr>
            <a:spLocks noGrp="1" noChangeArrowheads="1"/>
          </p:cNvSpPr>
          <p:nvPr>
            <p:ph type="dt" idx="1"/>
          </p:nvPr>
        </p:nvSpPr>
        <p:spPr bwMode="auto">
          <a:xfrm>
            <a:off x="6019800" y="0"/>
            <a:ext cx="46482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fld id="{0B7A3679-6613-429D-B0DC-7FE6D9F40E4A}" type="datetime1">
              <a:rPr lang="en-US"/>
              <a:pPr/>
              <a:t>10/12/18</a:t>
            </a:fld>
            <a:endParaRPr lang="en-US"/>
          </a:p>
        </p:txBody>
      </p:sp>
      <p:sp>
        <p:nvSpPr>
          <p:cNvPr id="12292" name="Rectangle 1028"/>
          <p:cNvSpPr>
            <a:spLocks noGrp="1" noRot="1" noChangeAspect="1" noChangeArrowheads="1" noTextEdit="1"/>
          </p:cNvSpPr>
          <p:nvPr>
            <p:ph type="sldImg" idx="2"/>
          </p:nvPr>
        </p:nvSpPr>
        <p:spPr bwMode="auto">
          <a:xfrm>
            <a:off x="3292475" y="533400"/>
            <a:ext cx="4083050" cy="28956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1029"/>
          <p:cNvSpPr>
            <a:spLocks noGrp="1" noChangeArrowheads="1"/>
          </p:cNvSpPr>
          <p:nvPr>
            <p:ph type="body" sz="quarter" idx="3"/>
          </p:nvPr>
        </p:nvSpPr>
        <p:spPr bwMode="auto">
          <a:xfrm>
            <a:off x="1447800" y="3581400"/>
            <a:ext cx="77724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1030"/>
          <p:cNvSpPr>
            <a:spLocks noGrp="1" noChangeArrowheads="1"/>
          </p:cNvSpPr>
          <p:nvPr>
            <p:ph type="ftr" sz="quarter" idx="4"/>
          </p:nvPr>
        </p:nvSpPr>
        <p:spPr bwMode="auto">
          <a:xfrm>
            <a:off x="0" y="7162800"/>
            <a:ext cx="46482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1031"/>
          <p:cNvSpPr>
            <a:spLocks noGrp="1" noChangeArrowheads="1"/>
          </p:cNvSpPr>
          <p:nvPr>
            <p:ph type="sldNum" sz="quarter" idx="5"/>
          </p:nvPr>
        </p:nvSpPr>
        <p:spPr bwMode="auto">
          <a:xfrm>
            <a:off x="6019800" y="7162800"/>
            <a:ext cx="46482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AC4F9589-203E-4694-8CF1-96FF51B01B3A}" type="slidenum">
              <a:rPr lang="en-US"/>
              <a:pPr/>
              <a:t>‹#›</a:t>
            </a:fld>
            <a:endParaRPr lang="en-US"/>
          </a:p>
        </p:txBody>
      </p:sp>
    </p:spTree>
    <p:extLst>
      <p:ext uri="{BB962C8B-B14F-4D97-AF65-F5344CB8AC3E}">
        <p14:creationId xmlns:p14="http://schemas.microsoft.com/office/powerpoint/2010/main" val="1815345197"/>
      </p:ext>
    </p:extLst>
  </p:cSld>
  <p:clrMap bg1="lt1" tx1="dk1" bg2="lt2" tx2="dk2" accent1="accent1" accent2="accent2" accent3="accent3" accent4="accent4" accent5="accent5" accent6="accent6" hlink="hlink" folHlink="folHlink"/>
  <p:notesStyle>
    <a:lvl1pPr algn="l" defTabSz="456933" rtl="0" fontAlgn="base">
      <a:spcBef>
        <a:spcPct val="30000"/>
      </a:spcBef>
      <a:spcAft>
        <a:spcPct val="0"/>
      </a:spcAft>
      <a:defRPr sz="1300" kern="1200">
        <a:solidFill>
          <a:schemeClr val="tx1"/>
        </a:solidFill>
        <a:latin typeface="Calibri" charset="0"/>
        <a:ea typeface="ＭＳ Ｐゴシック" charset="-128"/>
        <a:cs typeface="+mn-cs"/>
      </a:defRPr>
    </a:lvl1pPr>
    <a:lvl2pPr marL="456933" algn="l" defTabSz="456933" rtl="0" fontAlgn="base">
      <a:spcBef>
        <a:spcPct val="30000"/>
      </a:spcBef>
      <a:spcAft>
        <a:spcPct val="0"/>
      </a:spcAft>
      <a:defRPr sz="1300" kern="1200">
        <a:solidFill>
          <a:schemeClr val="tx1"/>
        </a:solidFill>
        <a:latin typeface="Calibri" charset="0"/>
        <a:ea typeface="ＭＳ Ｐゴシック" charset="-128"/>
        <a:cs typeface="+mn-cs"/>
      </a:defRPr>
    </a:lvl2pPr>
    <a:lvl3pPr marL="913866" algn="l" defTabSz="456933" rtl="0" fontAlgn="base">
      <a:spcBef>
        <a:spcPct val="30000"/>
      </a:spcBef>
      <a:spcAft>
        <a:spcPct val="0"/>
      </a:spcAft>
      <a:defRPr sz="1300" kern="1200">
        <a:solidFill>
          <a:schemeClr val="tx1"/>
        </a:solidFill>
        <a:latin typeface="Calibri" charset="0"/>
        <a:ea typeface="ＭＳ Ｐゴシック" charset="-128"/>
        <a:cs typeface="+mn-cs"/>
      </a:defRPr>
    </a:lvl3pPr>
    <a:lvl4pPr marL="1370800" algn="l" defTabSz="456933" rtl="0" fontAlgn="base">
      <a:spcBef>
        <a:spcPct val="30000"/>
      </a:spcBef>
      <a:spcAft>
        <a:spcPct val="0"/>
      </a:spcAft>
      <a:defRPr sz="1300" kern="1200">
        <a:solidFill>
          <a:schemeClr val="tx1"/>
        </a:solidFill>
        <a:latin typeface="Calibri" charset="0"/>
        <a:ea typeface="ＭＳ Ｐゴシック" charset="-128"/>
        <a:cs typeface="+mn-cs"/>
      </a:defRPr>
    </a:lvl4pPr>
    <a:lvl5pPr marL="1827733" algn="l" defTabSz="456933" rtl="0" fontAlgn="base">
      <a:spcBef>
        <a:spcPct val="30000"/>
      </a:spcBef>
      <a:spcAft>
        <a:spcPct val="0"/>
      </a:spcAft>
      <a:defRPr sz="1300" kern="1200">
        <a:solidFill>
          <a:schemeClr val="tx1"/>
        </a:solidFill>
        <a:latin typeface="Calibri" charset="0"/>
        <a:ea typeface="ＭＳ Ｐゴシック" charset="-128"/>
        <a:cs typeface="+mn-cs"/>
      </a:defRPr>
    </a:lvl5pPr>
    <a:lvl6pPr marL="2284666" algn="l" defTabSz="913866" rtl="0" eaLnBrk="1" latinLnBrk="0" hangingPunct="1">
      <a:defRPr sz="1300" kern="1200">
        <a:solidFill>
          <a:schemeClr val="tx1"/>
        </a:solidFill>
        <a:latin typeface="+mn-lt"/>
        <a:ea typeface="+mn-ea"/>
        <a:cs typeface="+mn-cs"/>
      </a:defRPr>
    </a:lvl6pPr>
    <a:lvl7pPr marL="2741599" algn="l" defTabSz="913866" rtl="0" eaLnBrk="1" latinLnBrk="0" hangingPunct="1">
      <a:defRPr sz="1300" kern="1200">
        <a:solidFill>
          <a:schemeClr val="tx1"/>
        </a:solidFill>
        <a:latin typeface="+mn-lt"/>
        <a:ea typeface="+mn-ea"/>
        <a:cs typeface="+mn-cs"/>
      </a:defRPr>
    </a:lvl7pPr>
    <a:lvl8pPr marL="3198532" algn="l" defTabSz="913866" rtl="0" eaLnBrk="1" latinLnBrk="0" hangingPunct="1">
      <a:defRPr sz="1300" kern="1200">
        <a:solidFill>
          <a:schemeClr val="tx1"/>
        </a:solidFill>
        <a:latin typeface="+mn-lt"/>
        <a:ea typeface="+mn-ea"/>
        <a:cs typeface="+mn-cs"/>
      </a:defRPr>
    </a:lvl8pPr>
    <a:lvl9pPr marL="3655466" algn="l" defTabSz="91386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292475" y="533400"/>
            <a:ext cx="4083050" cy="2895600"/>
          </a:xfrm>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5146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5146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5146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5146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292475" y="533400"/>
            <a:ext cx="4083050" cy="2895600"/>
          </a:xfrm>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pPr marL="0" marR="0" indent="0" algn="l" defTabSz="456933" rtl="0" eaLnBrk="1" fontAlgn="base" latinLnBrk="0" hangingPunct="1">
              <a:lnSpc>
                <a:spcPct val="100000"/>
              </a:lnSpc>
              <a:spcBef>
                <a:spcPct val="30000"/>
              </a:spcBef>
              <a:spcAft>
                <a:spcPct val="0"/>
              </a:spcAft>
              <a:buClrTx/>
              <a:buSzTx/>
              <a:buFontTx/>
              <a:buNone/>
              <a:tabLst/>
              <a:defRPr/>
            </a:pPr>
            <a:r>
              <a:rPr lang="en-GB" sz="1400" dirty="0" smtClean="0"/>
              <a:t>Education is central to individual evolution and must be a right for all. It provides each person with the possibility to fully participate in society, to access the labour market and to develop one's potential.</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514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5146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pPr marL="0" marR="0" lvl="1" indent="0" algn="l" defTabSz="456933" rtl="0" eaLnBrk="1" fontAlgn="base" latinLnBrk="0" hangingPunct="1">
              <a:lnSpc>
                <a:spcPct val="100000"/>
              </a:lnSpc>
              <a:spcBef>
                <a:spcPct val="30000"/>
              </a:spcBef>
              <a:spcAft>
                <a:spcPct val="0"/>
              </a:spcAft>
              <a:buClrTx/>
              <a:buSzTx/>
              <a:buFontTx/>
              <a:buNone/>
              <a:tabLst/>
              <a:defRPr/>
            </a:pPr>
            <a:r>
              <a:rPr lang="en-GB" sz="2200" dirty="0" smtClean="0">
                <a:solidFill>
                  <a:prstClr val="black"/>
                </a:solidFill>
              </a:rPr>
              <a:t>the most effective means of combating discriminatory attitudes, creating welcoming communities, building an inclusive society and achieving education for all</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r>
              <a:rPr lang="en-GB" sz="1400" dirty="0" smtClean="0"/>
              <a:t>The adults in the building help set the tone of an inclusive school - from the principal to the bus driver, the playground supervisor and the classroom teacher.</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3292475" y="533400"/>
            <a:ext cx="4083050" cy="2895600"/>
          </a:xfrm>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1911" y="2346452"/>
            <a:ext cx="9088311" cy="1589532"/>
          </a:xfrm>
          <a:prstGeom prst="rect">
            <a:avLst/>
          </a:prstGeom>
        </p:spPr>
        <p:txBody>
          <a:bodyPr>
            <a:noAutofit/>
          </a:bodyPr>
          <a:lstStyle/>
          <a:p>
            <a:r>
              <a:rPr lang="en-US" smtClean="0"/>
              <a:t>Click to edit Master title style</a:t>
            </a:r>
            <a:endParaRPr/>
          </a:p>
        </p:txBody>
      </p:sp>
      <p:sp>
        <p:nvSpPr>
          <p:cNvPr id="3" name="Holder 3"/>
          <p:cNvSpPr>
            <a:spLocks noGrp="1"/>
          </p:cNvSpPr>
          <p:nvPr>
            <p:ph type="subTitle" idx="4"/>
          </p:nvPr>
        </p:nvSpPr>
        <p:spPr>
          <a:xfrm>
            <a:off x="1603821" y="4238752"/>
            <a:ext cx="7484491" cy="1892300"/>
          </a:xfrm>
          <a:prstGeom prst="rect">
            <a:avLst/>
          </a:prstGeom>
        </p:spPr>
        <p:txBody>
          <a:bodyPr>
            <a:noAutofit/>
          </a:body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p>
        </p:txBody>
      </p:sp>
      <p:sp>
        <p:nvSpPr>
          <p:cNvPr id="5" name="Holder 5"/>
          <p:cNvSpPr>
            <a:spLocks noGrp="1"/>
          </p:cNvSpPr>
          <p:nvPr>
            <p:ph type="dt" sz="half" idx="11"/>
          </p:nvPr>
        </p:nvSpPr>
        <p:spPr/>
        <p:txBody>
          <a:bodyPr/>
          <a:lstStyle>
            <a:lvl1pPr>
              <a:defRPr/>
            </a:lvl1pPr>
          </a:lstStyle>
          <a:p>
            <a:fld id="{1D0B6958-B762-4584-9988-55A64427976B}" type="datetimeFigureOut">
              <a:rPr lang="en-US"/>
              <a:pPr/>
              <a:t>10/12/18</a:t>
            </a:fld>
            <a:endParaRPr lang="en-US"/>
          </a:p>
        </p:txBody>
      </p:sp>
      <p:sp>
        <p:nvSpPr>
          <p:cNvPr id="6" name="Holder 6"/>
          <p:cNvSpPr>
            <a:spLocks noGrp="1"/>
          </p:cNvSpPr>
          <p:nvPr>
            <p:ph type="sldNum" sz="quarter" idx="12"/>
          </p:nvPr>
        </p:nvSpPr>
        <p:spPr/>
        <p:txBody>
          <a:bodyPr/>
          <a:lstStyle>
            <a:lvl1pPr>
              <a:defRPr/>
            </a:lvl1pPr>
          </a:lstStyle>
          <a:p>
            <a:fld id="{070DCD40-9AC4-4E82-9EA2-A433325247DC}" type="slidenum">
              <a:rPr lang="en-US"/>
              <a:pPr/>
              <a:t>‹#›</a:t>
            </a:fld>
            <a:endParaRPr lang="en-US"/>
          </a:p>
        </p:txBody>
      </p:sp>
    </p:spTree>
    <p:extLst>
      <p:ext uri="{BB962C8B-B14F-4D97-AF65-F5344CB8AC3E}">
        <p14:creationId xmlns:p14="http://schemas.microsoft.com/office/powerpoint/2010/main" val="3720208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10691813" cy="7546975"/>
          </a:xfrm>
          <a:custGeom>
            <a:avLst/>
            <a:gdLst/>
            <a:ahLst/>
            <a:cxnLst/>
            <a:rect l="l" t="t" r="r" b="b"/>
            <a:pathLst>
              <a:path w="10691997" h="7547295">
                <a:moveTo>
                  <a:pt x="8160137" y="0"/>
                </a:moveTo>
                <a:lnTo>
                  <a:pt x="0" y="0"/>
                </a:lnTo>
                <a:lnTo>
                  <a:pt x="0" y="7547295"/>
                </a:lnTo>
                <a:lnTo>
                  <a:pt x="10691997" y="7547295"/>
                </a:lnTo>
                <a:lnTo>
                  <a:pt x="10691997" y="2724355"/>
                </a:lnTo>
                <a:lnTo>
                  <a:pt x="10686739" y="2592733"/>
                </a:lnTo>
                <a:lnTo>
                  <a:pt x="10661473" y="2364244"/>
                </a:lnTo>
                <a:lnTo>
                  <a:pt x="10618517" y="2142118"/>
                </a:lnTo>
                <a:lnTo>
                  <a:pt x="10558643" y="1927022"/>
                </a:lnTo>
                <a:lnTo>
                  <a:pt x="10482618" y="1719625"/>
                </a:lnTo>
                <a:lnTo>
                  <a:pt x="10391213" y="1520597"/>
                </a:lnTo>
                <a:lnTo>
                  <a:pt x="10285197" y="1330606"/>
                </a:lnTo>
                <a:lnTo>
                  <a:pt x="10165339" y="1150321"/>
                </a:lnTo>
                <a:lnTo>
                  <a:pt x="10032409" y="980411"/>
                </a:lnTo>
                <a:lnTo>
                  <a:pt x="9887175" y="821546"/>
                </a:lnTo>
                <a:lnTo>
                  <a:pt x="9730409" y="674393"/>
                </a:lnTo>
                <a:lnTo>
                  <a:pt x="9562878" y="539622"/>
                </a:lnTo>
                <a:lnTo>
                  <a:pt x="9385353" y="417902"/>
                </a:lnTo>
                <a:lnTo>
                  <a:pt x="9198602" y="309901"/>
                </a:lnTo>
                <a:lnTo>
                  <a:pt x="9003395" y="216289"/>
                </a:lnTo>
                <a:lnTo>
                  <a:pt x="8800502" y="137735"/>
                </a:lnTo>
                <a:lnTo>
                  <a:pt x="8590692" y="74907"/>
                </a:lnTo>
                <a:lnTo>
                  <a:pt x="8374734" y="28474"/>
                </a:lnTo>
                <a:lnTo>
                  <a:pt x="8160137" y="0"/>
                </a:lnTo>
                <a:close/>
              </a:path>
            </a:pathLst>
          </a:custGeom>
          <a:solidFill>
            <a:srgbClr val="0085C7"/>
          </a:solidFill>
        </p:spPr>
        <p:txBody>
          <a:bodyPr lIns="0" tIns="0" rIns="0" bIns="0"/>
          <a:lstStyle/>
          <a:p>
            <a:pPr defTabSz="457200"/>
            <a:endParaRPr lang="en-US">
              <a:solidFill>
                <a:prstClr val="black"/>
              </a:solidFill>
              <a:latin typeface="Calibri" charset="0"/>
            </a:endParaRPr>
          </a:p>
        </p:txBody>
      </p:sp>
      <p:sp>
        <p:nvSpPr>
          <p:cNvPr id="3" name="Holder 2"/>
          <p:cNvSpPr>
            <a:spLocks noGrp="1"/>
          </p:cNvSpPr>
          <p:nvPr>
            <p:ph type="ftr" sz="quarter" idx="10"/>
          </p:nvPr>
        </p:nvSpPr>
        <p:spPr/>
        <p:txBody>
          <a:bodyPr/>
          <a:lstStyle>
            <a:lvl1pPr>
              <a:defRPr/>
            </a:lvl1pPr>
          </a:lstStyle>
          <a:p>
            <a:endParaRPr lang="en-US"/>
          </a:p>
        </p:txBody>
      </p:sp>
      <p:sp>
        <p:nvSpPr>
          <p:cNvPr id="4" name="Holder 3"/>
          <p:cNvSpPr>
            <a:spLocks noGrp="1"/>
          </p:cNvSpPr>
          <p:nvPr>
            <p:ph type="dt" sz="half" idx="11"/>
          </p:nvPr>
        </p:nvSpPr>
        <p:spPr/>
        <p:txBody>
          <a:bodyPr/>
          <a:lstStyle>
            <a:lvl1pPr>
              <a:defRPr/>
            </a:lvl1pPr>
          </a:lstStyle>
          <a:p>
            <a:fld id="{39CDE50E-2508-4429-B0E0-943C899BEDA5}" type="datetimeFigureOut">
              <a:rPr lang="en-US"/>
              <a:pPr/>
              <a:t>10/12/18</a:t>
            </a:fld>
            <a:endParaRPr lang="en-US"/>
          </a:p>
        </p:txBody>
      </p:sp>
      <p:sp>
        <p:nvSpPr>
          <p:cNvPr id="5" name="Holder 4"/>
          <p:cNvSpPr>
            <a:spLocks noGrp="1"/>
          </p:cNvSpPr>
          <p:nvPr>
            <p:ph type="sldNum" sz="quarter" idx="12"/>
          </p:nvPr>
        </p:nvSpPr>
        <p:spPr/>
        <p:txBody>
          <a:bodyPr/>
          <a:lstStyle>
            <a:lvl1pPr>
              <a:defRPr/>
            </a:lvl1pPr>
          </a:lstStyle>
          <a:p>
            <a:fld id="{91C08562-23EC-44CD-A206-8C5599DCF9BA}" type="slidenum">
              <a:rPr lang="en-US"/>
              <a:pPr/>
              <a:t>‹#›</a:t>
            </a:fld>
            <a:endParaRPr lang="en-US"/>
          </a:p>
        </p:txBody>
      </p:sp>
    </p:spTree>
    <p:extLst>
      <p:ext uri="{BB962C8B-B14F-4D97-AF65-F5344CB8AC3E}">
        <p14:creationId xmlns:p14="http://schemas.microsoft.com/office/powerpoint/2010/main" val="132286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r>
              <a:rPr lang="en-US" smtClean="0"/>
              <a:t>Click to edit Master title style</a:t>
            </a:r>
            <a:endParaRPr/>
          </a:p>
        </p:txBody>
      </p:sp>
      <p:sp>
        <p:nvSpPr>
          <p:cNvPr id="3" name="Holder 3"/>
          <p:cNvSpPr>
            <a:spLocks noGrp="1"/>
          </p:cNvSpPr>
          <p:nvPr>
            <p:ph type="body" idx="1"/>
          </p:nvPr>
        </p:nvSpPr>
        <p:spPr/>
        <p:txBody>
          <a:bodyPr/>
          <a:lstStyle/>
          <a:p>
            <a:pPr lvl="0"/>
            <a:r>
              <a:rPr lang="en-US" smtClean="0"/>
              <a:t>Click to edit Master text styles</a:t>
            </a:r>
          </a:p>
        </p:txBody>
      </p:sp>
      <p:sp>
        <p:nvSpPr>
          <p:cNvPr id="4" name="Holder 4"/>
          <p:cNvSpPr>
            <a:spLocks noGrp="1"/>
          </p:cNvSpPr>
          <p:nvPr>
            <p:ph type="ftr" sz="quarter" idx="10"/>
          </p:nvPr>
        </p:nvSpPr>
        <p:spPr/>
        <p:txBody>
          <a:bodyPr/>
          <a:lstStyle>
            <a:lvl1pPr>
              <a:defRPr/>
            </a:lvl1pPr>
          </a:lstStyle>
          <a:p>
            <a:endParaRPr lang="en-US"/>
          </a:p>
        </p:txBody>
      </p:sp>
      <p:sp>
        <p:nvSpPr>
          <p:cNvPr id="5" name="Holder 5"/>
          <p:cNvSpPr>
            <a:spLocks noGrp="1"/>
          </p:cNvSpPr>
          <p:nvPr>
            <p:ph type="dt" sz="half" idx="11"/>
          </p:nvPr>
        </p:nvSpPr>
        <p:spPr/>
        <p:txBody>
          <a:bodyPr/>
          <a:lstStyle>
            <a:lvl1pPr>
              <a:defRPr/>
            </a:lvl1pPr>
          </a:lstStyle>
          <a:p>
            <a:fld id="{23EB7C3B-18F2-444E-8E2A-7D93D0928440}" type="datetimeFigureOut">
              <a:rPr lang="en-US"/>
              <a:pPr/>
              <a:t>10/12/18</a:t>
            </a:fld>
            <a:endParaRPr lang="en-US"/>
          </a:p>
        </p:txBody>
      </p:sp>
      <p:sp>
        <p:nvSpPr>
          <p:cNvPr id="6" name="Holder 6"/>
          <p:cNvSpPr>
            <a:spLocks noGrp="1"/>
          </p:cNvSpPr>
          <p:nvPr>
            <p:ph type="sldNum" sz="quarter" idx="12"/>
          </p:nvPr>
        </p:nvSpPr>
        <p:spPr/>
        <p:txBody>
          <a:bodyPr/>
          <a:lstStyle>
            <a:lvl1pPr>
              <a:defRPr/>
            </a:lvl1pPr>
          </a:lstStyle>
          <a:p>
            <a:fld id="{4AE62C06-5C55-4990-8429-9223A5C185AB}" type="slidenum">
              <a:rPr lang="en-US"/>
              <a:pPr/>
              <a:t>‹#›</a:t>
            </a:fld>
            <a:endParaRPr lang="en-US"/>
          </a:p>
        </p:txBody>
      </p:sp>
    </p:spTree>
    <p:extLst>
      <p:ext uri="{BB962C8B-B14F-4D97-AF65-F5344CB8AC3E}">
        <p14:creationId xmlns:p14="http://schemas.microsoft.com/office/powerpoint/2010/main" val="3089011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r>
              <a:rPr lang="en-US" smtClean="0"/>
              <a:t>Click to edit Master title style</a:t>
            </a:r>
            <a:endParaRPr/>
          </a:p>
        </p:txBody>
      </p:sp>
      <p:sp>
        <p:nvSpPr>
          <p:cNvPr id="3" name="Holder 3"/>
          <p:cNvSpPr>
            <a:spLocks noGrp="1"/>
          </p:cNvSpPr>
          <p:nvPr>
            <p:ph sz="half" idx="2"/>
          </p:nvPr>
        </p:nvSpPr>
        <p:spPr>
          <a:xfrm>
            <a:off x="534606" y="1740916"/>
            <a:ext cx="4651076" cy="4995672"/>
          </a:xfrm>
          <a:prstGeom prst="rect">
            <a:avLst/>
          </a:prstGeom>
        </p:spPr>
        <p:txBody>
          <a:bodyPr>
            <a:noAutofit/>
          </a:bodyPr>
          <a:lstStyle/>
          <a:p>
            <a:pPr lvl="0"/>
            <a:r>
              <a:rPr lang="en-US" smtClean="0"/>
              <a:t>Click to edit Master text styles</a:t>
            </a:r>
          </a:p>
        </p:txBody>
      </p:sp>
      <p:sp>
        <p:nvSpPr>
          <p:cNvPr id="4" name="Holder 4"/>
          <p:cNvSpPr>
            <a:spLocks noGrp="1"/>
          </p:cNvSpPr>
          <p:nvPr>
            <p:ph sz="half" idx="3"/>
          </p:nvPr>
        </p:nvSpPr>
        <p:spPr>
          <a:xfrm>
            <a:off x="5506447" y="1740916"/>
            <a:ext cx="4651076" cy="4995672"/>
          </a:xfrm>
          <a:prstGeom prst="rect">
            <a:avLst/>
          </a:prstGeom>
        </p:spPr>
        <p:txBody>
          <a:bodyPr>
            <a:noAutofit/>
          </a:body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p>
        </p:txBody>
      </p:sp>
      <p:sp>
        <p:nvSpPr>
          <p:cNvPr id="6" name="Holder 5"/>
          <p:cNvSpPr>
            <a:spLocks noGrp="1"/>
          </p:cNvSpPr>
          <p:nvPr>
            <p:ph type="dt" sz="half" idx="11"/>
          </p:nvPr>
        </p:nvSpPr>
        <p:spPr/>
        <p:txBody>
          <a:bodyPr/>
          <a:lstStyle>
            <a:lvl1pPr>
              <a:defRPr/>
            </a:lvl1pPr>
          </a:lstStyle>
          <a:p>
            <a:fld id="{89467ACC-21BA-487C-B7F2-5DFA43D64601}" type="datetimeFigureOut">
              <a:rPr lang="en-US"/>
              <a:pPr/>
              <a:t>10/12/18</a:t>
            </a:fld>
            <a:endParaRPr lang="en-US"/>
          </a:p>
        </p:txBody>
      </p:sp>
      <p:sp>
        <p:nvSpPr>
          <p:cNvPr id="7" name="Holder 6"/>
          <p:cNvSpPr>
            <a:spLocks noGrp="1"/>
          </p:cNvSpPr>
          <p:nvPr>
            <p:ph type="sldNum" sz="quarter" idx="12"/>
          </p:nvPr>
        </p:nvSpPr>
        <p:spPr/>
        <p:txBody>
          <a:bodyPr/>
          <a:lstStyle>
            <a:lvl1pPr>
              <a:defRPr/>
            </a:lvl1pPr>
          </a:lstStyle>
          <a:p>
            <a:fld id="{583692D5-60C1-41AA-8339-2F77DD451ACF}" type="slidenum">
              <a:rPr lang="en-US"/>
              <a:pPr/>
              <a:t>‹#›</a:t>
            </a:fld>
            <a:endParaRPr lang="en-US"/>
          </a:p>
        </p:txBody>
      </p:sp>
    </p:spTree>
    <p:extLst>
      <p:ext uri="{BB962C8B-B14F-4D97-AF65-F5344CB8AC3E}">
        <p14:creationId xmlns:p14="http://schemas.microsoft.com/office/powerpoint/2010/main" val="370186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r>
              <a:rPr lang="en-US" smtClean="0"/>
              <a:t>Click to edit Master title style</a:t>
            </a:r>
            <a:endParaRPr/>
          </a:p>
        </p:txBody>
      </p:sp>
      <p:sp>
        <p:nvSpPr>
          <p:cNvPr id="3" name="Holder 4"/>
          <p:cNvSpPr>
            <a:spLocks noGrp="1"/>
          </p:cNvSpPr>
          <p:nvPr>
            <p:ph type="ftr" sz="quarter" idx="10"/>
          </p:nvPr>
        </p:nvSpPr>
        <p:spPr/>
        <p:txBody>
          <a:bodyPr/>
          <a:lstStyle>
            <a:lvl1pPr>
              <a:defRPr/>
            </a:lvl1pPr>
          </a:lstStyle>
          <a:p>
            <a:endParaRPr lang="en-US"/>
          </a:p>
        </p:txBody>
      </p:sp>
      <p:sp>
        <p:nvSpPr>
          <p:cNvPr id="4" name="Holder 5"/>
          <p:cNvSpPr>
            <a:spLocks noGrp="1"/>
          </p:cNvSpPr>
          <p:nvPr>
            <p:ph type="dt" sz="half" idx="11"/>
          </p:nvPr>
        </p:nvSpPr>
        <p:spPr/>
        <p:txBody>
          <a:bodyPr/>
          <a:lstStyle>
            <a:lvl1pPr>
              <a:defRPr/>
            </a:lvl1pPr>
          </a:lstStyle>
          <a:p>
            <a:fld id="{955F6E56-31A8-4633-8493-8A76CDC22802}" type="datetimeFigureOut">
              <a:rPr lang="en-US"/>
              <a:pPr/>
              <a:t>10/12/18</a:t>
            </a:fld>
            <a:endParaRPr lang="en-US"/>
          </a:p>
        </p:txBody>
      </p:sp>
      <p:sp>
        <p:nvSpPr>
          <p:cNvPr id="5" name="Holder 6"/>
          <p:cNvSpPr>
            <a:spLocks noGrp="1"/>
          </p:cNvSpPr>
          <p:nvPr>
            <p:ph type="sldNum" sz="quarter" idx="12"/>
          </p:nvPr>
        </p:nvSpPr>
        <p:spPr/>
        <p:txBody>
          <a:bodyPr/>
          <a:lstStyle>
            <a:lvl1pPr>
              <a:defRPr/>
            </a:lvl1pPr>
          </a:lstStyle>
          <a:p>
            <a:fld id="{B6489170-CD6B-4EBA-99F4-DDFE3E7A1DEC}" type="slidenum">
              <a:rPr lang="en-US"/>
              <a:pPr/>
              <a:t>‹#›</a:t>
            </a:fld>
            <a:endParaRPr lang="en-US"/>
          </a:p>
        </p:txBody>
      </p:sp>
    </p:spTree>
    <p:extLst>
      <p:ext uri="{BB962C8B-B14F-4D97-AF65-F5344CB8AC3E}">
        <p14:creationId xmlns:p14="http://schemas.microsoft.com/office/powerpoint/2010/main" val="237512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7"/>
            <a:ext cx="10691813" cy="7546975"/>
          </a:xfrm>
          <a:custGeom>
            <a:avLst/>
            <a:gdLst/>
            <a:ahLst/>
            <a:cxnLst/>
            <a:rect l="l" t="t" r="r" b="b"/>
            <a:pathLst>
              <a:path w="10691997" h="7547295">
                <a:moveTo>
                  <a:pt x="8160137" y="0"/>
                </a:moveTo>
                <a:lnTo>
                  <a:pt x="0" y="0"/>
                </a:lnTo>
                <a:lnTo>
                  <a:pt x="0" y="7547295"/>
                </a:lnTo>
                <a:lnTo>
                  <a:pt x="10691997" y="7547295"/>
                </a:lnTo>
                <a:lnTo>
                  <a:pt x="10691997" y="2724355"/>
                </a:lnTo>
                <a:lnTo>
                  <a:pt x="10686739" y="2592733"/>
                </a:lnTo>
                <a:lnTo>
                  <a:pt x="10661473" y="2364244"/>
                </a:lnTo>
                <a:lnTo>
                  <a:pt x="10618517" y="2142118"/>
                </a:lnTo>
                <a:lnTo>
                  <a:pt x="10558643" y="1927022"/>
                </a:lnTo>
                <a:lnTo>
                  <a:pt x="10482618" y="1719625"/>
                </a:lnTo>
                <a:lnTo>
                  <a:pt x="10391213" y="1520597"/>
                </a:lnTo>
                <a:lnTo>
                  <a:pt x="10285197" y="1330606"/>
                </a:lnTo>
                <a:lnTo>
                  <a:pt x="10165339" y="1150321"/>
                </a:lnTo>
                <a:lnTo>
                  <a:pt x="10032409" y="980411"/>
                </a:lnTo>
                <a:lnTo>
                  <a:pt x="9887175" y="821546"/>
                </a:lnTo>
                <a:lnTo>
                  <a:pt x="9730409" y="674393"/>
                </a:lnTo>
                <a:lnTo>
                  <a:pt x="9562878" y="539622"/>
                </a:lnTo>
                <a:lnTo>
                  <a:pt x="9385353" y="417902"/>
                </a:lnTo>
                <a:lnTo>
                  <a:pt x="9198602" y="309901"/>
                </a:lnTo>
                <a:lnTo>
                  <a:pt x="9003395" y="216289"/>
                </a:lnTo>
                <a:lnTo>
                  <a:pt x="8800502" y="137735"/>
                </a:lnTo>
                <a:lnTo>
                  <a:pt x="8590692" y="74907"/>
                </a:lnTo>
                <a:lnTo>
                  <a:pt x="8374734" y="28474"/>
                </a:lnTo>
                <a:lnTo>
                  <a:pt x="8160137" y="0"/>
                </a:lnTo>
                <a:close/>
              </a:path>
            </a:pathLst>
          </a:custGeom>
          <a:solidFill>
            <a:srgbClr val="0085C7"/>
          </a:solidFill>
        </p:spPr>
        <p:txBody>
          <a:bodyPr lIns="0" tIns="0" rIns="0" bIns="0"/>
          <a:lstStyle/>
          <a:p>
            <a:endParaRPr lang="en-US">
              <a:latin typeface="Calibri" charset="0"/>
            </a:endParaRPr>
          </a:p>
        </p:txBody>
      </p:sp>
      <p:sp>
        <p:nvSpPr>
          <p:cNvPr id="3" name="Holder 2"/>
          <p:cNvSpPr>
            <a:spLocks noGrp="1"/>
          </p:cNvSpPr>
          <p:nvPr>
            <p:ph type="ftr" sz="quarter" idx="10"/>
          </p:nvPr>
        </p:nvSpPr>
        <p:spPr/>
        <p:txBody>
          <a:bodyPr/>
          <a:lstStyle>
            <a:lvl1pPr>
              <a:defRPr/>
            </a:lvl1pPr>
          </a:lstStyle>
          <a:p>
            <a:endParaRPr lang="en-US"/>
          </a:p>
        </p:txBody>
      </p:sp>
      <p:sp>
        <p:nvSpPr>
          <p:cNvPr id="4" name="Holder 3"/>
          <p:cNvSpPr>
            <a:spLocks noGrp="1"/>
          </p:cNvSpPr>
          <p:nvPr>
            <p:ph type="dt" sz="half" idx="11"/>
          </p:nvPr>
        </p:nvSpPr>
        <p:spPr/>
        <p:txBody>
          <a:bodyPr/>
          <a:lstStyle>
            <a:lvl1pPr>
              <a:defRPr/>
            </a:lvl1pPr>
          </a:lstStyle>
          <a:p>
            <a:fld id="{39CDE50E-2508-4429-B0E0-943C899BEDA5}" type="datetimeFigureOut">
              <a:rPr lang="en-US"/>
              <a:pPr/>
              <a:t>10/12/18</a:t>
            </a:fld>
            <a:endParaRPr lang="en-US"/>
          </a:p>
        </p:txBody>
      </p:sp>
      <p:sp>
        <p:nvSpPr>
          <p:cNvPr id="5" name="Holder 4"/>
          <p:cNvSpPr>
            <a:spLocks noGrp="1"/>
          </p:cNvSpPr>
          <p:nvPr>
            <p:ph type="sldNum" sz="quarter" idx="12"/>
          </p:nvPr>
        </p:nvSpPr>
        <p:spPr/>
        <p:txBody>
          <a:bodyPr/>
          <a:lstStyle>
            <a:lvl1pPr>
              <a:defRPr/>
            </a:lvl1pPr>
          </a:lstStyle>
          <a:p>
            <a:fld id="{91C08562-23EC-44CD-A206-8C5599DCF9BA}" type="slidenum">
              <a:rPr lang="en-US"/>
              <a:pPr/>
              <a:t>‹#›</a:t>
            </a:fld>
            <a:endParaRPr lang="en-US"/>
          </a:p>
        </p:txBody>
      </p:sp>
    </p:spTree>
    <p:extLst>
      <p:ext uri="{BB962C8B-B14F-4D97-AF65-F5344CB8AC3E}">
        <p14:creationId xmlns:p14="http://schemas.microsoft.com/office/powerpoint/2010/main" val="144912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1909" y="2346452"/>
            <a:ext cx="9088311" cy="1589532"/>
          </a:xfrm>
          <a:prstGeom prst="rect">
            <a:avLst/>
          </a:prstGeom>
        </p:spPr>
        <p:txBody>
          <a:bodyPr>
            <a:noAutofit/>
          </a:bodyPr>
          <a:lstStyle/>
          <a:p>
            <a:r>
              <a:rPr lang="en-US"/>
              <a:t>Click to edit Master title style</a:t>
            </a:r>
            <a:endParaRPr/>
          </a:p>
        </p:txBody>
      </p:sp>
      <p:sp>
        <p:nvSpPr>
          <p:cNvPr id="3" name="Holder 3"/>
          <p:cNvSpPr>
            <a:spLocks noGrp="1"/>
          </p:cNvSpPr>
          <p:nvPr>
            <p:ph type="subTitle" idx="4"/>
          </p:nvPr>
        </p:nvSpPr>
        <p:spPr>
          <a:xfrm>
            <a:off x="1603819" y="4238752"/>
            <a:ext cx="7484491" cy="1892300"/>
          </a:xfrm>
          <a:prstGeom prst="rect">
            <a:avLst/>
          </a:prstGeom>
        </p:spPr>
        <p:txBody>
          <a:bodyPr>
            <a:noAutofit/>
          </a:bodyPr>
          <a:lstStyle/>
          <a:p>
            <a:r>
              <a:rPr lang="en-US"/>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p>
        </p:txBody>
      </p:sp>
      <p:sp>
        <p:nvSpPr>
          <p:cNvPr id="5" name="Holder 5"/>
          <p:cNvSpPr>
            <a:spLocks noGrp="1"/>
          </p:cNvSpPr>
          <p:nvPr>
            <p:ph type="dt" sz="half" idx="11"/>
          </p:nvPr>
        </p:nvSpPr>
        <p:spPr/>
        <p:txBody>
          <a:bodyPr/>
          <a:lstStyle>
            <a:lvl1pPr>
              <a:defRPr/>
            </a:lvl1pPr>
          </a:lstStyle>
          <a:p>
            <a:fld id="{1D0B6958-B762-4584-9988-55A64427976B}" type="datetimeFigureOut">
              <a:rPr lang="en-US"/>
              <a:pPr/>
              <a:t>10/12/18</a:t>
            </a:fld>
            <a:endParaRPr lang="en-US"/>
          </a:p>
        </p:txBody>
      </p:sp>
      <p:sp>
        <p:nvSpPr>
          <p:cNvPr id="6" name="Holder 6"/>
          <p:cNvSpPr>
            <a:spLocks noGrp="1"/>
          </p:cNvSpPr>
          <p:nvPr>
            <p:ph type="sldNum" sz="quarter" idx="12"/>
          </p:nvPr>
        </p:nvSpPr>
        <p:spPr/>
        <p:txBody>
          <a:bodyPr/>
          <a:lstStyle>
            <a:lvl1pPr>
              <a:defRPr/>
            </a:lvl1pPr>
          </a:lstStyle>
          <a:p>
            <a:fld id="{070DCD40-9AC4-4E82-9EA2-A433325247DC}" type="slidenum">
              <a:rPr lang="en-US"/>
              <a:pPr/>
              <a:t>‹#›</a:t>
            </a:fld>
            <a:endParaRPr lang="en-US"/>
          </a:p>
        </p:txBody>
      </p:sp>
    </p:spTree>
    <p:extLst>
      <p:ext uri="{BB962C8B-B14F-4D97-AF65-F5344CB8AC3E}">
        <p14:creationId xmlns:p14="http://schemas.microsoft.com/office/powerpoint/2010/main" val="165944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r>
              <a:rPr lang="en-US"/>
              <a:t>Click to edit Master title style</a:t>
            </a:r>
            <a:endParaRPr/>
          </a:p>
        </p:txBody>
      </p:sp>
      <p:sp>
        <p:nvSpPr>
          <p:cNvPr id="3" name="Holder 3"/>
          <p:cNvSpPr>
            <a:spLocks noGrp="1"/>
          </p:cNvSpPr>
          <p:nvPr>
            <p:ph type="body" idx="1"/>
          </p:nvPr>
        </p:nvSpPr>
        <p:spPr/>
        <p:txBody>
          <a:bodyPr/>
          <a:lstStyle/>
          <a:p>
            <a:pPr lvl="0"/>
            <a:r>
              <a:rPr lang="en-US"/>
              <a:t>Click to edit Master text styles</a:t>
            </a:r>
          </a:p>
        </p:txBody>
      </p:sp>
      <p:sp>
        <p:nvSpPr>
          <p:cNvPr id="4" name="Holder 4"/>
          <p:cNvSpPr>
            <a:spLocks noGrp="1"/>
          </p:cNvSpPr>
          <p:nvPr>
            <p:ph type="ftr" sz="quarter" idx="10"/>
          </p:nvPr>
        </p:nvSpPr>
        <p:spPr/>
        <p:txBody>
          <a:bodyPr/>
          <a:lstStyle>
            <a:lvl1pPr>
              <a:defRPr/>
            </a:lvl1pPr>
          </a:lstStyle>
          <a:p>
            <a:endParaRPr lang="en-US"/>
          </a:p>
        </p:txBody>
      </p:sp>
      <p:sp>
        <p:nvSpPr>
          <p:cNvPr id="5" name="Holder 5"/>
          <p:cNvSpPr>
            <a:spLocks noGrp="1"/>
          </p:cNvSpPr>
          <p:nvPr>
            <p:ph type="dt" sz="half" idx="11"/>
          </p:nvPr>
        </p:nvSpPr>
        <p:spPr/>
        <p:txBody>
          <a:bodyPr/>
          <a:lstStyle>
            <a:lvl1pPr>
              <a:defRPr/>
            </a:lvl1pPr>
          </a:lstStyle>
          <a:p>
            <a:fld id="{23EB7C3B-18F2-444E-8E2A-7D93D0928440}" type="datetimeFigureOut">
              <a:rPr lang="en-US"/>
              <a:pPr/>
              <a:t>10/12/18</a:t>
            </a:fld>
            <a:endParaRPr lang="en-US"/>
          </a:p>
        </p:txBody>
      </p:sp>
      <p:sp>
        <p:nvSpPr>
          <p:cNvPr id="6" name="Holder 6"/>
          <p:cNvSpPr>
            <a:spLocks noGrp="1"/>
          </p:cNvSpPr>
          <p:nvPr>
            <p:ph type="sldNum" sz="quarter" idx="12"/>
          </p:nvPr>
        </p:nvSpPr>
        <p:spPr/>
        <p:txBody>
          <a:bodyPr/>
          <a:lstStyle>
            <a:lvl1pPr>
              <a:defRPr/>
            </a:lvl1pPr>
          </a:lstStyle>
          <a:p>
            <a:fld id="{4AE62C06-5C55-4990-8429-9223A5C185AB}" type="slidenum">
              <a:rPr lang="en-US"/>
              <a:pPr/>
              <a:t>‹#›</a:t>
            </a:fld>
            <a:endParaRPr lang="en-US"/>
          </a:p>
        </p:txBody>
      </p:sp>
    </p:spTree>
    <p:extLst>
      <p:ext uri="{BB962C8B-B14F-4D97-AF65-F5344CB8AC3E}">
        <p14:creationId xmlns:p14="http://schemas.microsoft.com/office/powerpoint/2010/main" val="34086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r>
              <a:rPr lang="en-US"/>
              <a:t>Click to edit Master title style</a:t>
            </a:r>
            <a:endParaRPr/>
          </a:p>
        </p:txBody>
      </p:sp>
      <p:sp>
        <p:nvSpPr>
          <p:cNvPr id="3" name="Holder 3"/>
          <p:cNvSpPr>
            <a:spLocks noGrp="1"/>
          </p:cNvSpPr>
          <p:nvPr>
            <p:ph sz="half" idx="2"/>
          </p:nvPr>
        </p:nvSpPr>
        <p:spPr>
          <a:xfrm>
            <a:off x="534606" y="1740916"/>
            <a:ext cx="4651076" cy="4995672"/>
          </a:xfrm>
          <a:prstGeom prst="rect">
            <a:avLst/>
          </a:prstGeom>
        </p:spPr>
        <p:txBody>
          <a:bodyPr>
            <a:noAutofit/>
          </a:bodyPr>
          <a:lstStyle/>
          <a:p>
            <a:pPr lvl="0"/>
            <a:r>
              <a:rPr lang="en-US"/>
              <a:t>Click to edit Master text styles</a:t>
            </a:r>
          </a:p>
        </p:txBody>
      </p:sp>
      <p:sp>
        <p:nvSpPr>
          <p:cNvPr id="4" name="Holder 4"/>
          <p:cNvSpPr>
            <a:spLocks noGrp="1"/>
          </p:cNvSpPr>
          <p:nvPr>
            <p:ph sz="half" idx="3"/>
          </p:nvPr>
        </p:nvSpPr>
        <p:spPr>
          <a:xfrm>
            <a:off x="5506447" y="1740916"/>
            <a:ext cx="4651076" cy="4995672"/>
          </a:xfrm>
          <a:prstGeom prst="rect">
            <a:avLst/>
          </a:prstGeom>
        </p:spPr>
        <p:txBody>
          <a:bodyPr>
            <a:noAutofit/>
          </a:bodyPr>
          <a:lstStyle/>
          <a:p>
            <a:pPr lvl="0"/>
            <a:r>
              <a:rPr lang="en-US"/>
              <a:t>Click to edit Master text styles</a:t>
            </a:r>
          </a:p>
        </p:txBody>
      </p:sp>
      <p:sp>
        <p:nvSpPr>
          <p:cNvPr id="5" name="Holder 4"/>
          <p:cNvSpPr>
            <a:spLocks noGrp="1"/>
          </p:cNvSpPr>
          <p:nvPr>
            <p:ph type="ftr" sz="quarter" idx="10"/>
          </p:nvPr>
        </p:nvSpPr>
        <p:spPr/>
        <p:txBody>
          <a:bodyPr/>
          <a:lstStyle>
            <a:lvl1pPr>
              <a:defRPr/>
            </a:lvl1pPr>
          </a:lstStyle>
          <a:p>
            <a:endParaRPr lang="en-US"/>
          </a:p>
        </p:txBody>
      </p:sp>
      <p:sp>
        <p:nvSpPr>
          <p:cNvPr id="6" name="Holder 5"/>
          <p:cNvSpPr>
            <a:spLocks noGrp="1"/>
          </p:cNvSpPr>
          <p:nvPr>
            <p:ph type="dt" sz="half" idx="11"/>
          </p:nvPr>
        </p:nvSpPr>
        <p:spPr/>
        <p:txBody>
          <a:bodyPr/>
          <a:lstStyle>
            <a:lvl1pPr>
              <a:defRPr/>
            </a:lvl1pPr>
          </a:lstStyle>
          <a:p>
            <a:fld id="{89467ACC-21BA-487C-B7F2-5DFA43D64601}" type="datetimeFigureOut">
              <a:rPr lang="en-US"/>
              <a:pPr/>
              <a:t>10/12/18</a:t>
            </a:fld>
            <a:endParaRPr lang="en-US"/>
          </a:p>
        </p:txBody>
      </p:sp>
      <p:sp>
        <p:nvSpPr>
          <p:cNvPr id="7" name="Holder 6"/>
          <p:cNvSpPr>
            <a:spLocks noGrp="1"/>
          </p:cNvSpPr>
          <p:nvPr>
            <p:ph type="sldNum" sz="quarter" idx="12"/>
          </p:nvPr>
        </p:nvSpPr>
        <p:spPr/>
        <p:txBody>
          <a:bodyPr/>
          <a:lstStyle>
            <a:lvl1pPr>
              <a:defRPr/>
            </a:lvl1pPr>
          </a:lstStyle>
          <a:p>
            <a:fld id="{583692D5-60C1-41AA-8339-2F77DD451ACF}" type="slidenum">
              <a:rPr lang="en-US"/>
              <a:pPr/>
              <a:t>‹#›</a:t>
            </a:fld>
            <a:endParaRPr lang="en-US"/>
          </a:p>
        </p:txBody>
      </p:sp>
    </p:spTree>
    <p:extLst>
      <p:ext uri="{BB962C8B-B14F-4D97-AF65-F5344CB8AC3E}">
        <p14:creationId xmlns:p14="http://schemas.microsoft.com/office/powerpoint/2010/main" val="323459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r>
              <a:rPr lang="en-US"/>
              <a:t>Click to edit Master title style</a:t>
            </a:r>
            <a:endParaRPr/>
          </a:p>
        </p:txBody>
      </p:sp>
      <p:sp>
        <p:nvSpPr>
          <p:cNvPr id="3" name="Holder 4"/>
          <p:cNvSpPr>
            <a:spLocks noGrp="1"/>
          </p:cNvSpPr>
          <p:nvPr>
            <p:ph type="ftr" sz="quarter" idx="10"/>
          </p:nvPr>
        </p:nvSpPr>
        <p:spPr/>
        <p:txBody>
          <a:bodyPr/>
          <a:lstStyle>
            <a:lvl1pPr>
              <a:defRPr/>
            </a:lvl1pPr>
          </a:lstStyle>
          <a:p>
            <a:endParaRPr lang="en-US"/>
          </a:p>
        </p:txBody>
      </p:sp>
      <p:sp>
        <p:nvSpPr>
          <p:cNvPr id="4" name="Holder 5"/>
          <p:cNvSpPr>
            <a:spLocks noGrp="1"/>
          </p:cNvSpPr>
          <p:nvPr>
            <p:ph type="dt" sz="half" idx="11"/>
          </p:nvPr>
        </p:nvSpPr>
        <p:spPr/>
        <p:txBody>
          <a:bodyPr/>
          <a:lstStyle>
            <a:lvl1pPr>
              <a:defRPr/>
            </a:lvl1pPr>
          </a:lstStyle>
          <a:p>
            <a:fld id="{955F6E56-31A8-4633-8493-8A76CDC22802}" type="datetimeFigureOut">
              <a:rPr lang="en-US"/>
              <a:pPr/>
              <a:t>10/12/18</a:t>
            </a:fld>
            <a:endParaRPr lang="en-US"/>
          </a:p>
        </p:txBody>
      </p:sp>
      <p:sp>
        <p:nvSpPr>
          <p:cNvPr id="5" name="Holder 6"/>
          <p:cNvSpPr>
            <a:spLocks noGrp="1"/>
          </p:cNvSpPr>
          <p:nvPr>
            <p:ph type="sldNum" sz="quarter" idx="12"/>
          </p:nvPr>
        </p:nvSpPr>
        <p:spPr/>
        <p:txBody>
          <a:bodyPr/>
          <a:lstStyle>
            <a:lvl1pPr>
              <a:defRPr/>
            </a:lvl1pPr>
          </a:lstStyle>
          <a:p>
            <a:fld id="{B6489170-CD6B-4EBA-99F4-DDFE3E7A1DEC}" type="slidenum">
              <a:rPr lang="en-US"/>
              <a:pPr/>
              <a:t>‹#›</a:t>
            </a:fld>
            <a:endParaRPr lang="en-US"/>
          </a:p>
        </p:txBody>
      </p:sp>
    </p:spTree>
    <p:extLst>
      <p:ext uri="{BB962C8B-B14F-4D97-AF65-F5344CB8AC3E}">
        <p14:creationId xmlns:p14="http://schemas.microsoft.com/office/powerpoint/2010/main" val="18820197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2.xml"/><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5430842"/>
            <a:ext cx="2041525" cy="2120900"/>
          </a:xfrm>
          <a:custGeom>
            <a:avLst/>
            <a:gdLst/>
            <a:ahLst/>
            <a:cxnLst/>
            <a:rect l="l" t="t" r="r" b="b"/>
            <a:pathLst>
              <a:path w="2042077" h="2119892">
                <a:moveTo>
                  <a:pt x="0" y="0"/>
                </a:moveTo>
                <a:lnTo>
                  <a:pt x="0" y="450746"/>
                </a:lnTo>
                <a:lnTo>
                  <a:pt x="1607911" y="2119892"/>
                </a:lnTo>
                <a:lnTo>
                  <a:pt x="2042077" y="2119892"/>
                </a:lnTo>
                <a:lnTo>
                  <a:pt x="0" y="0"/>
                </a:lnTo>
                <a:close/>
              </a:path>
            </a:pathLst>
          </a:custGeom>
          <a:solidFill>
            <a:srgbClr val="F7062F"/>
          </a:solidFill>
        </p:spPr>
        <p:txBody>
          <a:bodyPr lIns="0" tIns="0" rIns="0" bIns="0"/>
          <a:lstStyle/>
          <a:p>
            <a:endParaRPr lang="en-US">
              <a:latin typeface="Calibri" charset="0"/>
            </a:endParaRPr>
          </a:p>
        </p:txBody>
      </p:sp>
      <p:sp>
        <p:nvSpPr>
          <p:cNvPr id="17" name="bk object 17"/>
          <p:cNvSpPr/>
          <p:nvPr/>
        </p:nvSpPr>
        <p:spPr>
          <a:xfrm>
            <a:off x="0" y="6332538"/>
            <a:ext cx="1174750" cy="1219200"/>
          </a:xfrm>
          <a:custGeom>
            <a:avLst/>
            <a:gdLst/>
            <a:ahLst/>
            <a:cxnLst/>
            <a:rect l="l" t="t" r="r" b="b"/>
            <a:pathLst>
              <a:path w="1174143" h="1218773">
                <a:moveTo>
                  <a:pt x="0" y="416823"/>
                </a:moveTo>
                <a:lnTo>
                  <a:pt x="772549" y="1218773"/>
                </a:lnTo>
                <a:lnTo>
                  <a:pt x="1174143" y="1218773"/>
                </a:lnTo>
                <a:lnTo>
                  <a:pt x="0" y="0"/>
                </a:lnTo>
                <a:lnTo>
                  <a:pt x="0" y="416823"/>
                </a:lnTo>
              </a:path>
            </a:pathLst>
          </a:custGeom>
          <a:solidFill>
            <a:srgbClr val="F7062F"/>
          </a:solidFill>
        </p:spPr>
        <p:txBody>
          <a:bodyPr lIns="0" tIns="0" rIns="0" bIns="0"/>
          <a:lstStyle/>
          <a:p>
            <a:endParaRPr lang="en-US">
              <a:latin typeface="Calibri" charset="0"/>
            </a:endParaRPr>
          </a:p>
        </p:txBody>
      </p:sp>
      <p:sp>
        <p:nvSpPr>
          <p:cNvPr id="18" name="bk object 18"/>
          <p:cNvSpPr/>
          <p:nvPr/>
        </p:nvSpPr>
        <p:spPr>
          <a:xfrm>
            <a:off x="0" y="7200901"/>
            <a:ext cx="336550" cy="350838"/>
          </a:xfrm>
          <a:custGeom>
            <a:avLst/>
            <a:gdLst/>
            <a:ahLst/>
            <a:cxnLst/>
            <a:rect l="l" t="t" r="r" b="b"/>
            <a:pathLst>
              <a:path w="337205" h="350607">
                <a:moveTo>
                  <a:pt x="0" y="0"/>
                </a:moveTo>
                <a:lnTo>
                  <a:pt x="0" y="350607"/>
                </a:lnTo>
                <a:lnTo>
                  <a:pt x="337205" y="350607"/>
                </a:lnTo>
                <a:lnTo>
                  <a:pt x="0" y="0"/>
                </a:lnTo>
                <a:close/>
              </a:path>
            </a:pathLst>
          </a:custGeom>
          <a:solidFill>
            <a:srgbClr val="F7062F"/>
          </a:solidFill>
        </p:spPr>
        <p:txBody>
          <a:bodyPr lIns="0" tIns="0" rIns="0" bIns="0"/>
          <a:lstStyle/>
          <a:p>
            <a:endParaRPr lang="en-US">
              <a:latin typeface="Calibri" charset="0"/>
            </a:endParaRPr>
          </a:p>
        </p:txBody>
      </p:sp>
      <p:sp>
        <p:nvSpPr>
          <p:cNvPr id="1029" name="Holder 2"/>
          <p:cNvSpPr>
            <a:spLocks noGrp="1"/>
          </p:cNvSpPr>
          <p:nvPr>
            <p:ph type="title"/>
          </p:nvPr>
        </p:nvSpPr>
        <p:spPr bwMode="auto">
          <a:xfrm>
            <a:off x="1125545" y="1397007"/>
            <a:ext cx="84407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30" name="Holder 3"/>
          <p:cNvSpPr>
            <a:spLocks noGrp="1"/>
          </p:cNvSpPr>
          <p:nvPr>
            <p:ph type="body" idx="1"/>
          </p:nvPr>
        </p:nvSpPr>
        <p:spPr bwMode="auto">
          <a:xfrm>
            <a:off x="534988" y="1741488"/>
            <a:ext cx="9621837"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Holder 4"/>
          <p:cNvSpPr>
            <a:spLocks noGrp="1"/>
          </p:cNvSpPr>
          <p:nvPr>
            <p:ph type="ftr" sz="quarter" idx="5"/>
          </p:nvPr>
        </p:nvSpPr>
        <p:spPr>
          <a:xfrm>
            <a:off x="3635382" y="7038976"/>
            <a:ext cx="3421063" cy="379412"/>
          </a:xfrm>
          <a:prstGeom prst="rect">
            <a:avLst/>
          </a:prstGeom>
        </p:spPr>
        <p:txBody>
          <a:bodyPr vert="horz" wrap="square" lIns="0" tIns="0" rIns="0" bIns="0" numCol="1" anchor="t" anchorCtr="0" compatLnSpc="1">
            <a:prstTxWarp prst="textNoShape">
              <a:avLst/>
            </a:prstTxWarp>
            <a:noAutofit/>
          </a:bodyPr>
          <a:lstStyle>
            <a:lvl1pPr algn="ctr">
              <a:defRPr>
                <a:solidFill>
                  <a:srgbClr val="898989"/>
                </a:solidFill>
                <a:latin typeface="Calibri" charset="0"/>
              </a:defRPr>
            </a:lvl1pPr>
          </a:lstStyle>
          <a:p>
            <a:endParaRPr lang="en-US"/>
          </a:p>
        </p:txBody>
      </p:sp>
      <p:sp>
        <p:nvSpPr>
          <p:cNvPr id="5" name="Holder 5"/>
          <p:cNvSpPr>
            <a:spLocks noGrp="1"/>
          </p:cNvSpPr>
          <p:nvPr>
            <p:ph type="dt" sz="half" idx="6"/>
          </p:nvPr>
        </p:nvSpPr>
        <p:spPr>
          <a:xfrm>
            <a:off x="534988" y="7038976"/>
            <a:ext cx="2459037" cy="379412"/>
          </a:xfrm>
          <a:prstGeom prst="rect">
            <a:avLst/>
          </a:prstGeom>
        </p:spPr>
        <p:txBody>
          <a:bodyPr vert="horz" wrap="square" lIns="0" tIns="0" rIns="0" bIns="0" numCol="1" anchor="t" anchorCtr="0" compatLnSpc="1">
            <a:prstTxWarp prst="textNoShape">
              <a:avLst/>
            </a:prstTxWarp>
            <a:noAutofit/>
          </a:bodyPr>
          <a:lstStyle>
            <a:lvl1pPr>
              <a:defRPr>
                <a:solidFill>
                  <a:srgbClr val="898989"/>
                </a:solidFill>
                <a:latin typeface="Calibri" charset="0"/>
              </a:defRPr>
            </a:lvl1pPr>
          </a:lstStyle>
          <a:p>
            <a:fld id="{26AFE636-C567-46E5-8914-FFFEE23E395E}" type="datetimeFigureOut">
              <a:rPr lang="en-US"/>
              <a:pPr/>
              <a:t>10/12/18</a:t>
            </a:fld>
            <a:endParaRPr lang="en-US"/>
          </a:p>
        </p:txBody>
      </p:sp>
      <p:sp>
        <p:nvSpPr>
          <p:cNvPr id="6" name="Holder 6"/>
          <p:cNvSpPr>
            <a:spLocks noGrp="1"/>
          </p:cNvSpPr>
          <p:nvPr>
            <p:ph type="sldNum" sz="quarter" idx="7"/>
          </p:nvPr>
        </p:nvSpPr>
        <p:spPr>
          <a:xfrm>
            <a:off x="7697790" y="7038976"/>
            <a:ext cx="2459037" cy="379412"/>
          </a:xfrm>
          <a:prstGeom prst="rect">
            <a:avLst/>
          </a:prstGeom>
        </p:spPr>
        <p:txBody>
          <a:bodyPr vert="horz" wrap="square" lIns="0" tIns="0" rIns="0" bIns="0" numCol="1" anchor="t" anchorCtr="0" compatLnSpc="1">
            <a:prstTxWarp prst="textNoShape">
              <a:avLst/>
            </a:prstTxWarp>
            <a:noAutofit/>
          </a:bodyPr>
          <a:lstStyle>
            <a:lvl1pPr algn="r">
              <a:defRPr>
                <a:solidFill>
                  <a:srgbClr val="898989"/>
                </a:solidFill>
                <a:latin typeface="Calibri" charset="0"/>
              </a:defRPr>
            </a:lvl1pPr>
          </a:lstStyle>
          <a:p>
            <a:fld id="{75B88EA3-690A-4685-9A78-50C6B312610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0" r:id="rId4"/>
    <p:sldLayoutId id="2147483654" r:id="rId5"/>
  </p:sldLayoutIdLst>
  <p:txStyles>
    <p:titleStyle>
      <a:lvl1pPr algn="ctr" rtl="0" eaLnBrk="1" fontAlgn="base" hangingPunct="1">
        <a:spcBef>
          <a:spcPct val="0"/>
        </a:spcBef>
        <a:spcAft>
          <a:spcPct val="0"/>
        </a:spcAft>
        <a:defRPr sz="4400">
          <a:solidFill>
            <a:schemeClr val="tx2"/>
          </a:solidFill>
          <a:latin typeface="Arial" charset="0"/>
          <a:ea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defRPr>
      </a:lvl5pPr>
      <a:lvl6pPr marL="456933" algn="ctr" rtl="0" eaLnBrk="1" fontAlgn="base" hangingPunct="1">
        <a:spcBef>
          <a:spcPct val="0"/>
        </a:spcBef>
        <a:spcAft>
          <a:spcPct val="0"/>
        </a:spcAft>
        <a:defRPr sz="4400">
          <a:solidFill>
            <a:schemeClr val="tx2"/>
          </a:solidFill>
          <a:latin typeface="Arial" charset="0"/>
          <a:ea typeface="ＭＳ Ｐゴシック" charset="-128"/>
        </a:defRPr>
      </a:lvl6pPr>
      <a:lvl7pPr marL="913866" algn="ctr" rtl="0" eaLnBrk="1" fontAlgn="base" hangingPunct="1">
        <a:spcBef>
          <a:spcPct val="0"/>
        </a:spcBef>
        <a:spcAft>
          <a:spcPct val="0"/>
        </a:spcAft>
        <a:defRPr sz="4400">
          <a:solidFill>
            <a:schemeClr val="tx2"/>
          </a:solidFill>
          <a:latin typeface="Arial" charset="0"/>
          <a:ea typeface="ＭＳ Ｐゴシック" charset="-128"/>
        </a:defRPr>
      </a:lvl7pPr>
      <a:lvl8pPr marL="1370800" algn="ctr" rtl="0" eaLnBrk="1" fontAlgn="base" hangingPunct="1">
        <a:spcBef>
          <a:spcPct val="0"/>
        </a:spcBef>
        <a:spcAft>
          <a:spcPct val="0"/>
        </a:spcAft>
        <a:defRPr sz="4400">
          <a:solidFill>
            <a:schemeClr val="tx2"/>
          </a:solidFill>
          <a:latin typeface="Arial" charset="0"/>
          <a:ea typeface="ＭＳ Ｐゴシック" charset="-128"/>
        </a:defRPr>
      </a:lvl8pPr>
      <a:lvl9pPr marL="1827733" algn="ct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342702" indent="-342702" algn="l" rtl="0" eaLnBrk="1" fontAlgn="base" hangingPunct="1">
        <a:spcBef>
          <a:spcPct val="20000"/>
        </a:spcBef>
        <a:spcAft>
          <a:spcPct val="0"/>
        </a:spcAft>
        <a:buChar char="•"/>
        <a:defRPr sz="3200">
          <a:solidFill>
            <a:schemeClr val="tx1"/>
          </a:solidFill>
          <a:latin typeface="Arial" charset="0"/>
          <a:ea typeface="ＭＳ Ｐゴシック" charset="-128"/>
        </a:defRPr>
      </a:lvl1pPr>
      <a:lvl2pPr marL="742513" indent="-285584" algn="l" rtl="0" eaLnBrk="1" fontAlgn="base" hangingPunct="1">
        <a:spcBef>
          <a:spcPct val="20000"/>
        </a:spcBef>
        <a:spcAft>
          <a:spcPct val="0"/>
        </a:spcAft>
        <a:buChar char="–"/>
        <a:defRPr sz="2900">
          <a:solidFill>
            <a:schemeClr val="tx1"/>
          </a:solidFill>
          <a:latin typeface="Arial" charset="0"/>
          <a:ea typeface="ＭＳ Ｐゴシック" charset="-128"/>
        </a:defRPr>
      </a:lvl2pPr>
      <a:lvl3pPr marL="1142333" indent="-228465" algn="l" rtl="0" eaLnBrk="1" fontAlgn="base" hangingPunct="1">
        <a:spcBef>
          <a:spcPct val="20000"/>
        </a:spcBef>
        <a:spcAft>
          <a:spcPct val="0"/>
        </a:spcAft>
        <a:buChar char="•"/>
        <a:defRPr sz="2400">
          <a:solidFill>
            <a:schemeClr val="tx1"/>
          </a:solidFill>
          <a:latin typeface="Arial" charset="0"/>
          <a:ea typeface="ＭＳ Ｐゴシック" charset="-128"/>
        </a:defRPr>
      </a:lvl3pPr>
      <a:lvl4pPr marL="1599268" indent="-228465" algn="l" rtl="0" eaLnBrk="1" fontAlgn="base" hangingPunct="1">
        <a:spcBef>
          <a:spcPct val="20000"/>
        </a:spcBef>
        <a:spcAft>
          <a:spcPct val="0"/>
        </a:spcAft>
        <a:buChar char="–"/>
        <a:defRPr sz="2100">
          <a:solidFill>
            <a:schemeClr val="tx1"/>
          </a:solidFill>
          <a:latin typeface="Arial" charset="0"/>
          <a:ea typeface="ＭＳ Ｐゴシック" charset="-128"/>
        </a:defRPr>
      </a:lvl4pPr>
      <a:lvl5pPr marL="2056199" indent="-228465" algn="l" rtl="0" eaLnBrk="1" fontAlgn="base" hangingPunct="1">
        <a:spcBef>
          <a:spcPct val="20000"/>
        </a:spcBef>
        <a:spcAft>
          <a:spcPct val="0"/>
        </a:spcAft>
        <a:buChar char="»"/>
        <a:defRPr sz="2100">
          <a:solidFill>
            <a:schemeClr val="tx1"/>
          </a:solidFill>
          <a:latin typeface="Arial" charset="0"/>
          <a:ea typeface="ＭＳ Ｐゴシック" charset="-128"/>
        </a:defRPr>
      </a:lvl5pPr>
      <a:lvl6pPr marL="2513134" indent="-228465" algn="l" rtl="0" eaLnBrk="1" fontAlgn="base" hangingPunct="1">
        <a:spcBef>
          <a:spcPct val="20000"/>
        </a:spcBef>
        <a:spcAft>
          <a:spcPct val="0"/>
        </a:spcAft>
        <a:buChar char="»"/>
        <a:defRPr sz="2100">
          <a:solidFill>
            <a:schemeClr val="tx1"/>
          </a:solidFill>
          <a:latin typeface="Arial" charset="0"/>
          <a:ea typeface="ＭＳ Ｐゴシック" charset="-128"/>
        </a:defRPr>
      </a:lvl6pPr>
      <a:lvl7pPr marL="2970065" indent="-228465" algn="l" rtl="0" eaLnBrk="1" fontAlgn="base" hangingPunct="1">
        <a:spcBef>
          <a:spcPct val="20000"/>
        </a:spcBef>
        <a:spcAft>
          <a:spcPct val="0"/>
        </a:spcAft>
        <a:buChar char="»"/>
        <a:defRPr sz="2100">
          <a:solidFill>
            <a:schemeClr val="tx1"/>
          </a:solidFill>
          <a:latin typeface="Arial" charset="0"/>
          <a:ea typeface="ＭＳ Ｐゴシック" charset="-128"/>
        </a:defRPr>
      </a:lvl7pPr>
      <a:lvl8pPr marL="3426999" indent="-228465" algn="l" rtl="0" eaLnBrk="1" fontAlgn="base" hangingPunct="1">
        <a:spcBef>
          <a:spcPct val="20000"/>
        </a:spcBef>
        <a:spcAft>
          <a:spcPct val="0"/>
        </a:spcAft>
        <a:buChar char="»"/>
        <a:defRPr sz="2100">
          <a:solidFill>
            <a:schemeClr val="tx1"/>
          </a:solidFill>
          <a:latin typeface="Arial" charset="0"/>
          <a:ea typeface="ＭＳ Ｐゴシック" charset="-128"/>
        </a:defRPr>
      </a:lvl8pPr>
      <a:lvl9pPr marL="3883932" indent="-228465" algn="l" rtl="0" eaLnBrk="1" fontAlgn="base" hangingPunct="1">
        <a:spcBef>
          <a:spcPct val="20000"/>
        </a:spcBef>
        <a:spcAft>
          <a:spcPct val="0"/>
        </a:spcAft>
        <a:buChar char="»"/>
        <a:defRPr sz="2100">
          <a:solidFill>
            <a:schemeClr val="tx1"/>
          </a:solidFill>
          <a:latin typeface="Arial" charset="0"/>
          <a:ea typeface="ＭＳ Ｐゴシック" charset="-128"/>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5430838"/>
            <a:ext cx="2041525" cy="2120900"/>
          </a:xfrm>
          <a:custGeom>
            <a:avLst/>
            <a:gdLst/>
            <a:ahLst/>
            <a:cxnLst/>
            <a:rect l="l" t="t" r="r" b="b"/>
            <a:pathLst>
              <a:path w="2042077" h="2119892">
                <a:moveTo>
                  <a:pt x="0" y="0"/>
                </a:moveTo>
                <a:lnTo>
                  <a:pt x="0" y="450746"/>
                </a:lnTo>
                <a:lnTo>
                  <a:pt x="1607911" y="2119892"/>
                </a:lnTo>
                <a:lnTo>
                  <a:pt x="2042077" y="2119892"/>
                </a:lnTo>
                <a:lnTo>
                  <a:pt x="0" y="0"/>
                </a:lnTo>
                <a:close/>
              </a:path>
            </a:pathLst>
          </a:custGeom>
          <a:solidFill>
            <a:srgbClr val="F7062F"/>
          </a:solidFill>
        </p:spPr>
        <p:txBody>
          <a:bodyPr lIns="0" tIns="0" rIns="0" bIns="0"/>
          <a:lstStyle/>
          <a:p>
            <a:pPr defTabSz="457200"/>
            <a:endParaRPr lang="en-US">
              <a:solidFill>
                <a:prstClr val="black"/>
              </a:solidFill>
              <a:latin typeface="Calibri" charset="0"/>
            </a:endParaRPr>
          </a:p>
        </p:txBody>
      </p:sp>
      <p:sp>
        <p:nvSpPr>
          <p:cNvPr id="17" name="bk object 17"/>
          <p:cNvSpPr/>
          <p:nvPr/>
        </p:nvSpPr>
        <p:spPr>
          <a:xfrm>
            <a:off x="0" y="6332538"/>
            <a:ext cx="1174750" cy="1219200"/>
          </a:xfrm>
          <a:custGeom>
            <a:avLst/>
            <a:gdLst/>
            <a:ahLst/>
            <a:cxnLst/>
            <a:rect l="l" t="t" r="r" b="b"/>
            <a:pathLst>
              <a:path w="1174143" h="1218773">
                <a:moveTo>
                  <a:pt x="0" y="416823"/>
                </a:moveTo>
                <a:lnTo>
                  <a:pt x="772549" y="1218773"/>
                </a:lnTo>
                <a:lnTo>
                  <a:pt x="1174143" y="1218773"/>
                </a:lnTo>
                <a:lnTo>
                  <a:pt x="0" y="0"/>
                </a:lnTo>
                <a:lnTo>
                  <a:pt x="0" y="416823"/>
                </a:lnTo>
              </a:path>
            </a:pathLst>
          </a:custGeom>
          <a:solidFill>
            <a:srgbClr val="F7062F"/>
          </a:solidFill>
        </p:spPr>
        <p:txBody>
          <a:bodyPr lIns="0" tIns="0" rIns="0" bIns="0"/>
          <a:lstStyle/>
          <a:p>
            <a:pPr defTabSz="457200"/>
            <a:endParaRPr lang="en-US">
              <a:solidFill>
                <a:prstClr val="black"/>
              </a:solidFill>
              <a:latin typeface="Calibri" charset="0"/>
            </a:endParaRPr>
          </a:p>
        </p:txBody>
      </p:sp>
      <p:sp>
        <p:nvSpPr>
          <p:cNvPr id="18" name="bk object 18"/>
          <p:cNvSpPr/>
          <p:nvPr/>
        </p:nvSpPr>
        <p:spPr>
          <a:xfrm>
            <a:off x="0" y="7200900"/>
            <a:ext cx="336550" cy="350838"/>
          </a:xfrm>
          <a:custGeom>
            <a:avLst/>
            <a:gdLst/>
            <a:ahLst/>
            <a:cxnLst/>
            <a:rect l="l" t="t" r="r" b="b"/>
            <a:pathLst>
              <a:path w="337205" h="350607">
                <a:moveTo>
                  <a:pt x="0" y="0"/>
                </a:moveTo>
                <a:lnTo>
                  <a:pt x="0" y="350607"/>
                </a:lnTo>
                <a:lnTo>
                  <a:pt x="337205" y="350607"/>
                </a:lnTo>
                <a:lnTo>
                  <a:pt x="0" y="0"/>
                </a:lnTo>
                <a:close/>
              </a:path>
            </a:pathLst>
          </a:custGeom>
          <a:solidFill>
            <a:srgbClr val="F7062F"/>
          </a:solidFill>
        </p:spPr>
        <p:txBody>
          <a:bodyPr lIns="0" tIns="0" rIns="0" bIns="0"/>
          <a:lstStyle/>
          <a:p>
            <a:pPr defTabSz="457200"/>
            <a:endParaRPr lang="en-US">
              <a:solidFill>
                <a:prstClr val="black"/>
              </a:solidFill>
              <a:latin typeface="Calibri" charset="0"/>
            </a:endParaRPr>
          </a:p>
        </p:txBody>
      </p:sp>
      <p:sp>
        <p:nvSpPr>
          <p:cNvPr id="1029" name="Holder 2"/>
          <p:cNvSpPr>
            <a:spLocks noGrp="1"/>
          </p:cNvSpPr>
          <p:nvPr>
            <p:ph type="title"/>
          </p:nvPr>
        </p:nvSpPr>
        <p:spPr bwMode="auto">
          <a:xfrm>
            <a:off x="1125538" y="1397000"/>
            <a:ext cx="84407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30" name="Holder 3"/>
          <p:cNvSpPr>
            <a:spLocks noGrp="1"/>
          </p:cNvSpPr>
          <p:nvPr>
            <p:ph type="body" idx="1"/>
          </p:nvPr>
        </p:nvSpPr>
        <p:spPr bwMode="auto">
          <a:xfrm>
            <a:off x="534988" y="1741488"/>
            <a:ext cx="9621837"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Holder 4"/>
          <p:cNvSpPr>
            <a:spLocks noGrp="1"/>
          </p:cNvSpPr>
          <p:nvPr>
            <p:ph type="ftr" sz="quarter" idx="5"/>
          </p:nvPr>
        </p:nvSpPr>
        <p:spPr>
          <a:xfrm>
            <a:off x="3635375" y="7038975"/>
            <a:ext cx="3421063" cy="379413"/>
          </a:xfrm>
          <a:prstGeom prst="rect">
            <a:avLst/>
          </a:prstGeom>
        </p:spPr>
        <p:txBody>
          <a:bodyPr vert="horz" wrap="square" lIns="0" tIns="0" rIns="0" bIns="0" numCol="1" anchor="t" anchorCtr="0" compatLnSpc="1">
            <a:prstTxWarp prst="textNoShape">
              <a:avLst/>
            </a:prstTxWarp>
            <a:noAutofit/>
          </a:bodyPr>
          <a:lstStyle>
            <a:lvl1pPr algn="ctr">
              <a:defRPr>
                <a:solidFill>
                  <a:srgbClr val="898989"/>
                </a:solidFill>
                <a:latin typeface="Calibri" charset="0"/>
              </a:defRPr>
            </a:lvl1pPr>
          </a:lstStyle>
          <a:p>
            <a:pPr defTabSz="457200"/>
            <a:endParaRPr lang="en-US"/>
          </a:p>
        </p:txBody>
      </p:sp>
      <p:sp>
        <p:nvSpPr>
          <p:cNvPr id="5" name="Holder 5"/>
          <p:cNvSpPr>
            <a:spLocks noGrp="1"/>
          </p:cNvSpPr>
          <p:nvPr>
            <p:ph type="dt" sz="half" idx="6"/>
          </p:nvPr>
        </p:nvSpPr>
        <p:spPr>
          <a:xfrm>
            <a:off x="534988" y="7038975"/>
            <a:ext cx="2459037" cy="379413"/>
          </a:xfrm>
          <a:prstGeom prst="rect">
            <a:avLst/>
          </a:prstGeom>
        </p:spPr>
        <p:txBody>
          <a:bodyPr vert="horz" wrap="square" lIns="0" tIns="0" rIns="0" bIns="0" numCol="1" anchor="t" anchorCtr="0" compatLnSpc="1">
            <a:prstTxWarp prst="textNoShape">
              <a:avLst/>
            </a:prstTxWarp>
            <a:noAutofit/>
          </a:bodyPr>
          <a:lstStyle>
            <a:lvl1pPr>
              <a:defRPr>
                <a:solidFill>
                  <a:srgbClr val="898989"/>
                </a:solidFill>
                <a:latin typeface="Calibri" charset="0"/>
              </a:defRPr>
            </a:lvl1pPr>
          </a:lstStyle>
          <a:p>
            <a:pPr defTabSz="457200"/>
            <a:fld id="{26AFE636-C567-46E5-8914-FFFEE23E395E}" type="datetimeFigureOut">
              <a:rPr lang="en-US"/>
              <a:pPr defTabSz="457200"/>
              <a:t>10/12/18</a:t>
            </a:fld>
            <a:endParaRPr lang="en-US"/>
          </a:p>
        </p:txBody>
      </p:sp>
      <p:sp>
        <p:nvSpPr>
          <p:cNvPr id="6" name="Holder 6"/>
          <p:cNvSpPr>
            <a:spLocks noGrp="1"/>
          </p:cNvSpPr>
          <p:nvPr>
            <p:ph type="sldNum" sz="quarter" idx="7"/>
          </p:nvPr>
        </p:nvSpPr>
        <p:spPr>
          <a:xfrm>
            <a:off x="7697788" y="7038975"/>
            <a:ext cx="2459037" cy="379413"/>
          </a:xfrm>
          <a:prstGeom prst="rect">
            <a:avLst/>
          </a:prstGeom>
        </p:spPr>
        <p:txBody>
          <a:bodyPr vert="horz" wrap="square" lIns="0" tIns="0" rIns="0" bIns="0" numCol="1" anchor="t" anchorCtr="0" compatLnSpc="1">
            <a:prstTxWarp prst="textNoShape">
              <a:avLst/>
            </a:prstTxWarp>
            <a:noAutofit/>
          </a:bodyPr>
          <a:lstStyle>
            <a:lvl1pPr algn="r">
              <a:defRPr>
                <a:solidFill>
                  <a:srgbClr val="898989"/>
                </a:solidFill>
                <a:latin typeface="Calibri" charset="0"/>
              </a:defRPr>
            </a:lvl1pPr>
          </a:lstStyle>
          <a:p>
            <a:pPr defTabSz="457200"/>
            <a:fld id="{75B88EA3-690A-4685-9A78-50C6B3126103}" type="slidenum">
              <a:rPr lang="en-US"/>
              <a:pPr defTabSz="457200"/>
              <a:t>‹#›</a:t>
            </a:fld>
            <a:endParaRPr lang="en-US"/>
          </a:p>
        </p:txBody>
      </p:sp>
    </p:spTree>
    <p:extLst>
      <p:ext uri="{BB962C8B-B14F-4D97-AF65-F5344CB8AC3E}">
        <p14:creationId xmlns:p14="http://schemas.microsoft.com/office/powerpoint/2010/main" val="321342283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txStyles>
    <p:titleStyle>
      <a:lvl1pPr algn="ctr" rtl="0" eaLnBrk="1" fontAlgn="base" hangingPunct="1">
        <a:spcBef>
          <a:spcPct val="0"/>
        </a:spcBef>
        <a:spcAft>
          <a:spcPct val="0"/>
        </a:spcAft>
        <a:defRPr sz="4400">
          <a:solidFill>
            <a:schemeClr val="tx2"/>
          </a:solidFill>
          <a:latin typeface="Arial" charset="0"/>
          <a:ea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charset="-128"/>
        </a:defRPr>
      </a:lvl6pPr>
      <a:lvl7pPr marL="914400" algn="ctr" rtl="0" eaLnBrk="1" fontAlgn="base" hangingPunct="1">
        <a:spcBef>
          <a:spcPct val="0"/>
        </a:spcBef>
        <a:spcAft>
          <a:spcPct val="0"/>
        </a:spcAft>
        <a:defRPr sz="4400">
          <a:solidFill>
            <a:schemeClr val="tx2"/>
          </a:solidFill>
          <a:latin typeface="Arial" charset="0"/>
          <a:ea typeface="ＭＳ Ｐゴシック" charset="-128"/>
        </a:defRPr>
      </a:lvl7pPr>
      <a:lvl8pPr marL="1371600" algn="ctr" rtl="0" eaLnBrk="1" fontAlgn="base" hangingPunct="1">
        <a:spcBef>
          <a:spcPct val="0"/>
        </a:spcBef>
        <a:spcAft>
          <a:spcPct val="0"/>
        </a:spcAft>
        <a:defRPr sz="4400">
          <a:solidFill>
            <a:schemeClr val="tx2"/>
          </a:solidFill>
          <a:latin typeface="Arial" charset="0"/>
          <a:ea typeface="ＭＳ Ｐゴシック" charset="-128"/>
        </a:defRPr>
      </a:lvl8pPr>
      <a:lvl9pPr marL="1828800" algn="ct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Arial" charset="0"/>
          <a:ea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Arial" charset="0"/>
          <a:ea typeface="ＭＳ Ｐゴシック" charset="-128"/>
        </a:defRPr>
      </a:lvl2pPr>
      <a:lvl3pPr marL="1143000" indent="-228600" algn="l" rtl="0" eaLnBrk="1" fontAlgn="base" hangingPunct="1">
        <a:spcBef>
          <a:spcPct val="20000"/>
        </a:spcBef>
        <a:spcAft>
          <a:spcPct val="0"/>
        </a:spcAft>
        <a:buChar char="•"/>
        <a:defRPr sz="2400">
          <a:solidFill>
            <a:schemeClr val="tx1"/>
          </a:solidFill>
          <a:latin typeface="Arial" charset="0"/>
          <a:ea typeface="ＭＳ Ｐゴシック" charset="-128"/>
        </a:defRPr>
      </a:lvl3pPr>
      <a:lvl4pPr marL="1600200" indent="-228600" algn="l" rtl="0" eaLnBrk="1" fontAlgn="base" hangingPunct="1">
        <a:spcBef>
          <a:spcPct val="20000"/>
        </a:spcBef>
        <a:spcAft>
          <a:spcPct val="0"/>
        </a:spcAft>
        <a:buChar char="–"/>
        <a:defRPr sz="2000">
          <a:solidFill>
            <a:schemeClr val="tx1"/>
          </a:solidFill>
          <a:latin typeface="Arial" charset="0"/>
          <a:ea typeface="ＭＳ Ｐゴシック" charset="-128"/>
        </a:defRPr>
      </a:lvl4pPr>
      <a:lvl5pPr marL="2057400" indent="-228600" algn="l" rtl="0" eaLnBrk="1" fontAlgn="base" hangingPunct="1">
        <a:spcBef>
          <a:spcPct val="20000"/>
        </a:spcBef>
        <a:spcAft>
          <a:spcPct val="0"/>
        </a:spcAft>
        <a:buChar char="»"/>
        <a:defRPr sz="2000">
          <a:solidFill>
            <a:schemeClr val="tx1"/>
          </a:solidFill>
          <a:latin typeface="Arial" charset="0"/>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ec.europa.eu/education/compendia-categories/special-needs-education_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www.edf-feph.org/" TargetMode="External"/><Relationship Id="rId4" Type="http://schemas.openxmlformats.org/officeDocument/2006/relationships/hyperlink" Target="http://www.enil.eu/" TargetMode="External"/><Relationship Id="rId5" Type="http://schemas.openxmlformats.org/officeDocument/2006/relationships/image" Target="../media/image2.png"/><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9789" y="1120304"/>
            <a:ext cx="10010900" cy="2930872"/>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ctr">
              <a:lnSpc>
                <a:spcPts val="3800"/>
              </a:lnSpc>
            </a:pPr>
            <a:r>
              <a:rPr lang="en-GB" sz="3200" b="1" dirty="0">
                <a:solidFill>
                  <a:srgbClr val="FFFFFF"/>
                </a:solidFill>
                <a:latin typeface="Arial" charset="0"/>
                <a:cs typeface="Arial" charset="0"/>
              </a:rPr>
              <a:t>International Conference on the Evolution towards an Inclusive Education System</a:t>
            </a:r>
          </a:p>
          <a:p>
            <a:pPr>
              <a:lnSpc>
                <a:spcPts val="3800"/>
              </a:lnSpc>
            </a:pPr>
            <a:endParaRPr lang="en-GB" sz="3200" b="1" dirty="0">
              <a:solidFill>
                <a:srgbClr val="FFFFFF"/>
              </a:solidFill>
              <a:latin typeface="Arial" charset="0"/>
              <a:cs typeface="Arial" charset="0"/>
            </a:endParaRPr>
          </a:p>
          <a:p>
            <a:pPr>
              <a:lnSpc>
                <a:spcPts val="3800"/>
              </a:lnSpc>
            </a:pPr>
            <a:endParaRPr lang="en-GB" sz="3200" b="1" dirty="0">
              <a:solidFill>
                <a:srgbClr val="FFFFFF"/>
              </a:solidFill>
              <a:latin typeface="Arial" charset="0"/>
              <a:cs typeface="Arial" charset="0"/>
            </a:endParaRPr>
          </a:p>
          <a:p>
            <a:pPr>
              <a:lnSpc>
                <a:spcPts val="3800"/>
              </a:lnSpc>
            </a:pPr>
            <a:r>
              <a:rPr lang="en-GB" sz="3200" b="1" dirty="0">
                <a:solidFill>
                  <a:srgbClr val="FFFFFF"/>
                </a:solidFill>
                <a:latin typeface="Arial" charset="0"/>
                <a:cs typeface="Arial" charset="0"/>
              </a:rPr>
              <a:t>“The challenge of an Inclusive Education System”</a:t>
            </a:r>
          </a:p>
          <a:p>
            <a:pPr>
              <a:lnSpc>
                <a:spcPts val="3800"/>
              </a:lnSpc>
            </a:pPr>
            <a:endParaRPr lang="en-GB" sz="3200" b="1" dirty="0">
              <a:solidFill>
                <a:srgbClr val="FFFFFF"/>
              </a:solidFill>
              <a:latin typeface="Arial" charset="0"/>
              <a:cs typeface="Arial" charset="0"/>
            </a:endParaRPr>
          </a:p>
          <a:p>
            <a:pPr algn="ctr">
              <a:lnSpc>
                <a:spcPts val="3800"/>
              </a:lnSpc>
            </a:pPr>
            <a:r>
              <a:rPr lang="en-GB" sz="2200" b="1" dirty="0">
                <a:solidFill>
                  <a:srgbClr val="FFFFFF"/>
                </a:solidFill>
                <a:latin typeface="Arial" charset="0"/>
                <a:cs typeface="Arial" charset="0"/>
              </a:rPr>
              <a:t>8-9 October 2018 – UNIA </a:t>
            </a:r>
          </a:p>
        </p:txBody>
      </p:sp>
      <p:sp>
        <p:nvSpPr>
          <p:cNvPr id="3" name="object 3"/>
          <p:cNvSpPr txBox="1"/>
          <p:nvPr/>
        </p:nvSpPr>
        <p:spPr>
          <a:xfrm>
            <a:off x="587821" y="5512792"/>
            <a:ext cx="8894762" cy="641350"/>
          </a:xfrm>
          <a:prstGeom prst="rect">
            <a:avLst/>
          </a:prstGeom>
        </p:spPr>
        <p:txBody>
          <a:bodyPr lIns="0" tIns="0" rIns="0" bIns="0"/>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endParaRPr lang="en-US" sz="1300" dirty="0">
              <a:latin typeface="Arial" charset="0"/>
              <a:cs typeface="Arial" charset="0"/>
            </a:endParaRPr>
          </a:p>
          <a:p>
            <a:pPr>
              <a:lnSpc>
                <a:spcPts val="700"/>
              </a:lnSpc>
            </a:pPr>
            <a:endParaRPr lang="en-US" sz="700" dirty="0"/>
          </a:p>
          <a:p>
            <a:pPr>
              <a:lnSpc>
                <a:spcPts val="2850"/>
              </a:lnSpc>
            </a:pPr>
            <a:r>
              <a:rPr lang="en-GB" dirty="0">
                <a:solidFill>
                  <a:srgbClr val="FFFFFF"/>
                </a:solidFill>
                <a:latin typeface="Arial" charset="0"/>
                <a:cs typeface="Arial" charset="0"/>
              </a:rPr>
              <a:t>Nadia Hadad</a:t>
            </a:r>
          </a:p>
          <a:p>
            <a:pPr>
              <a:lnSpc>
                <a:spcPts val="2850"/>
              </a:lnSpc>
            </a:pPr>
            <a:r>
              <a:rPr lang="en-GB" dirty="0">
                <a:solidFill>
                  <a:srgbClr val="FFFFFF"/>
                </a:solidFill>
                <a:latin typeface="Arial" charset="0"/>
                <a:cs typeface="Arial" charset="0"/>
              </a:rPr>
              <a:t>Member of the Executive committee &amp; Board   European Disability Forum </a:t>
            </a:r>
          </a:p>
          <a:p>
            <a:pPr>
              <a:lnSpc>
                <a:spcPts val="2850"/>
              </a:lnSpc>
            </a:pPr>
            <a:r>
              <a:rPr lang="en-GB" dirty="0">
                <a:solidFill>
                  <a:srgbClr val="FFFFFF"/>
                </a:solidFill>
                <a:latin typeface="Arial" charset="0"/>
                <a:cs typeface="Arial" charset="0"/>
              </a:rPr>
              <a:t>European Network on Independent Living - ENIL</a:t>
            </a:r>
          </a:p>
        </p:txBody>
      </p:sp>
      <p:pic>
        <p:nvPicPr>
          <p:cNvPr id="7210" name="Picture 42" descr="EDF_logo_CMJ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65815" y="5264425"/>
            <a:ext cx="1493044" cy="18581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99790" y="112192"/>
            <a:ext cx="8967340"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smtClean="0">
                <a:solidFill>
                  <a:srgbClr val="0085C7"/>
                </a:solidFill>
                <a:effectLst>
                  <a:outerShdw blurRad="38100" dist="38100" dir="2700000" algn="tl">
                    <a:srgbClr val="000000">
                      <a:alpha val="43137"/>
                    </a:srgbClr>
                  </a:outerShdw>
                </a:effectLst>
                <a:latin typeface="+mn-lt"/>
                <a:cs typeface="Arial" charset="0"/>
              </a:rPr>
              <a:t>How to overcome teacher’s  Challenge</a:t>
            </a:r>
            <a:r>
              <a:rPr lang="en-GB" sz="3600" b="1" dirty="0">
                <a:solidFill>
                  <a:srgbClr val="0085C7"/>
                </a:solidFill>
                <a:effectLst>
                  <a:outerShdw blurRad="38100" dist="38100" dir="2700000" algn="tl">
                    <a:srgbClr val="000000">
                      <a:alpha val="43137"/>
                    </a:srgbClr>
                  </a:outerShdw>
                </a:effectLst>
                <a:latin typeface="+mn-lt"/>
                <a:cs typeface="Arial" charset="0"/>
              </a:rPr>
              <a:t>s</a:t>
            </a:r>
            <a:r>
              <a:rPr lang="en-GB" sz="3600" b="1" dirty="0" smtClean="0">
                <a:solidFill>
                  <a:srgbClr val="0085C7"/>
                </a:solidFill>
                <a:effectLst>
                  <a:outerShdw blurRad="38100" dist="38100" dir="2700000" algn="tl">
                    <a:srgbClr val="000000">
                      <a:alpha val="43137"/>
                    </a:srgbClr>
                  </a:outerShdw>
                </a:effectLst>
                <a:latin typeface="+mn-lt"/>
                <a:cs typeface="Arial" charset="0"/>
              </a:rPr>
              <a:t>?</a:t>
            </a:r>
            <a:endParaRPr lang="en-US" sz="3600" dirty="0">
              <a:solidFill>
                <a:prstClr val="black"/>
              </a:solidFill>
              <a:effectLst>
                <a:outerShdw blurRad="38100" dist="38100" dir="2700000" algn="tl">
                  <a:srgbClr val="000000">
                    <a:alpha val="43137"/>
                  </a:srgbClr>
                </a:outerShdw>
              </a:effectLst>
              <a:latin typeface="+mn-lt"/>
            </a:endParaRPr>
          </a:p>
        </p:txBody>
      </p:sp>
      <p:sp>
        <p:nvSpPr>
          <p:cNvPr id="2" name="Rectangle 1"/>
          <p:cNvSpPr/>
          <p:nvPr/>
        </p:nvSpPr>
        <p:spPr>
          <a:xfrm>
            <a:off x="83766" y="789923"/>
            <a:ext cx="10441160" cy="7171141"/>
          </a:xfrm>
          <a:prstGeom prst="rect">
            <a:avLst/>
          </a:prstGeom>
        </p:spPr>
        <p:txBody>
          <a:bodyPr wrap="square" lIns="91392" tIns="45694" rIns="91392" bIns="45694">
            <a:spAutoFit/>
          </a:bodyPr>
          <a:lstStyle/>
          <a:p>
            <a:r>
              <a:rPr lang="en-GB" sz="2300" dirty="0" smtClean="0">
                <a:latin typeface="+mn-lt"/>
              </a:rPr>
              <a:t>In order to </a:t>
            </a:r>
            <a:r>
              <a:rPr lang="en-GB" sz="2300" dirty="0">
                <a:latin typeface="+mn-lt"/>
              </a:rPr>
              <a:t>find enough of a balance to serve all the students</a:t>
            </a:r>
            <a:r>
              <a:rPr lang="en-GB" sz="2300" dirty="0" smtClean="0">
                <a:latin typeface="+mn-lt"/>
              </a:rPr>
              <a:t>. </a:t>
            </a:r>
          </a:p>
          <a:p>
            <a:pPr marL="342900" indent="-342900">
              <a:buFont typeface="Arial" panose="020B0604020202020204" pitchFamily="34" charset="0"/>
              <a:buChar char="•"/>
            </a:pPr>
            <a:r>
              <a:rPr lang="en-GB" sz="2300" b="1" dirty="0" smtClean="0">
                <a:latin typeface="+mn-lt"/>
              </a:rPr>
              <a:t>Lack </a:t>
            </a:r>
            <a:r>
              <a:rPr lang="en-GB" sz="2300" b="1" dirty="0">
                <a:latin typeface="+mn-lt"/>
              </a:rPr>
              <a:t>of experience in an inclusion </a:t>
            </a:r>
            <a:r>
              <a:rPr lang="en-GB" sz="2300" b="1" dirty="0" smtClean="0">
                <a:latin typeface="+mn-lt"/>
              </a:rPr>
              <a:t>setting</a:t>
            </a:r>
            <a:r>
              <a:rPr lang="en-GB" sz="2300" dirty="0" smtClean="0">
                <a:latin typeface="+mn-lt"/>
              </a:rPr>
              <a:t>: coordinate </a:t>
            </a:r>
            <a:r>
              <a:rPr lang="en-GB" sz="2300" dirty="0">
                <a:latin typeface="+mn-lt"/>
              </a:rPr>
              <a:t>efforts &amp;</a:t>
            </a:r>
            <a:r>
              <a:rPr lang="en-GB" sz="2300" dirty="0" smtClean="0">
                <a:latin typeface="+mn-lt"/>
              </a:rPr>
              <a:t> </a:t>
            </a:r>
            <a:r>
              <a:rPr lang="en-GB" sz="2300" dirty="0">
                <a:latin typeface="+mn-lt"/>
              </a:rPr>
              <a:t>understand the needs of the </a:t>
            </a:r>
            <a:r>
              <a:rPr lang="en-GB" sz="2300" dirty="0" smtClean="0">
                <a:latin typeface="+mn-lt"/>
              </a:rPr>
              <a:t>inclusive classroom </a:t>
            </a:r>
            <a:r>
              <a:rPr lang="en-GB" sz="2300" dirty="0">
                <a:latin typeface="+mn-lt"/>
              </a:rPr>
              <a:t>in terms of developing skills and lesson </a:t>
            </a:r>
            <a:r>
              <a:rPr lang="en-GB" sz="2300" dirty="0" smtClean="0">
                <a:latin typeface="+mn-lt"/>
              </a:rPr>
              <a:t>plans.</a:t>
            </a:r>
          </a:p>
          <a:p>
            <a:pPr marL="342900" indent="-342900">
              <a:buFont typeface="Arial" panose="020B0604020202020204" pitchFamily="34" charset="0"/>
              <a:buChar char="•"/>
            </a:pPr>
            <a:r>
              <a:rPr lang="en-GB" sz="2300" b="1" dirty="0" smtClean="0">
                <a:latin typeface="+mn-lt"/>
              </a:rPr>
              <a:t>Lack </a:t>
            </a:r>
            <a:r>
              <a:rPr lang="en-GB" sz="2300" b="1" dirty="0">
                <a:latin typeface="+mn-lt"/>
              </a:rPr>
              <a:t>of experience dealing with severe and profound </a:t>
            </a:r>
            <a:r>
              <a:rPr lang="en-GB" sz="2300" b="1" dirty="0" smtClean="0">
                <a:latin typeface="+mn-lt"/>
              </a:rPr>
              <a:t>disabilities</a:t>
            </a:r>
            <a:r>
              <a:rPr lang="en-GB" sz="2300" dirty="0" smtClean="0">
                <a:latin typeface="+mn-lt"/>
              </a:rPr>
              <a:t>: handling skills </a:t>
            </a:r>
            <a:r>
              <a:rPr lang="en-GB" sz="2300" dirty="0">
                <a:latin typeface="+mn-lt"/>
              </a:rPr>
              <a:t>and </a:t>
            </a:r>
            <a:r>
              <a:rPr lang="en-GB" sz="2300" dirty="0" smtClean="0">
                <a:latin typeface="+mn-lt"/>
              </a:rPr>
              <a:t>individualized lesson plans should </a:t>
            </a:r>
            <a:r>
              <a:rPr lang="en-GB" sz="2300" dirty="0">
                <a:latin typeface="+mn-lt"/>
              </a:rPr>
              <a:t>adhere to </a:t>
            </a:r>
            <a:r>
              <a:rPr lang="en-GB" sz="2300" dirty="0" smtClean="0">
                <a:latin typeface="+mn-lt"/>
              </a:rPr>
              <a:t>the needs</a:t>
            </a:r>
          </a:p>
          <a:p>
            <a:pPr marL="342900" indent="-342900">
              <a:buFont typeface="Arial" panose="020B0604020202020204" pitchFamily="34" charset="0"/>
              <a:buChar char="•"/>
            </a:pPr>
            <a:r>
              <a:rPr lang="en-GB" sz="2300" b="1" dirty="0" smtClean="0">
                <a:latin typeface="+mn-lt"/>
              </a:rPr>
              <a:t>Including </a:t>
            </a:r>
            <a:r>
              <a:rPr lang="en-GB" sz="2300" b="1" dirty="0">
                <a:latin typeface="+mn-lt"/>
              </a:rPr>
              <a:t>all students in all </a:t>
            </a:r>
            <a:r>
              <a:rPr lang="en-GB" sz="2300" b="1" dirty="0" smtClean="0">
                <a:latin typeface="+mn-lt"/>
              </a:rPr>
              <a:t>activities</a:t>
            </a:r>
            <a:r>
              <a:rPr lang="en-GB" sz="2300" dirty="0" smtClean="0">
                <a:latin typeface="+mn-lt"/>
              </a:rPr>
              <a:t>: communicate </a:t>
            </a:r>
            <a:r>
              <a:rPr lang="en-GB" sz="2300" dirty="0">
                <a:latin typeface="+mn-lt"/>
              </a:rPr>
              <a:t>with each other and encourage </a:t>
            </a:r>
            <a:r>
              <a:rPr lang="en-GB" sz="2300" dirty="0" smtClean="0">
                <a:latin typeface="+mn-lt"/>
              </a:rPr>
              <a:t>participation</a:t>
            </a:r>
            <a:r>
              <a:rPr lang="en-GB" sz="2300" dirty="0">
                <a:latin typeface="+mn-lt"/>
              </a:rPr>
              <a:t> </a:t>
            </a:r>
            <a:r>
              <a:rPr lang="en-GB" sz="2300" dirty="0" smtClean="0">
                <a:latin typeface="+mn-lt"/>
              </a:rPr>
              <a:t>using </a:t>
            </a:r>
            <a:r>
              <a:rPr lang="en-GB" sz="2300" dirty="0">
                <a:latin typeface="+mn-lt"/>
              </a:rPr>
              <a:t>adaptive equipment </a:t>
            </a:r>
            <a:r>
              <a:rPr lang="en-GB" sz="2300" dirty="0" smtClean="0">
                <a:latin typeface="+mn-lt"/>
              </a:rPr>
              <a:t>to unite classroom.</a:t>
            </a:r>
          </a:p>
          <a:p>
            <a:pPr marL="342900" indent="-342900">
              <a:buFont typeface="Arial" panose="020B0604020202020204" pitchFamily="34" charset="0"/>
              <a:buChar char="•"/>
            </a:pPr>
            <a:r>
              <a:rPr lang="en-GB" sz="2300" b="1" dirty="0" smtClean="0">
                <a:latin typeface="+mn-lt"/>
              </a:rPr>
              <a:t>Educating </a:t>
            </a:r>
            <a:r>
              <a:rPr lang="en-GB" sz="2300" b="1" dirty="0">
                <a:latin typeface="+mn-lt"/>
              </a:rPr>
              <a:t>students with less severe </a:t>
            </a:r>
            <a:r>
              <a:rPr lang="en-GB" sz="2300" b="1" dirty="0" smtClean="0">
                <a:latin typeface="+mn-lt"/>
              </a:rPr>
              <a:t>disabilities</a:t>
            </a:r>
            <a:r>
              <a:rPr lang="en-GB" sz="2300" dirty="0" smtClean="0">
                <a:latin typeface="+mn-lt"/>
              </a:rPr>
              <a:t>: Providing </a:t>
            </a:r>
            <a:r>
              <a:rPr lang="en-GB" sz="2300" dirty="0">
                <a:latin typeface="+mn-lt"/>
              </a:rPr>
              <a:t>the right amount of attention and adaptation </a:t>
            </a:r>
            <a:r>
              <a:rPr lang="en-GB" sz="2300" dirty="0" smtClean="0">
                <a:latin typeface="+mn-lt"/>
              </a:rPr>
              <a:t>, </a:t>
            </a:r>
            <a:r>
              <a:rPr lang="en-GB" sz="2300" dirty="0">
                <a:latin typeface="+mn-lt"/>
              </a:rPr>
              <a:t>especially if there is a higher teacher to student </a:t>
            </a:r>
            <a:r>
              <a:rPr lang="en-GB" sz="2300" dirty="0" smtClean="0">
                <a:latin typeface="+mn-lt"/>
              </a:rPr>
              <a:t>ratio.</a:t>
            </a:r>
          </a:p>
          <a:p>
            <a:pPr marL="342900" lvl="0" indent="-342900">
              <a:buFont typeface="Arial" panose="020B0604020202020204" pitchFamily="34" charset="0"/>
              <a:buChar char="•"/>
            </a:pPr>
            <a:r>
              <a:rPr lang="en-GB" sz="2300" b="1" dirty="0">
                <a:solidFill>
                  <a:prstClr val="black"/>
                </a:solidFill>
                <a:latin typeface="+mn-lt"/>
              </a:rPr>
              <a:t>Shortage of teacher aides</a:t>
            </a:r>
            <a:r>
              <a:rPr lang="en-GB" sz="2300" dirty="0">
                <a:solidFill>
                  <a:prstClr val="black"/>
                </a:solidFill>
                <a:latin typeface="+mn-lt"/>
              </a:rPr>
              <a:t>: regular </a:t>
            </a:r>
            <a:r>
              <a:rPr lang="en-GB" sz="2300" dirty="0" smtClean="0">
                <a:solidFill>
                  <a:prstClr val="black"/>
                </a:solidFill>
                <a:latin typeface="+mn-lt"/>
              </a:rPr>
              <a:t>educator, personal assistants </a:t>
            </a:r>
            <a:r>
              <a:rPr lang="en-GB" sz="2300" dirty="0">
                <a:solidFill>
                  <a:prstClr val="black"/>
                </a:solidFill>
                <a:latin typeface="+mn-lt"/>
              </a:rPr>
              <a:t>and special needs educator to assist the teachers with day to day activities.</a:t>
            </a:r>
          </a:p>
          <a:p>
            <a:pPr marL="342900" lvl="0" indent="-342900">
              <a:buFont typeface="Arial" panose="020B0604020202020204" pitchFamily="34" charset="0"/>
              <a:buChar char="•"/>
            </a:pPr>
            <a:r>
              <a:rPr lang="en-GB" sz="2300" b="1" dirty="0">
                <a:solidFill>
                  <a:prstClr val="black"/>
                </a:solidFill>
                <a:latin typeface="+mn-lt"/>
              </a:rPr>
              <a:t>Teaching tolerance and solidarity to students</a:t>
            </a:r>
            <a:r>
              <a:rPr lang="en-GB" sz="2300" dirty="0">
                <a:solidFill>
                  <a:prstClr val="black"/>
                </a:solidFill>
                <a:latin typeface="+mn-lt"/>
              </a:rPr>
              <a:t>: not tolerate insensitiveness and cruelness and are to be treated with respect, regardless of ability.</a:t>
            </a:r>
          </a:p>
          <a:p>
            <a:pPr marL="342900" lvl="0" indent="-342900">
              <a:buFont typeface="Arial" panose="020B0604020202020204" pitchFamily="34" charset="0"/>
              <a:buChar char="•"/>
            </a:pPr>
            <a:r>
              <a:rPr lang="en-GB" sz="2300" b="1" dirty="0">
                <a:solidFill>
                  <a:prstClr val="black"/>
                </a:solidFill>
                <a:latin typeface="+mn-lt"/>
              </a:rPr>
              <a:t>Dealing with parents of “typically developing” students</a:t>
            </a:r>
            <a:r>
              <a:rPr lang="en-GB" sz="2300" dirty="0" smtClean="0">
                <a:solidFill>
                  <a:prstClr val="black"/>
                </a:solidFill>
                <a:latin typeface="+mn-lt"/>
              </a:rPr>
              <a:t>. Teachers </a:t>
            </a:r>
            <a:r>
              <a:rPr lang="en-GB" sz="2300" dirty="0">
                <a:solidFill>
                  <a:prstClr val="black"/>
                </a:solidFill>
                <a:latin typeface="+mn-lt"/>
              </a:rPr>
              <a:t>need to convey to parents how the classroom is conducted and that all educational needs will be met</a:t>
            </a:r>
            <a:r>
              <a:rPr lang="en-GB" sz="2300" dirty="0" smtClean="0">
                <a:solidFill>
                  <a:prstClr val="black"/>
                </a:solidFill>
                <a:latin typeface="+mn-lt"/>
              </a:rPr>
              <a:t>.</a:t>
            </a:r>
          </a:p>
          <a:p>
            <a:pPr marL="342900" lvl="0" indent="-342900">
              <a:buFont typeface="Arial" panose="020B0604020202020204" pitchFamily="34" charset="0"/>
              <a:buChar char="•"/>
            </a:pPr>
            <a:r>
              <a:rPr lang="en-GB" sz="2300" b="1" dirty="0">
                <a:solidFill>
                  <a:prstClr val="black"/>
                </a:solidFill>
                <a:latin typeface="+mn-lt"/>
              </a:rPr>
              <a:t>Coordinating </a:t>
            </a:r>
            <a:r>
              <a:rPr lang="en-GB" sz="2300" b="1" dirty="0" smtClean="0">
                <a:solidFill>
                  <a:prstClr val="black"/>
                </a:solidFill>
                <a:latin typeface="+mn-lt"/>
              </a:rPr>
              <a:t>therapies</a:t>
            </a:r>
            <a:r>
              <a:rPr lang="en-GB" sz="2300" dirty="0">
                <a:solidFill>
                  <a:prstClr val="black"/>
                </a:solidFill>
                <a:latin typeface="+mn-lt"/>
              </a:rPr>
              <a:t>:</a:t>
            </a:r>
            <a:r>
              <a:rPr lang="en-GB" sz="2300" dirty="0" smtClean="0">
                <a:solidFill>
                  <a:prstClr val="black"/>
                </a:solidFill>
                <a:latin typeface="+mn-lt"/>
              </a:rPr>
              <a:t> </a:t>
            </a:r>
            <a:r>
              <a:rPr lang="en-GB" sz="2300" dirty="0">
                <a:solidFill>
                  <a:prstClr val="black"/>
                </a:solidFill>
                <a:latin typeface="+mn-lt"/>
              </a:rPr>
              <a:t>allow for students to attend therapy sessions</a:t>
            </a:r>
            <a:endParaRPr lang="en-GB" sz="2300" dirty="0" smtClean="0">
              <a:solidFill>
                <a:prstClr val="black"/>
              </a:solidFill>
              <a:latin typeface="+mn-lt"/>
            </a:endParaRPr>
          </a:p>
          <a:p>
            <a:pPr marL="342900" lvl="0" indent="-342900">
              <a:buFont typeface="Arial" panose="020B0604020202020204" pitchFamily="34" charset="0"/>
              <a:buChar char="•"/>
            </a:pPr>
            <a:endParaRPr lang="en-GB" sz="2300" dirty="0">
              <a:solidFill>
                <a:prstClr val="black"/>
              </a:solidFill>
              <a:latin typeface="+mn-lt"/>
            </a:endParaRPr>
          </a:p>
          <a:p>
            <a:pPr marL="342900" indent="-342900">
              <a:buFont typeface="Arial" panose="020B0604020202020204" pitchFamily="34" charset="0"/>
              <a:buChar char="•"/>
            </a:pPr>
            <a:endParaRPr lang="en-GB" sz="2300" dirty="0" smtClean="0">
              <a:latin typeface="+mn-lt"/>
            </a:endParaRPr>
          </a:p>
          <a:p>
            <a:pPr marL="342900" indent="-342900">
              <a:buFont typeface="Arial" panose="020B0604020202020204" pitchFamily="34" charset="0"/>
              <a:buChar char="•"/>
            </a:pPr>
            <a:endParaRPr lang="en-GB" sz="2300" dirty="0">
              <a:latin typeface="+mn-lt"/>
            </a:endParaRPr>
          </a:p>
        </p:txBody>
      </p:sp>
      <p:cxnSp>
        <p:nvCxnSpPr>
          <p:cNvPr id="5" name="Rechte verbindingslijn 4"/>
          <p:cNvCxnSpPr/>
          <p:nvPr/>
        </p:nvCxnSpPr>
        <p:spPr>
          <a:xfrm>
            <a:off x="299790" y="688256"/>
            <a:ext cx="820891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728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1054893"/>
            <a:ext cx="10524926" cy="2225651"/>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2400" dirty="0"/>
              <a:t>The European Union can play a great role in this respect and should</a:t>
            </a:r>
            <a:r>
              <a:rPr lang="en-GB" sz="2400" dirty="0" smtClean="0"/>
              <a:t>:</a:t>
            </a:r>
          </a:p>
          <a:p>
            <a:endParaRPr lang="en-GB" sz="2400" dirty="0"/>
          </a:p>
          <a:p>
            <a:pPr marL="355600" lvl="0" indent="-342900">
              <a:buFont typeface="Arial" panose="020B0604020202020204" pitchFamily="34" charset="0"/>
              <a:buChar char="•"/>
            </a:pPr>
            <a:r>
              <a:rPr lang="en-GB" sz="2400" b="1" dirty="0"/>
              <a:t>Ensure that new member states </a:t>
            </a:r>
            <a:r>
              <a:rPr lang="en-GB" sz="2400" dirty="0"/>
              <a:t>receive </a:t>
            </a:r>
            <a:r>
              <a:rPr lang="en-GB" sz="2400" b="1" dirty="0"/>
              <a:t>support </a:t>
            </a:r>
            <a:r>
              <a:rPr lang="en-GB" sz="2400" dirty="0"/>
              <a:t>from the European Union </a:t>
            </a:r>
            <a:r>
              <a:rPr lang="en-GB" sz="2400" dirty="0" smtClean="0"/>
              <a:t>         </a:t>
            </a:r>
            <a:r>
              <a:rPr lang="en-GB" sz="2400" b="1" dirty="0" smtClean="0"/>
              <a:t>to </a:t>
            </a:r>
            <a:r>
              <a:rPr lang="en-GB" sz="2400" b="1" dirty="0"/>
              <a:t>develop inclusive education </a:t>
            </a:r>
            <a:r>
              <a:rPr lang="en-GB" sz="2400" b="1" dirty="0" smtClean="0"/>
              <a:t>policies.</a:t>
            </a:r>
          </a:p>
          <a:p>
            <a:pPr marL="355600" lvl="0" indent="-342900">
              <a:buFont typeface="Arial" panose="020B0604020202020204" pitchFamily="34" charset="0"/>
              <a:buChar char="•"/>
            </a:pPr>
            <a:endParaRPr lang="en-GB" sz="800" b="1" dirty="0" smtClean="0"/>
          </a:p>
          <a:p>
            <a:pPr marL="355600" lvl="0" indent="-342900">
              <a:buFont typeface="Arial" panose="020B0604020202020204" pitchFamily="34" charset="0"/>
              <a:buChar char="•"/>
            </a:pPr>
            <a:r>
              <a:rPr lang="en-GB" sz="2400" b="1" dirty="0" smtClean="0"/>
              <a:t>Implement inclusive </a:t>
            </a:r>
            <a:r>
              <a:rPr lang="en-GB" sz="2400" b="1" dirty="0"/>
              <a:t>education</a:t>
            </a:r>
            <a:r>
              <a:rPr lang="en-GB" sz="2400" dirty="0"/>
              <a:t> in the </a:t>
            </a:r>
            <a:r>
              <a:rPr lang="en-GB" sz="2400" b="1" dirty="0"/>
              <a:t>international cooperation </a:t>
            </a:r>
            <a:r>
              <a:rPr lang="en-GB" sz="2400" b="1" dirty="0" smtClean="0"/>
              <a:t>strategies.</a:t>
            </a:r>
            <a:endParaRPr lang="en-GB" sz="2400" b="1" dirty="0"/>
          </a:p>
          <a:p>
            <a:pPr marL="355600" lvl="0" indent="-342900">
              <a:buFont typeface="Arial" panose="020B0604020202020204" pitchFamily="34" charset="0"/>
              <a:buChar char="•"/>
            </a:pPr>
            <a:endParaRPr lang="en-GB" sz="800" dirty="0" smtClean="0"/>
          </a:p>
          <a:p>
            <a:pPr marL="355600" lvl="0" indent="-342900">
              <a:buFont typeface="Arial" panose="020B0604020202020204" pitchFamily="34" charset="0"/>
              <a:buChar char="•"/>
            </a:pPr>
            <a:r>
              <a:rPr lang="en-GB" sz="2400" b="1" dirty="0" smtClean="0"/>
              <a:t>EU </a:t>
            </a:r>
            <a:r>
              <a:rPr lang="en-GB" sz="2400" b="1" dirty="0"/>
              <a:t>structural funds</a:t>
            </a:r>
            <a:r>
              <a:rPr lang="en-GB" sz="2400" dirty="0"/>
              <a:t> should be </a:t>
            </a:r>
            <a:r>
              <a:rPr lang="en-GB" sz="2400" b="1" dirty="0"/>
              <a:t>used to favour the transition from special to mainstream education </a:t>
            </a:r>
            <a:r>
              <a:rPr lang="en-GB" sz="2400" dirty="0"/>
              <a:t>in  countries receiving cohesion funding through the structural funds, and </a:t>
            </a:r>
            <a:r>
              <a:rPr lang="en-GB" sz="2400" b="1" dirty="0"/>
              <a:t>to ensure that all </a:t>
            </a:r>
            <a:r>
              <a:rPr lang="en-GB" sz="2400" dirty="0"/>
              <a:t>children regardless or the area they live in (urban or rural) </a:t>
            </a:r>
            <a:r>
              <a:rPr lang="en-GB" sz="2400" b="1" dirty="0"/>
              <a:t>receive the same opportunities</a:t>
            </a:r>
            <a:r>
              <a:rPr lang="en-GB" sz="2400" dirty="0"/>
              <a:t> to access </a:t>
            </a:r>
            <a:r>
              <a:rPr lang="en-GB" sz="2400" dirty="0" smtClean="0"/>
              <a:t>education.</a:t>
            </a:r>
          </a:p>
          <a:p>
            <a:pPr lvl="0"/>
            <a:endParaRPr lang="en-GB" sz="800" dirty="0" smtClean="0"/>
          </a:p>
          <a:p>
            <a:pPr marL="355600" lvl="0" indent="-342900">
              <a:buFont typeface="Arial" panose="020B0604020202020204" pitchFamily="34" charset="0"/>
              <a:buChar char="•"/>
            </a:pPr>
            <a:r>
              <a:rPr lang="en-GB" sz="2400" b="1" dirty="0" smtClean="0"/>
              <a:t>The EU strategy on education and lifelong learning </a:t>
            </a:r>
            <a:r>
              <a:rPr lang="en-GB" sz="2400" dirty="0" smtClean="0"/>
              <a:t>should have as one of its priorities the promotion of inclusive education and education for all, including girls and women with </a:t>
            </a:r>
            <a:r>
              <a:rPr lang="en-GB" sz="2400" dirty="0"/>
              <a:t>disabilities</a:t>
            </a:r>
            <a:r>
              <a:rPr lang="en-GB" sz="2400" dirty="0" smtClean="0"/>
              <a:t>.</a:t>
            </a:r>
            <a:endParaRPr lang="en-US" sz="2200" dirty="0">
              <a:solidFill>
                <a:prstClr val="black"/>
              </a:solidFill>
              <a:latin typeface="Arial" panose="020B0604020202020204" pitchFamily="34" charset="0"/>
              <a:cs typeface="Arial" panose="020B0604020202020204" pitchFamily="34" charset="0"/>
            </a:endParaRPr>
          </a:p>
        </p:txBody>
      </p:sp>
      <p:sp>
        <p:nvSpPr>
          <p:cNvPr id="7" name="TextBox 6"/>
          <p:cNvSpPr txBox="1"/>
          <p:nvPr/>
        </p:nvSpPr>
        <p:spPr>
          <a:xfrm>
            <a:off x="155774" y="112192"/>
            <a:ext cx="10524925" cy="1261831"/>
          </a:xfrm>
          <a:prstGeom prst="rect">
            <a:avLst/>
          </a:prstGeom>
          <a:noFill/>
        </p:spPr>
        <p:txBody>
          <a:bodyPr wrap="square" lIns="91392" tIns="45694" rIns="91392" bIns="45694" rtlCol="0">
            <a:spAutoFit/>
          </a:bodyPr>
          <a:lstStyle/>
          <a:p>
            <a:r>
              <a:rPr lang="en-GB"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Challenges to realize by the EU</a:t>
            </a:r>
            <a:endParaRPr lang="en-GB" sz="3600" b="1" dirty="0">
              <a:solidFill>
                <a:srgbClr val="007AB7"/>
              </a:solidFill>
              <a:effectLst>
                <a:outerShdw blurRad="38100" dist="38100" dir="2700000" algn="tl">
                  <a:srgbClr val="000000">
                    <a:alpha val="43137"/>
                  </a:srgbClr>
                </a:outerShdw>
              </a:effectLst>
              <a:latin typeface="+mn-lt"/>
              <a:cs typeface="Arial" panose="020B0604020202020204" pitchFamily="34" charset="0"/>
            </a:endParaRPr>
          </a:p>
          <a:p>
            <a:endParaRPr lang="en-US" sz="4000" b="1" dirty="0">
              <a:solidFill>
                <a:prstClr val="black"/>
              </a:solidFill>
              <a:effectLst>
                <a:outerShdw blurRad="38100" dist="38100" dir="2700000" algn="tl">
                  <a:srgbClr val="000000">
                    <a:alpha val="43137"/>
                  </a:srgbClr>
                </a:outerShdw>
              </a:effectLst>
              <a:latin typeface="+mn-lt"/>
              <a:cs typeface="Arial" panose="020B0604020202020204" pitchFamily="34" charset="0"/>
            </a:endParaRPr>
          </a:p>
        </p:txBody>
      </p:sp>
      <p:cxnSp>
        <p:nvCxnSpPr>
          <p:cNvPr id="6" name="Rechte verbindingslijn 5"/>
          <p:cNvCxnSpPr/>
          <p:nvPr/>
        </p:nvCxnSpPr>
        <p:spPr>
          <a:xfrm>
            <a:off x="299790" y="904280"/>
            <a:ext cx="9289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101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1054893"/>
            <a:ext cx="9865096" cy="2225651"/>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marL="521341" indent="-521341" defTabSz="1042680" fontAlgn="auto">
              <a:spcBef>
                <a:spcPts val="0"/>
              </a:spcBef>
              <a:spcAft>
                <a:spcPts val="0"/>
              </a:spcAft>
              <a:buFont typeface="Arial" panose="020B0604020202020204" pitchFamily="34" charset="0"/>
              <a:buChar char="•"/>
            </a:pPr>
            <a:r>
              <a:rPr lang="en-US" sz="2400" dirty="0">
                <a:solidFill>
                  <a:prstClr val="black"/>
                </a:solidFill>
                <a:latin typeface="+mn-lt"/>
              </a:rPr>
              <a:t>Croatia: </a:t>
            </a:r>
            <a:r>
              <a:rPr lang="en-US" sz="2400" b="1" dirty="0">
                <a:solidFill>
                  <a:prstClr val="black"/>
                </a:solidFill>
                <a:latin typeface="+mn-lt"/>
              </a:rPr>
              <a:t>funding of teaching assistants</a:t>
            </a:r>
            <a:r>
              <a:rPr lang="en-US" sz="2400" dirty="0">
                <a:solidFill>
                  <a:prstClr val="black"/>
                </a:solidFill>
                <a:latin typeface="+mn-lt"/>
              </a:rPr>
              <a:t> for pupils with disabilities (2017/2018</a:t>
            </a:r>
            <a:r>
              <a:rPr lang="en-US" sz="2400" dirty="0" smtClean="0">
                <a:solidFill>
                  <a:prstClr val="black"/>
                </a:solidFill>
                <a:latin typeface="+mn-lt"/>
              </a:rPr>
              <a:t>)</a:t>
            </a:r>
          </a:p>
          <a:p>
            <a:pPr marL="0" defTabSz="1042680" fontAlgn="auto">
              <a:spcBef>
                <a:spcPts val="0"/>
              </a:spcBef>
              <a:spcAft>
                <a:spcPts val="0"/>
              </a:spcAft>
            </a:pPr>
            <a:r>
              <a:rPr lang="en-US" sz="2400" dirty="0">
                <a:solidFill>
                  <a:prstClr val="black"/>
                </a:solidFill>
                <a:latin typeface="+mn-lt"/>
              </a:rPr>
              <a:t>	</a:t>
            </a:r>
            <a:r>
              <a:rPr lang="en-US" sz="2400" dirty="0" smtClean="0">
                <a:solidFill>
                  <a:prstClr val="black"/>
                </a:solidFill>
                <a:latin typeface="+mn-lt"/>
              </a:rPr>
              <a:t>- </a:t>
            </a:r>
            <a:r>
              <a:rPr lang="en-US" sz="2400" dirty="0">
                <a:solidFill>
                  <a:prstClr val="black"/>
                </a:solidFill>
                <a:latin typeface="+mn-lt"/>
              </a:rPr>
              <a:t>2 600 teaching assistants funded (around 12% of the number of pupils </a:t>
            </a:r>
            <a:r>
              <a:rPr lang="en-US" sz="2400" dirty="0" smtClean="0">
                <a:solidFill>
                  <a:prstClr val="black"/>
                </a:solidFill>
                <a:latin typeface="+mn-lt"/>
              </a:rPr>
              <a:t> 	of </a:t>
            </a:r>
            <a:r>
              <a:rPr lang="en-US" sz="2400" dirty="0">
                <a:solidFill>
                  <a:prstClr val="black"/>
                </a:solidFill>
                <a:latin typeface="+mn-lt"/>
              </a:rPr>
              <a:t>disabilities in Croatian schools). </a:t>
            </a:r>
            <a:endParaRPr lang="en-US" sz="2400" dirty="0" smtClean="0">
              <a:solidFill>
                <a:prstClr val="black"/>
              </a:solidFill>
              <a:latin typeface="+mn-lt"/>
            </a:endParaRPr>
          </a:p>
          <a:p>
            <a:pPr marL="0" defTabSz="1042680" fontAlgn="auto">
              <a:spcBef>
                <a:spcPts val="0"/>
              </a:spcBef>
              <a:spcAft>
                <a:spcPts val="0"/>
              </a:spcAft>
            </a:pPr>
            <a:endParaRPr lang="en-US" sz="2400" dirty="0">
              <a:solidFill>
                <a:prstClr val="black"/>
              </a:solidFill>
              <a:latin typeface="+mn-lt"/>
            </a:endParaRPr>
          </a:p>
          <a:p>
            <a:pPr marL="521341" indent="-521341" defTabSz="1042680" fontAlgn="auto">
              <a:spcBef>
                <a:spcPts val="0"/>
              </a:spcBef>
              <a:spcAft>
                <a:spcPts val="0"/>
              </a:spcAft>
              <a:buFont typeface="Arial" panose="020B0604020202020204" pitchFamily="34" charset="0"/>
              <a:buChar char="•"/>
            </a:pPr>
            <a:r>
              <a:rPr lang="en-US" sz="2400" dirty="0">
                <a:solidFill>
                  <a:prstClr val="black"/>
                </a:solidFill>
                <a:latin typeface="+mn-lt"/>
              </a:rPr>
              <a:t>Latvia: </a:t>
            </a:r>
            <a:r>
              <a:rPr lang="en-US" sz="2400" b="1" dirty="0">
                <a:solidFill>
                  <a:prstClr val="black"/>
                </a:solidFill>
                <a:latin typeface="+mn-lt"/>
              </a:rPr>
              <a:t>convert special education institutions into </a:t>
            </a:r>
            <a:r>
              <a:rPr lang="en-US" sz="2400" b="1" dirty="0" err="1">
                <a:solidFill>
                  <a:prstClr val="black"/>
                </a:solidFill>
                <a:latin typeface="+mn-lt"/>
              </a:rPr>
              <a:t>centres</a:t>
            </a:r>
            <a:r>
              <a:rPr lang="en-US" sz="2400" b="1" dirty="0">
                <a:solidFill>
                  <a:prstClr val="black"/>
                </a:solidFill>
                <a:latin typeface="+mn-lt"/>
              </a:rPr>
              <a:t> of expertise for mainstream schools </a:t>
            </a:r>
            <a:r>
              <a:rPr lang="en-US" sz="2400" dirty="0">
                <a:solidFill>
                  <a:prstClr val="black"/>
                </a:solidFill>
                <a:latin typeface="+mn-lt"/>
              </a:rPr>
              <a:t>integrating special needs students on the basis of licensed special education </a:t>
            </a:r>
            <a:r>
              <a:rPr lang="en-US" sz="2400" dirty="0" smtClean="0">
                <a:solidFill>
                  <a:prstClr val="black"/>
                </a:solidFill>
                <a:latin typeface="+mn-lt"/>
              </a:rPr>
              <a:t>programs.</a:t>
            </a:r>
          </a:p>
          <a:p>
            <a:pPr marL="521341" indent="-521341" defTabSz="1042680" fontAlgn="auto">
              <a:spcBef>
                <a:spcPts val="0"/>
              </a:spcBef>
              <a:spcAft>
                <a:spcPts val="0"/>
              </a:spcAft>
              <a:buFont typeface="Arial" panose="020B0604020202020204" pitchFamily="34" charset="0"/>
              <a:buChar char="•"/>
            </a:pPr>
            <a:endParaRPr lang="en-US" sz="2400" dirty="0">
              <a:solidFill>
                <a:prstClr val="black"/>
              </a:solidFill>
              <a:latin typeface="+mn-lt"/>
            </a:endParaRPr>
          </a:p>
          <a:p>
            <a:pPr marL="521341" indent="-521341" defTabSz="1042680" fontAlgn="auto">
              <a:spcBef>
                <a:spcPts val="0"/>
              </a:spcBef>
              <a:spcAft>
                <a:spcPts val="0"/>
              </a:spcAft>
              <a:buFont typeface="Arial" panose="020B0604020202020204" pitchFamily="34" charset="0"/>
              <a:buChar char="•"/>
            </a:pPr>
            <a:r>
              <a:rPr lang="en-US" sz="2400" dirty="0">
                <a:solidFill>
                  <a:prstClr val="black"/>
                </a:solidFill>
                <a:latin typeface="+mn-lt"/>
              </a:rPr>
              <a:t>Italy: inclusion strategy for pupils with special educational needs (SEN), including </a:t>
            </a:r>
            <a:r>
              <a:rPr lang="en-US" sz="2400" b="1" dirty="0">
                <a:solidFill>
                  <a:prstClr val="black"/>
                </a:solidFill>
                <a:latin typeface="+mn-lt"/>
              </a:rPr>
              <a:t>school plan for inclusion and individual learning plan </a:t>
            </a:r>
            <a:endParaRPr lang="en-US" sz="2400" b="1" dirty="0" smtClean="0">
              <a:solidFill>
                <a:prstClr val="black"/>
              </a:solidFill>
              <a:latin typeface="+mn-lt"/>
            </a:endParaRPr>
          </a:p>
          <a:p>
            <a:pPr marL="0" defTabSz="1042680" fontAlgn="auto">
              <a:spcBef>
                <a:spcPts val="0"/>
              </a:spcBef>
              <a:spcAft>
                <a:spcPts val="0"/>
              </a:spcAft>
            </a:pPr>
            <a:endParaRPr lang="en-US" sz="2400" b="1" dirty="0">
              <a:solidFill>
                <a:prstClr val="black"/>
              </a:solidFill>
              <a:latin typeface="+mn-lt"/>
            </a:endParaRPr>
          </a:p>
          <a:p>
            <a:pPr defTabSz="1042680" fontAlgn="auto">
              <a:spcBef>
                <a:spcPts val="0"/>
              </a:spcBef>
              <a:spcAft>
                <a:spcPts val="0"/>
              </a:spcAft>
            </a:pPr>
            <a:r>
              <a:rPr lang="en-US" sz="2400" dirty="0" smtClean="0">
                <a:solidFill>
                  <a:prstClr val="black"/>
                </a:solidFill>
                <a:latin typeface="+mn-lt"/>
              </a:rPr>
              <a:t>        See </a:t>
            </a:r>
            <a:r>
              <a:rPr lang="en-US" sz="2400" dirty="0">
                <a:solidFill>
                  <a:prstClr val="black"/>
                </a:solidFill>
                <a:latin typeface="+mn-lt"/>
              </a:rPr>
              <a:t>more on: </a:t>
            </a:r>
            <a:endParaRPr lang="en-US" sz="2400" dirty="0" smtClean="0">
              <a:solidFill>
                <a:prstClr val="black"/>
              </a:solidFill>
              <a:latin typeface="+mn-lt"/>
            </a:endParaRPr>
          </a:p>
          <a:p>
            <a:pPr marL="355600" indent="-342900" defTabSz="1042680" fontAlgn="auto">
              <a:spcBef>
                <a:spcPts val="0"/>
              </a:spcBef>
              <a:spcAft>
                <a:spcPts val="0"/>
              </a:spcAft>
              <a:buFont typeface="Arial" panose="020B0604020202020204" pitchFamily="34" charset="0"/>
              <a:buChar char="•"/>
            </a:pPr>
            <a:r>
              <a:rPr lang="en-US" sz="2400" dirty="0" smtClean="0">
                <a:solidFill>
                  <a:prstClr val="black"/>
                </a:solidFill>
                <a:latin typeface="+mn-lt"/>
                <a:hlinkClick r:id="rId3"/>
              </a:rPr>
              <a:t>https</a:t>
            </a:r>
            <a:r>
              <a:rPr lang="en-US" sz="2400" dirty="0">
                <a:solidFill>
                  <a:prstClr val="black"/>
                </a:solidFill>
                <a:latin typeface="+mn-lt"/>
                <a:hlinkClick r:id="rId3"/>
              </a:rPr>
              <a:t>://</a:t>
            </a:r>
            <a:r>
              <a:rPr lang="en-US" sz="2400" dirty="0" smtClean="0">
                <a:solidFill>
                  <a:prstClr val="black"/>
                </a:solidFill>
                <a:latin typeface="+mn-lt"/>
                <a:hlinkClick r:id="rId3"/>
              </a:rPr>
              <a:t>ec.europa.eu/education/compendia- categories/special-needs-</a:t>
            </a:r>
            <a:r>
              <a:rPr lang="en-US" sz="2400" dirty="0" err="1" smtClean="0">
                <a:solidFill>
                  <a:prstClr val="black"/>
                </a:solidFill>
                <a:latin typeface="+mn-lt"/>
                <a:hlinkClick r:id="rId3"/>
              </a:rPr>
              <a:t>education_en</a:t>
            </a:r>
            <a:r>
              <a:rPr lang="en-US" sz="2400" dirty="0" smtClean="0">
                <a:solidFill>
                  <a:prstClr val="black"/>
                </a:solidFill>
                <a:latin typeface="+mn-lt"/>
              </a:rPr>
              <a:t> </a:t>
            </a:r>
            <a:endParaRPr lang="en-US" sz="2400" dirty="0">
              <a:solidFill>
                <a:prstClr val="black"/>
              </a:solidFill>
              <a:latin typeface="+mn-lt"/>
            </a:endParaRPr>
          </a:p>
          <a:p>
            <a:pPr marL="325837" indent="-325837" algn="just" defTabSz="1042680" fontAlgn="auto">
              <a:spcBef>
                <a:spcPts val="0"/>
              </a:spcBef>
              <a:spcAft>
                <a:spcPts val="0"/>
              </a:spcAft>
              <a:buFont typeface="Arial" panose="020B0604020202020204" pitchFamily="34" charset="0"/>
              <a:buChar char="•"/>
            </a:pPr>
            <a:endParaRPr lang="en-US" sz="2400" dirty="0">
              <a:solidFill>
                <a:prstClr val="black"/>
              </a:solidFill>
              <a:latin typeface="+mn-lt"/>
            </a:endParaRPr>
          </a:p>
          <a:p>
            <a:pPr marL="355600" indent="-342900" algn="just" defTabSz="1042274" fontAlgn="auto">
              <a:spcBef>
                <a:spcPts val="0"/>
              </a:spcBef>
              <a:spcAft>
                <a:spcPts val="0"/>
              </a:spcAft>
              <a:buFont typeface="Wingdings" panose="05000000000000000000" pitchFamily="2" charset="2"/>
              <a:buChar char="Ø"/>
            </a:pPr>
            <a:endParaRPr lang="en-US" sz="2400" b="1" dirty="0">
              <a:solidFill>
                <a:prstClr val="black"/>
              </a:solidFill>
              <a:latin typeface="+mn-lt"/>
              <a:cs typeface="Arial" panose="020B0604020202020204" pitchFamily="34" charset="0"/>
            </a:endParaRPr>
          </a:p>
          <a:p>
            <a:pPr marL="355392" indent="-342702">
              <a:buFont typeface="Arial" panose="020B0604020202020204" pitchFamily="34" charset="0"/>
              <a:buChar char="•"/>
            </a:pPr>
            <a:endParaRPr lang="en-US" sz="2400" dirty="0">
              <a:solidFill>
                <a:srgbClr val="231F20"/>
              </a:solidFill>
              <a:latin typeface="+mn-lt"/>
              <a:cs typeface="Arial" panose="020B0604020202020204" pitchFamily="34" charset="0"/>
            </a:endParaRPr>
          </a:p>
          <a:p>
            <a:pPr>
              <a:lnSpc>
                <a:spcPts val="1000"/>
              </a:lnSpc>
            </a:pPr>
            <a:endParaRPr lang="en-US" sz="2400" dirty="0">
              <a:solidFill>
                <a:prstClr val="black"/>
              </a:solidFill>
              <a:latin typeface="+mn-lt"/>
              <a:cs typeface="Arial" panose="020B0604020202020204" pitchFamily="34" charset="0"/>
            </a:endParaRPr>
          </a:p>
          <a:p>
            <a:pPr>
              <a:lnSpc>
                <a:spcPts val="1000"/>
              </a:lnSpc>
            </a:pPr>
            <a:endParaRPr lang="en-US" sz="2400" dirty="0">
              <a:solidFill>
                <a:prstClr val="black"/>
              </a:solidFill>
              <a:latin typeface="+mn-lt"/>
              <a:cs typeface="Arial" panose="020B0604020202020204" pitchFamily="34" charset="0"/>
            </a:endParaRPr>
          </a:p>
        </p:txBody>
      </p:sp>
      <p:sp>
        <p:nvSpPr>
          <p:cNvPr id="7" name="TextBox 6"/>
          <p:cNvSpPr txBox="1"/>
          <p:nvPr/>
        </p:nvSpPr>
        <p:spPr>
          <a:xfrm>
            <a:off x="155774" y="112192"/>
            <a:ext cx="10524925" cy="646278"/>
          </a:xfrm>
          <a:prstGeom prst="rect">
            <a:avLst/>
          </a:prstGeom>
          <a:noFill/>
        </p:spPr>
        <p:txBody>
          <a:bodyPr wrap="square" lIns="91392" tIns="45694" rIns="91392" bIns="45694" rtlCol="0">
            <a:spAutoFit/>
          </a:bodyPr>
          <a:lstStyle/>
          <a:p>
            <a:r>
              <a:rPr lang="en-GB"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Good </a:t>
            </a:r>
            <a:r>
              <a:rPr lang="en-GB" sz="3600" b="1" dirty="0">
                <a:solidFill>
                  <a:srgbClr val="007AB7"/>
                </a:solidFill>
                <a:effectLst>
                  <a:outerShdw blurRad="38100" dist="38100" dir="2700000" algn="tl">
                    <a:srgbClr val="000000">
                      <a:alpha val="43137"/>
                    </a:srgbClr>
                  </a:outerShdw>
                </a:effectLst>
                <a:latin typeface="+mn-lt"/>
                <a:cs typeface="Arial" panose="020B0604020202020204" pitchFamily="34" charset="0"/>
              </a:rPr>
              <a:t>practices</a:t>
            </a:r>
            <a:endParaRPr lang="en-US" sz="3600" b="1" dirty="0">
              <a:solidFill>
                <a:prstClr val="black"/>
              </a:solidFill>
              <a:effectLst>
                <a:outerShdw blurRad="38100" dist="38100" dir="2700000" algn="tl">
                  <a:srgbClr val="000000">
                    <a:alpha val="43137"/>
                  </a:srgbClr>
                </a:outerShdw>
              </a:effectLst>
              <a:latin typeface="+mn-lt"/>
              <a:cs typeface="Arial" panose="020B0604020202020204" pitchFamily="34" charset="0"/>
            </a:endParaRPr>
          </a:p>
        </p:txBody>
      </p:sp>
      <p:cxnSp>
        <p:nvCxnSpPr>
          <p:cNvPr id="6" name="Rechte verbindingslijn 5"/>
          <p:cNvCxnSpPr/>
          <p:nvPr/>
        </p:nvCxnSpPr>
        <p:spPr>
          <a:xfrm>
            <a:off x="299790" y="904280"/>
            <a:ext cx="9289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297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88032" y="1198909"/>
            <a:ext cx="10524926" cy="2225651"/>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gn="just" defTabSz="1042680" fontAlgn="auto">
              <a:spcBef>
                <a:spcPts val="0"/>
              </a:spcBef>
              <a:spcAft>
                <a:spcPts val="0"/>
              </a:spcAft>
            </a:pPr>
            <a:r>
              <a:rPr lang="en-US" sz="2400" b="1" dirty="0">
                <a:solidFill>
                  <a:prstClr val="black"/>
                </a:solidFill>
                <a:latin typeface="+mn-lt"/>
                <a:cs typeface="Arial" panose="020B0604020202020204" pitchFamily="34" charset="0"/>
              </a:rPr>
              <a:t>Fact: only 1% of students doing a mobility project are students with disabilities</a:t>
            </a:r>
          </a:p>
          <a:p>
            <a:pPr marL="521341" indent="-521341"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cs typeface="Arial" panose="020B0604020202020204" pitchFamily="34" charset="0"/>
              </a:rPr>
              <a:t>No common definition of disability + various process of recognition</a:t>
            </a:r>
          </a:p>
          <a:p>
            <a:pPr marL="521341" indent="-521341"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cs typeface="Arial" panose="020B0604020202020204" pitchFamily="34" charset="0"/>
              </a:rPr>
              <a:t>“Invisible” disabilities</a:t>
            </a:r>
          </a:p>
          <a:p>
            <a:pPr marL="521341" indent="-521341"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cs typeface="Arial" panose="020B0604020202020204" pitchFamily="34" charset="0"/>
              </a:rPr>
              <a:t>Persons in institutions </a:t>
            </a:r>
          </a:p>
          <a:p>
            <a:pPr marL="521341" indent="-521341"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cs typeface="Arial" panose="020B0604020202020204" pitchFamily="34" charset="0"/>
              </a:rPr>
              <a:t>Did not have access to tertiary education</a:t>
            </a:r>
          </a:p>
          <a:p>
            <a:pPr marL="521341" indent="-521341"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cs typeface="Arial" panose="020B0604020202020204" pitchFamily="34" charset="0"/>
              </a:rPr>
              <a:t>Lack of knowledge about available programs and funding </a:t>
            </a:r>
          </a:p>
          <a:p>
            <a:pPr marL="521341" indent="-521341"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cs typeface="Arial" panose="020B0604020202020204" pitchFamily="34" charset="0"/>
              </a:rPr>
              <a:t>L</a:t>
            </a:r>
            <a:r>
              <a:rPr lang="en-US" sz="2400" dirty="0" smtClean="0">
                <a:solidFill>
                  <a:prstClr val="black"/>
                </a:solidFill>
                <a:latin typeface="+mn-lt"/>
                <a:cs typeface="Arial" panose="020B0604020202020204" pitchFamily="34" charset="0"/>
              </a:rPr>
              <a:t>ack </a:t>
            </a:r>
            <a:r>
              <a:rPr lang="en-US" sz="2400" dirty="0">
                <a:solidFill>
                  <a:prstClr val="black"/>
                </a:solidFill>
                <a:latin typeface="+mn-lt"/>
                <a:cs typeface="Arial" panose="020B0604020202020204" pitchFamily="34" charset="0"/>
              </a:rPr>
              <a:t>of accessible information </a:t>
            </a:r>
          </a:p>
          <a:p>
            <a:pPr algn="just" defTabSz="1042680" fontAlgn="auto">
              <a:spcBef>
                <a:spcPts val="0"/>
              </a:spcBef>
              <a:spcAft>
                <a:spcPts val="0"/>
              </a:spcAft>
            </a:pPr>
            <a:r>
              <a:rPr lang="en-US" sz="2400" b="1" dirty="0" smtClean="0">
                <a:solidFill>
                  <a:prstClr val="black"/>
                </a:solidFill>
                <a:latin typeface="+mn-lt"/>
              </a:rPr>
              <a:t>Reasons why students with disabilities decide NOT to do a mobility project: </a:t>
            </a:r>
          </a:p>
          <a:p>
            <a:pPr marL="391006" indent="-391006" algn="just" defTabSz="1042680" fontAlgn="auto">
              <a:spcBef>
                <a:spcPts val="0"/>
              </a:spcBef>
              <a:spcAft>
                <a:spcPts val="0"/>
              </a:spcAft>
              <a:buFont typeface="Wingdings" panose="05000000000000000000" pitchFamily="2" charset="2"/>
              <a:buChar char="Ø"/>
            </a:pPr>
            <a:r>
              <a:rPr lang="en-US" sz="2400" dirty="0" smtClean="0">
                <a:solidFill>
                  <a:prstClr val="black"/>
                </a:solidFill>
                <a:latin typeface="+mn-lt"/>
              </a:rPr>
              <a:t>Fear of “not being able”, changing environment and not benefit </a:t>
            </a:r>
          </a:p>
          <a:p>
            <a:pPr marL="0" algn="just" defTabSz="1042680" fontAlgn="auto">
              <a:spcBef>
                <a:spcPts val="0"/>
              </a:spcBef>
              <a:spcAft>
                <a:spcPts val="0"/>
              </a:spcAft>
            </a:pPr>
            <a:r>
              <a:rPr lang="en-US" sz="2400" dirty="0" smtClean="0">
                <a:solidFill>
                  <a:prstClr val="black"/>
                </a:solidFill>
                <a:latin typeface="+mn-lt"/>
              </a:rPr>
              <a:t>      of </a:t>
            </a:r>
            <a:r>
              <a:rPr lang="en-US" sz="2400" dirty="0">
                <a:solidFill>
                  <a:prstClr val="black"/>
                </a:solidFill>
                <a:latin typeface="+mn-lt"/>
              </a:rPr>
              <a:t>same services than in home country </a:t>
            </a:r>
          </a:p>
          <a:p>
            <a:pPr marL="391006" indent="-391006"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rPr>
              <a:t>Lack of accessibility in host country </a:t>
            </a:r>
          </a:p>
          <a:p>
            <a:pPr marL="391006" indent="-391006"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rPr>
              <a:t>Lack of information and coordination between parties (home university, </a:t>
            </a:r>
            <a:endParaRPr lang="en-US" sz="2400" dirty="0" smtClean="0">
              <a:solidFill>
                <a:prstClr val="black"/>
              </a:solidFill>
              <a:latin typeface="+mn-lt"/>
            </a:endParaRPr>
          </a:p>
          <a:p>
            <a:pPr marL="0" algn="just" defTabSz="1042680" fontAlgn="auto">
              <a:spcBef>
                <a:spcPts val="0"/>
              </a:spcBef>
              <a:spcAft>
                <a:spcPts val="0"/>
              </a:spcAft>
            </a:pPr>
            <a:r>
              <a:rPr lang="en-US" sz="2400" dirty="0">
                <a:solidFill>
                  <a:prstClr val="black"/>
                </a:solidFill>
                <a:latin typeface="+mn-lt"/>
              </a:rPr>
              <a:t> </a:t>
            </a:r>
            <a:r>
              <a:rPr lang="en-US" sz="2400" dirty="0" smtClean="0">
                <a:solidFill>
                  <a:prstClr val="black"/>
                </a:solidFill>
                <a:latin typeface="+mn-lt"/>
              </a:rPr>
              <a:t>     host </a:t>
            </a:r>
            <a:r>
              <a:rPr lang="en-US" sz="2400" dirty="0">
                <a:solidFill>
                  <a:prstClr val="black"/>
                </a:solidFill>
                <a:latin typeface="+mn-lt"/>
              </a:rPr>
              <a:t>university, student) </a:t>
            </a:r>
          </a:p>
          <a:p>
            <a:pPr marL="391006" indent="-391006"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rPr>
              <a:t>Financial reasons (including costs linked to disability) </a:t>
            </a:r>
          </a:p>
          <a:p>
            <a:pPr marL="391006" indent="-391006" algn="just" defTabSz="1042680" fontAlgn="auto">
              <a:spcBef>
                <a:spcPts val="0"/>
              </a:spcBef>
              <a:spcAft>
                <a:spcPts val="0"/>
              </a:spcAft>
              <a:buFont typeface="Wingdings" panose="05000000000000000000" pitchFamily="2" charset="2"/>
              <a:buChar char="Ø"/>
            </a:pPr>
            <a:r>
              <a:rPr lang="en-US" sz="2400" dirty="0">
                <a:solidFill>
                  <a:prstClr val="black"/>
                </a:solidFill>
                <a:latin typeface="+mn-lt"/>
              </a:rPr>
              <a:t>Procedure of application for Erasmus differ in countries</a:t>
            </a:r>
          </a:p>
        </p:txBody>
      </p:sp>
      <p:sp>
        <p:nvSpPr>
          <p:cNvPr id="7" name="TextBox 6"/>
          <p:cNvSpPr txBox="1"/>
          <p:nvPr/>
        </p:nvSpPr>
        <p:spPr>
          <a:xfrm>
            <a:off x="155774" y="112192"/>
            <a:ext cx="10524925" cy="1261831"/>
          </a:xfrm>
          <a:prstGeom prst="rect">
            <a:avLst/>
          </a:prstGeom>
          <a:noFill/>
        </p:spPr>
        <p:txBody>
          <a:bodyPr wrap="square" lIns="91392" tIns="45694" rIns="91392" bIns="45694" rtlCol="0">
            <a:spAutoFit/>
          </a:bodyPr>
          <a:lstStyle/>
          <a:p>
            <a:r>
              <a:rPr lang="en-GB"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EU Mobility </a:t>
            </a:r>
            <a:r>
              <a:rPr lang="en-GB" sz="3600" b="1" dirty="0">
                <a:solidFill>
                  <a:srgbClr val="007AB7"/>
                </a:solidFill>
                <a:effectLst>
                  <a:outerShdw blurRad="38100" dist="38100" dir="2700000" algn="tl">
                    <a:srgbClr val="000000">
                      <a:alpha val="43137"/>
                    </a:srgbClr>
                  </a:outerShdw>
                </a:effectLst>
                <a:latin typeface="+mn-lt"/>
                <a:cs typeface="Arial" panose="020B0604020202020204" pitchFamily="34" charset="0"/>
              </a:rPr>
              <a:t>for students with disabilities</a:t>
            </a:r>
          </a:p>
          <a:p>
            <a:endParaRPr lang="en-US" sz="40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cxnSp>
        <p:nvCxnSpPr>
          <p:cNvPr id="6" name="Rechte verbindingslijn 5"/>
          <p:cNvCxnSpPr/>
          <p:nvPr/>
        </p:nvCxnSpPr>
        <p:spPr>
          <a:xfrm>
            <a:off x="299790" y="904280"/>
            <a:ext cx="9289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704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976288"/>
            <a:ext cx="10524926" cy="2225651"/>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defTabSz="1042680" fontAlgn="auto">
              <a:spcBef>
                <a:spcPts val="0"/>
              </a:spcBef>
              <a:spcAft>
                <a:spcPts val="0"/>
              </a:spcAft>
            </a:pPr>
            <a:r>
              <a:rPr lang="en-US" sz="2400" b="1" dirty="0">
                <a:solidFill>
                  <a:prstClr val="black"/>
                </a:solidFill>
                <a:latin typeface="+mn-lt"/>
                <a:cs typeface="Arial" panose="020B0604020202020204" pitchFamily="34" charset="0"/>
              </a:rPr>
              <a:t>Tips to improve: </a:t>
            </a:r>
          </a:p>
          <a:p>
            <a:pPr marL="391006" indent="-391006" defTabSz="1042680" fontAlgn="auto">
              <a:spcBef>
                <a:spcPts val="0"/>
              </a:spcBef>
              <a:spcAft>
                <a:spcPts val="0"/>
              </a:spcAft>
              <a:buFont typeface="Wingdings" panose="05000000000000000000" pitchFamily="2" charset="2"/>
              <a:buChar char="ü"/>
            </a:pPr>
            <a:r>
              <a:rPr lang="en-US" sz="2400" dirty="0">
                <a:solidFill>
                  <a:prstClr val="black"/>
                </a:solidFill>
                <a:latin typeface="+mn-lt"/>
              </a:rPr>
              <a:t>Accessible information</a:t>
            </a:r>
          </a:p>
          <a:p>
            <a:pPr marL="391006" indent="-391006" defTabSz="1042680" fontAlgn="auto">
              <a:spcBef>
                <a:spcPts val="0"/>
              </a:spcBef>
              <a:spcAft>
                <a:spcPts val="0"/>
              </a:spcAft>
              <a:buFont typeface="Wingdings" panose="05000000000000000000" pitchFamily="2" charset="2"/>
              <a:buChar char="ü"/>
            </a:pPr>
            <a:r>
              <a:rPr lang="en-US" sz="2400" dirty="0">
                <a:solidFill>
                  <a:prstClr val="black"/>
                </a:solidFill>
                <a:latin typeface="+mn-lt"/>
              </a:rPr>
              <a:t>Clear listing of existing services and </a:t>
            </a:r>
            <a:r>
              <a:rPr lang="en-US" sz="2400" dirty="0" smtClean="0">
                <a:solidFill>
                  <a:prstClr val="black"/>
                </a:solidFill>
                <a:latin typeface="+mn-lt"/>
              </a:rPr>
              <a:t>rights at </a:t>
            </a:r>
            <a:r>
              <a:rPr lang="en-US" sz="2400" dirty="0">
                <a:solidFill>
                  <a:prstClr val="black"/>
                </a:solidFill>
                <a:latin typeface="+mn-lt"/>
              </a:rPr>
              <a:t>the home page of university website </a:t>
            </a:r>
          </a:p>
          <a:p>
            <a:pPr marL="391006" indent="-391006" defTabSz="1042680" fontAlgn="auto">
              <a:spcBef>
                <a:spcPts val="0"/>
              </a:spcBef>
              <a:spcAft>
                <a:spcPts val="0"/>
              </a:spcAft>
              <a:buFont typeface="Wingdings" panose="05000000000000000000" pitchFamily="2" charset="2"/>
              <a:buChar char="ü"/>
            </a:pPr>
            <a:r>
              <a:rPr lang="en-US" sz="2400" dirty="0">
                <a:solidFill>
                  <a:prstClr val="black"/>
                </a:solidFill>
                <a:latin typeface="+mn-lt"/>
              </a:rPr>
              <a:t>Awareness of universities about disability rights linked to education and disability </a:t>
            </a:r>
            <a:r>
              <a:rPr lang="en-US" sz="2400" dirty="0" smtClean="0">
                <a:solidFill>
                  <a:prstClr val="black"/>
                </a:solidFill>
                <a:latin typeface="+mn-lt"/>
              </a:rPr>
              <a:t>services &amp; </a:t>
            </a:r>
            <a:r>
              <a:rPr lang="en-US" sz="2400" dirty="0" err="1" smtClean="0">
                <a:solidFill>
                  <a:prstClr val="black"/>
                </a:solidFill>
                <a:latin typeface="+mn-lt"/>
              </a:rPr>
              <a:t>Organising</a:t>
            </a:r>
            <a:r>
              <a:rPr lang="en-US" sz="2400" dirty="0" smtClean="0">
                <a:solidFill>
                  <a:prstClr val="black"/>
                </a:solidFill>
                <a:latin typeface="+mn-lt"/>
              </a:rPr>
              <a:t> </a:t>
            </a:r>
            <a:r>
              <a:rPr lang="en-US" sz="2400" dirty="0">
                <a:solidFill>
                  <a:prstClr val="black"/>
                </a:solidFill>
                <a:latin typeface="+mn-lt"/>
              </a:rPr>
              <a:t>an “advanced planning visit” </a:t>
            </a:r>
          </a:p>
          <a:p>
            <a:pPr marL="391006" indent="-391006" defTabSz="1042680" fontAlgn="auto">
              <a:spcBef>
                <a:spcPts val="0"/>
              </a:spcBef>
              <a:spcAft>
                <a:spcPts val="0"/>
              </a:spcAft>
              <a:buFont typeface="Wingdings" panose="05000000000000000000" pitchFamily="2" charset="2"/>
              <a:buChar char="ü"/>
            </a:pPr>
            <a:r>
              <a:rPr lang="en-US" sz="2400" dirty="0">
                <a:solidFill>
                  <a:prstClr val="black"/>
                </a:solidFill>
                <a:latin typeface="+mn-lt"/>
              </a:rPr>
              <a:t>Mentorship </a:t>
            </a:r>
            <a:endParaRPr lang="en-US" sz="2400" dirty="0" smtClean="0">
              <a:solidFill>
                <a:prstClr val="black"/>
              </a:solidFill>
              <a:latin typeface="+mn-lt"/>
            </a:endParaRPr>
          </a:p>
          <a:p>
            <a:pPr marL="391006" indent="-391006" defTabSz="1042680" fontAlgn="auto">
              <a:spcBef>
                <a:spcPts val="0"/>
              </a:spcBef>
              <a:spcAft>
                <a:spcPts val="0"/>
              </a:spcAft>
              <a:buFont typeface="Wingdings" panose="05000000000000000000" pitchFamily="2" charset="2"/>
              <a:buChar char="ü"/>
            </a:pPr>
            <a:r>
              <a:rPr lang="en-US" sz="2400" dirty="0" err="1" smtClean="0">
                <a:solidFill>
                  <a:prstClr val="black"/>
                </a:solidFill>
                <a:latin typeface="+mn-lt"/>
              </a:rPr>
              <a:t>Organising</a:t>
            </a:r>
            <a:r>
              <a:rPr lang="en-US" sz="2400" dirty="0" smtClean="0">
                <a:solidFill>
                  <a:prstClr val="black"/>
                </a:solidFill>
                <a:latin typeface="+mn-lt"/>
              </a:rPr>
              <a:t> </a:t>
            </a:r>
            <a:r>
              <a:rPr lang="en-US" sz="2400" dirty="0">
                <a:solidFill>
                  <a:prstClr val="black"/>
                </a:solidFill>
                <a:latin typeface="+mn-lt"/>
              </a:rPr>
              <a:t>events with students with </a:t>
            </a:r>
            <a:r>
              <a:rPr lang="en-US" sz="2400" dirty="0" smtClean="0">
                <a:solidFill>
                  <a:prstClr val="black"/>
                </a:solidFill>
                <a:latin typeface="+mn-lt"/>
              </a:rPr>
              <a:t>and without disabilities, </a:t>
            </a:r>
            <a:r>
              <a:rPr lang="en-US" sz="2400" dirty="0">
                <a:solidFill>
                  <a:prstClr val="black"/>
                </a:solidFill>
                <a:latin typeface="+mn-lt"/>
              </a:rPr>
              <a:t>professors and other staff </a:t>
            </a:r>
          </a:p>
          <a:p>
            <a:pPr marL="0" defTabSz="1042680" fontAlgn="auto">
              <a:spcBef>
                <a:spcPts val="0"/>
              </a:spcBef>
              <a:spcAft>
                <a:spcPts val="0"/>
              </a:spcAft>
            </a:pPr>
            <a:r>
              <a:rPr lang="en-US" sz="2400" b="1" dirty="0">
                <a:solidFill>
                  <a:prstClr val="black"/>
                </a:solidFill>
                <a:latin typeface="+mn-lt"/>
                <a:cs typeface="Arial" panose="020B0604020202020204" pitchFamily="34" charset="0"/>
              </a:rPr>
              <a:t>Other mobility opportunities: </a:t>
            </a:r>
          </a:p>
          <a:p>
            <a:pPr marL="391006" indent="-391006" defTabSz="1042680" fontAlgn="auto">
              <a:spcBef>
                <a:spcPts val="0"/>
              </a:spcBef>
              <a:spcAft>
                <a:spcPts val="0"/>
              </a:spcAft>
              <a:buFont typeface="Arial" panose="020B0604020202020204" pitchFamily="34" charset="0"/>
              <a:buChar char="•"/>
            </a:pPr>
            <a:r>
              <a:rPr lang="en-GB" sz="2400" b="1" i="1" dirty="0">
                <a:solidFill>
                  <a:prstClr val="black"/>
                </a:solidFill>
                <a:latin typeface="+mn-lt"/>
              </a:rPr>
              <a:t>The European Solidarity </a:t>
            </a:r>
            <a:r>
              <a:rPr lang="en-GB" sz="2400" b="1" i="1" dirty="0" smtClean="0">
                <a:solidFill>
                  <a:prstClr val="black"/>
                </a:solidFill>
                <a:latin typeface="+mn-lt"/>
              </a:rPr>
              <a:t>Corps</a:t>
            </a:r>
            <a:r>
              <a:rPr lang="en-GB" sz="2400" dirty="0" smtClean="0">
                <a:solidFill>
                  <a:prstClr val="black"/>
                </a:solidFill>
                <a:latin typeface="+mn-lt"/>
              </a:rPr>
              <a:t>  </a:t>
            </a:r>
            <a:endParaRPr lang="fr-BE" sz="2400" dirty="0">
              <a:solidFill>
                <a:prstClr val="black"/>
              </a:solidFill>
              <a:latin typeface="+mn-lt"/>
            </a:endParaRPr>
          </a:p>
          <a:p>
            <a:pPr marL="391006" indent="-391006" defTabSz="1042680" fontAlgn="auto">
              <a:spcBef>
                <a:spcPts val="0"/>
              </a:spcBef>
              <a:spcAft>
                <a:spcPts val="0"/>
              </a:spcAft>
              <a:buFont typeface="Arial" panose="020B0604020202020204" pitchFamily="34" charset="0"/>
              <a:buChar char="•"/>
            </a:pPr>
            <a:r>
              <a:rPr lang="en-GB" sz="2400" b="1" i="1" dirty="0">
                <a:solidFill>
                  <a:prstClr val="black"/>
                </a:solidFill>
                <a:latin typeface="+mn-lt"/>
              </a:rPr>
              <a:t>European Voluntary </a:t>
            </a:r>
            <a:r>
              <a:rPr lang="en-GB" sz="2400" b="1" i="1" dirty="0" smtClean="0">
                <a:solidFill>
                  <a:prstClr val="black"/>
                </a:solidFill>
                <a:latin typeface="+mn-lt"/>
              </a:rPr>
              <a:t>Service</a:t>
            </a:r>
            <a:endParaRPr lang="en-GB" sz="2400" b="1" i="1" dirty="0">
              <a:solidFill>
                <a:prstClr val="black"/>
              </a:solidFill>
              <a:latin typeface="+mn-lt"/>
              <a:cs typeface="Arial" panose="020B0604020202020204" pitchFamily="34" charset="0"/>
            </a:endParaRPr>
          </a:p>
          <a:p>
            <a:pPr marL="0" defTabSz="1042680" fontAlgn="auto">
              <a:spcBef>
                <a:spcPts val="0"/>
              </a:spcBef>
              <a:spcAft>
                <a:spcPts val="0"/>
              </a:spcAft>
            </a:pPr>
            <a:r>
              <a:rPr lang="en-US" sz="2400" b="1" dirty="0" smtClean="0">
                <a:solidFill>
                  <a:prstClr val="black"/>
                </a:solidFill>
                <a:latin typeface="+mn-lt"/>
                <a:cs typeface="Arial" panose="020B0604020202020204" pitchFamily="34" charset="0"/>
              </a:rPr>
              <a:t>Good </a:t>
            </a:r>
            <a:r>
              <a:rPr lang="en-US" sz="2400" b="1" dirty="0">
                <a:solidFill>
                  <a:prstClr val="black"/>
                </a:solidFill>
                <a:latin typeface="+mn-lt"/>
                <a:cs typeface="Arial" panose="020B0604020202020204" pitchFamily="34" charset="0"/>
              </a:rPr>
              <a:t>practices</a:t>
            </a:r>
          </a:p>
          <a:p>
            <a:pPr marL="391006" indent="-391006" defTabSz="1042680" fontAlgn="auto">
              <a:spcBef>
                <a:spcPts val="0"/>
              </a:spcBef>
              <a:spcAft>
                <a:spcPts val="0"/>
              </a:spcAft>
              <a:buFont typeface="Arial" panose="020B0604020202020204" pitchFamily="34" charset="0"/>
              <a:buChar char="•"/>
            </a:pPr>
            <a:r>
              <a:rPr lang="en-US" sz="2400" b="1" i="1" dirty="0" err="1">
                <a:solidFill>
                  <a:prstClr val="black"/>
                </a:solidFill>
                <a:latin typeface="+mn-lt"/>
                <a:cs typeface="Arial" panose="020B0604020202020204" pitchFamily="34" charset="0"/>
              </a:rPr>
              <a:t>MapAbility</a:t>
            </a:r>
            <a:r>
              <a:rPr lang="en-US" sz="2400" b="1" i="1" dirty="0">
                <a:solidFill>
                  <a:prstClr val="black"/>
                </a:solidFill>
                <a:latin typeface="+mn-lt"/>
                <a:cs typeface="Arial" panose="020B0604020202020204" pitchFamily="34" charset="0"/>
              </a:rPr>
              <a:t>:</a:t>
            </a:r>
            <a:r>
              <a:rPr lang="en-US" sz="2400" dirty="0">
                <a:solidFill>
                  <a:prstClr val="black"/>
                </a:solidFill>
                <a:latin typeface="+mn-lt"/>
                <a:cs typeface="Arial" panose="020B0604020202020204" pitchFamily="34" charset="0"/>
              </a:rPr>
              <a:t> online tool of Erasmus Students Network (ESN) mapping the accessibility of higher education institutions Accessibility of Universities </a:t>
            </a:r>
            <a:endParaRPr lang="en-US" sz="2400" dirty="0" smtClean="0">
              <a:solidFill>
                <a:prstClr val="black"/>
              </a:solidFill>
              <a:latin typeface="+mn-lt"/>
              <a:cs typeface="Arial" panose="020B0604020202020204" pitchFamily="34" charset="0"/>
            </a:endParaRPr>
          </a:p>
          <a:p>
            <a:pPr marL="391006" indent="-391006" defTabSz="1042680" fontAlgn="auto">
              <a:spcBef>
                <a:spcPts val="0"/>
              </a:spcBef>
              <a:spcAft>
                <a:spcPts val="0"/>
              </a:spcAft>
              <a:buFont typeface="Arial" panose="020B0604020202020204" pitchFamily="34" charset="0"/>
              <a:buChar char="•"/>
            </a:pPr>
            <a:r>
              <a:rPr lang="en-US" sz="2400" b="1" i="1" dirty="0" smtClean="0">
                <a:solidFill>
                  <a:prstClr val="black"/>
                </a:solidFill>
                <a:latin typeface="+mn-lt"/>
                <a:cs typeface="Arial" panose="020B0604020202020204" pitchFamily="34" charset="0"/>
              </a:rPr>
              <a:t>KU </a:t>
            </a:r>
            <a:r>
              <a:rPr lang="en-US" sz="2400" b="1" i="1" dirty="0">
                <a:solidFill>
                  <a:prstClr val="black"/>
                </a:solidFill>
                <a:latin typeface="+mn-lt"/>
                <a:cs typeface="Arial" panose="020B0604020202020204" pitchFamily="34" charset="0"/>
              </a:rPr>
              <a:t>Leuven Access Guide</a:t>
            </a:r>
            <a:r>
              <a:rPr lang="en-US" sz="2400" dirty="0">
                <a:solidFill>
                  <a:prstClr val="black"/>
                </a:solidFill>
                <a:latin typeface="+mn-lt"/>
                <a:cs typeface="Arial" panose="020B0604020202020204" pitchFamily="34" charset="0"/>
              </a:rPr>
              <a:t> </a:t>
            </a:r>
            <a:r>
              <a:rPr lang="en-US" sz="2400" dirty="0" smtClean="0">
                <a:solidFill>
                  <a:prstClr val="black"/>
                </a:solidFill>
                <a:latin typeface="+mn-lt"/>
                <a:cs typeface="Arial" panose="020B0604020202020204" pitchFamily="34" charset="0"/>
              </a:rPr>
              <a:t>  </a:t>
            </a:r>
            <a:endParaRPr lang="en-US" sz="2400" dirty="0">
              <a:solidFill>
                <a:prstClr val="black"/>
              </a:solidFill>
              <a:latin typeface="+mn-lt"/>
              <a:cs typeface="Arial" panose="020B0604020202020204" pitchFamily="34" charset="0"/>
            </a:endParaRPr>
          </a:p>
          <a:p>
            <a:pPr marL="391006" indent="-391006" defTabSz="1042680" fontAlgn="auto">
              <a:spcBef>
                <a:spcPts val="0"/>
              </a:spcBef>
              <a:spcAft>
                <a:spcPts val="0"/>
              </a:spcAft>
              <a:buFont typeface="Arial" panose="020B0604020202020204" pitchFamily="34" charset="0"/>
              <a:buChar char="•"/>
            </a:pPr>
            <a:r>
              <a:rPr lang="en-US" sz="2400" b="1" i="1" dirty="0" err="1">
                <a:solidFill>
                  <a:prstClr val="black"/>
                </a:solidFill>
                <a:latin typeface="+mn-lt"/>
                <a:cs typeface="Arial" panose="020B0604020202020204" pitchFamily="34" charset="0"/>
              </a:rPr>
              <a:t>Kot</a:t>
            </a:r>
            <a:r>
              <a:rPr lang="en-US" sz="2400" b="1" i="1" dirty="0">
                <a:solidFill>
                  <a:prstClr val="black"/>
                </a:solidFill>
                <a:latin typeface="+mn-lt"/>
                <a:cs typeface="Arial" panose="020B0604020202020204" pitchFamily="34" charset="0"/>
              </a:rPr>
              <a:t>-a-</a:t>
            </a:r>
            <a:r>
              <a:rPr lang="en-US" sz="2400" b="1" i="1" dirty="0" err="1">
                <a:solidFill>
                  <a:prstClr val="black"/>
                </a:solidFill>
                <a:latin typeface="+mn-lt"/>
                <a:cs typeface="Arial" panose="020B0604020202020204" pitchFamily="34" charset="0"/>
              </a:rPr>
              <a:t>projet</a:t>
            </a:r>
            <a:r>
              <a:rPr lang="en-US" sz="2400" b="1" i="1" dirty="0">
                <a:solidFill>
                  <a:prstClr val="black"/>
                </a:solidFill>
                <a:latin typeface="+mn-lt"/>
                <a:cs typeface="Arial" panose="020B0604020202020204" pitchFamily="34" charset="0"/>
              </a:rPr>
              <a:t> in Louvain La </a:t>
            </a:r>
            <a:r>
              <a:rPr lang="en-US" sz="2400" b="1" i="1" dirty="0" err="1">
                <a:solidFill>
                  <a:prstClr val="black"/>
                </a:solidFill>
                <a:latin typeface="+mn-lt"/>
                <a:cs typeface="Arial" panose="020B0604020202020204" pitchFamily="34" charset="0"/>
              </a:rPr>
              <a:t>Neuve</a:t>
            </a:r>
            <a:r>
              <a:rPr lang="en-US" sz="2400" b="1" i="1" dirty="0">
                <a:solidFill>
                  <a:prstClr val="black"/>
                </a:solidFill>
                <a:latin typeface="+mn-lt"/>
                <a:cs typeface="Arial" panose="020B0604020202020204" pitchFamily="34" charset="0"/>
              </a:rPr>
              <a:t>: </a:t>
            </a:r>
            <a:r>
              <a:rPr lang="en-US" sz="2400" dirty="0">
                <a:solidFill>
                  <a:prstClr val="black"/>
                </a:solidFill>
                <a:latin typeface="+mn-lt"/>
                <a:cs typeface="Arial" panose="020B0604020202020204" pitchFamily="34" charset="0"/>
              </a:rPr>
              <a:t>one student house has chosen the topic of </a:t>
            </a:r>
            <a:r>
              <a:rPr lang="en-US" sz="2400" dirty="0" smtClean="0">
                <a:solidFill>
                  <a:prstClr val="black"/>
                </a:solidFill>
                <a:latin typeface="+mn-lt"/>
                <a:cs typeface="Arial" panose="020B0604020202020204" pitchFamily="34" charset="0"/>
              </a:rPr>
              <a:t>disability</a:t>
            </a:r>
          </a:p>
          <a:p>
            <a:pPr marL="391006" indent="-391006" defTabSz="1042680" fontAlgn="auto">
              <a:spcBef>
                <a:spcPts val="0"/>
              </a:spcBef>
              <a:spcAft>
                <a:spcPts val="0"/>
              </a:spcAft>
              <a:buFont typeface="Arial" panose="020B0604020202020204" pitchFamily="34" charset="0"/>
              <a:buChar char="•"/>
            </a:pPr>
            <a:endParaRPr lang="en-US" sz="2200" dirty="0">
              <a:solidFill>
                <a:prstClr val="black"/>
              </a:solidFill>
              <a:latin typeface="Arial" panose="020B0604020202020204" pitchFamily="34" charset="0"/>
              <a:cs typeface="Arial" panose="020B0604020202020204" pitchFamily="34" charset="0"/>
            </a:endParaRPr>
          </a:p>
        </p:txBody>
      </p:sp>
      <p:sp>
        <p:nvSpPr>
          <p:cNvPr id="7" name="TextBox 6"/>
          <p:cNvSpPr txBox="1"/>
          <p:nvPr/>
        </p:nvSpPr>
        <p:spPr>
          <a:xfrm>
            <a:off x="155774" y="112192"/>
            <a:ext cx="10524925" cy="1200276"/>
          </a:xfrm>
          <a:prstGeom prst="rect">
            <a:avLst/>
          </a:prstGeom>
          <a:noFill/>
        </p:spPr>
        <p:txBody>
          <a:bodyPr wrap="square" lIns="91392" tIns="45694" rIns="91392" bIns="45694" rtlCol="0">
            <a:spAutoFit/>
          </a:bodyPr>
          <a:lstStyle/>
          <a:p>
            <a:r>
              <a:rPr lang="en-GB"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Mobility </a:t>
            </a:r>
            <a:r>
              <a:rPr lang="en-GB" sz="3600" b="1" dirty="0">
                <a:solidFill>
                  <a:srgbClr val="007AB7"/>
                </a:solidFill>
                <a:effectLst>
                  <a:outerShdw blurRad="38100" dist="38100" dir="2700000" algn="tl">
                    <a:srgbClr val="000000">
                      <a:alpha val="43137"/>
                    </a:srgbClr>
                  </a:outerShdw>
                </a:effectLst>
                <a:latin typeface="+mn-lt"/>
                <a:cs typeface="Arial" panose="020B0604020202020204" pitchFamily="34" charset="0"/>
              </a:rPr>
              <a:t>for students with disabilities</a:t>
            </a:r>
          </a:p>
          <a:p>
            <a:endParaRPr lang="en-US" sz="3600" b="1" dirty="0">
              <a:solidFill>
                <a:prstClr val="black"/>
              </a:solidFill>
              <a:effectLst>
                <a:outerShdw blurRad="38100" dist="38100" dir="2700000" algn="tl">
                  <a:srgbClr val="000000">
                    <a:alpha val="43137"/>
                  </a:srgbClr>
                </a:outerShdw>
              </a:effectLst>
              <a:latin typeface="+mn-lt"/>
              <a:cs typeface="Arial" panose="020B0604020202020204" pitchFamily="34" charset="0"/>
            </a:endParaRPr>
          </a:p>
        </p:txBody>
      </p:sp>
      <p:cxnSp>
        <p:nvCxnSpPr>
          <p:cNvPr id="6" name="Rechte verbindingslijn 5"/>
          <p:cNvCxnSpPr/>
          <p:nvPr/>
        </p:nvCxnSpPr>
        <p:spPr>
          <a:xfrm>
            <a:off x="299790" y="832272"/>
            <a:ext cx="9289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072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112192"/>
            <a:ext cx="8967340"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smtClean="0">
                <a:solidFill>
                  <a:srgbClr val="0085C7"/>
                </a:solidFill>
                <a:effectLst>
                  <a:outerShdw blurRad="38100" dist="38100" dir="2700000" algn="tl">
                    <a:srgbClr val="000000">
                      <a:alpha val="43137"/>
                    </a:srgbClr>
                  </a:outerShdw>
                </a:effectLst>
                <a:latin typeface="+mn-lt"/>
                <a:cs typeface="Arial" charset="0"/>
              </a:rPr>
              <a:t>EDF’s campaign for inclusive education</a:t>
            </a:r>
            <a:endParaRPr lang="en-GB" sz="3600" b="1" dirty="0">
              <a:solidFill>
                <a:srgbClr val="0085C7"/>
              </a:solidFill>
              <a:effectLst>
                <a:outerShdw blurRad="38100" dist="38100" dir="2700000" algn="tl">
                  <a:srgbClr val="000000">
                    <a:alpha val="43137"/>
                  </a:srgbClr>
                </a:outerShdw>
              </a:effectLst>
              <a:latin typeface="+mn-lt"/>
              <a:cs typeface="Arial" charset="0"/>
            </a:endParaRPr>
          </a:p>
          <a:p>
            <a:pPr>
              <a:lnSpc>
                <a:spcPts val="1000"/>
              </a:lnSpc>
            </a:pPr>
            <a:endParaRPr lang="en-US" sz="3600" dirty="0">
              <a:solidFill>
                <a:prstClr val="black"/>
              </a:solidFill>
              <a:effectLst>
                <a:outerShdw blurRad="38100" dist="38100" dir="2700000" algn="tl">
                  <a:srgbClr val="000000">
                    <a:alpha val="43137"/>
                  </a:srgbClr>
                </a:outerShdw>
              </a:effectLst>
              <a:latin typeface="+mn-lt"/>
            </a:endParaRPr>
          </a:p>
        </p:txBody>
      </p:sp>
      <p:sp>
        <p:nvSpPr>
          <p:cNvPr id="2" name="Rectangle 1"/>
          <p:cNvSpPr/>
          <p:nvPr/>
        </p:nvSpPr>
        <p:spPr>
          <a:xfrm>
            <a:off x="299790" y="838704"/>
            <a:ext cx="10153128" cy="6370922"/>
          </a:xfrm>
          <a:prstGeom prst="rect">
            <a:avLst/>
          </a:prstGeom>
        </p:spPr>
        <p:txBody>
          <a:bodyPr wrap="square" lIns="91392" tIns="45694" rIns="91392" bIns="45694">
            <a:spAutoFit/>
          </a:bodyPr>
          <a:lstStyle/>
          <a:p>
            <a:pPr marL="342900" indent="-342900">
              <a:buFont typeface="Arial" panose="020B0604020202020204" pitchFamily="34" charset="0"/>
              <a:buChar char="•"/>
            </a:pPr>
            <a:r>
              <a:rPr lang="en-GB" sz="2400" b="1" dirty="0" smtClean="0">
                <a:solidFill>
                  <a:prstClr val="black"/>
                </a:solidFill>
                <a:latin typeface="+mn-lt"/>
              </a:rPr>
              <a:t>The </a:t>
            </a:r>
            <a:r>
              <a:rPr lang="en-GB" sz="2400" b="1" dirty="0">
                <a:solidFill>
                  <a:prstClr val="black"/>
                </a:solidFill>
                <a:latin typeface="+mn-lt"/>
              </a:rPr>
              <a:t>right </a:t>
            </a:r>
            <a:r>
              <a:rPr lang="en-GB" sz="2400" dirty="0">
                <a:solidFill>
                  <a:prstClr val="black"/>
                </a:solidFill>
                <a:latin typeface="+mn-lt"/>
              </a:rPr>
              <a:t>for persons with disabilities </a:t>
            </a:r>
            <a:r>
              <a:rPr lang="en-GB" sz="2400" b="1" dirty="0">
                <a:solidFill>
                  <a:prstClr val="black"/>
                </a:solidFill>
                <a:latin typeface="+mn-lt"/>
              </a:rPr>
              <a:t>to access education</a:t>
            </a:r>
            <a:r>
              <a:rPr lang="en-GB" sz="2400" dirty="0">
                <a:solidFill>
                  <a:prstClr val="black"/>
                </a:solidFill>
                <a:latin typeface="+mn-lt"/>
              </a:rPr>
              <a:t> and to choose the </a:t>
            </a:r>
            <a:r>
              <a:rPr lang="en-GB" sz="2400" dirty="0" smtClean="0">
                <a:solidFill>
                  <a:prstClr val="black"/>
                </a:solidFill>
                <a:latin typeface="+mn-lt"/>
              </a:rPr>
              <a:t>branch </a:t>
            </a:r>
            <a:r>
              <a:rPr lang="en-GB" sz="2400" dirty="0">
                <a:solidFill>
                  <a:prstClr val="black"/>
                </a:solidFill>
                <a:latin typeface="+mn-lt"/>
              </a:rPr>
              <a:t>they want to </a:t>
            </a:r>
            <a:r>
              <a:rPr lang="en-GB" sz="2400" dirty="0" smtClean="0">
                <a:solidFill>
                  <a:prstClr val="black"/>
                </a:solidFill>
                <a:latin typeface="+mn-lt"/>
              </a:rPr>
              <a:t>follow;</a:t>
            </a:r>
            <a:endParaRPr lang="en-GB" sz="2400" dirty="0" smtClean="0">
              <a:latin typeface="+mn-lt"/>
            </a:endParaRPr>
          </a:p>
          <a:p>
            <a:pPr marL="342900" indent="-342900">
              <a:buFont typeface="Arial" panose="020B0604020202020204" pitchFamily="34" charset="0"/>
              <a:buChar char="•"/>
            </a:pPr>
            <a:r>
              <a:rPr lang="en-GB" sz="2400" b="1" dirty="0" smtClean="0">
                <a:latin typeface="+mn-lt"/>
              </a:rPr>
              <a:t>The use of the right inclusion-terminology</a:t>
            </a:r>
            <a:r>
              <a:rPr lang="en-GB" sz="2400" dirty="0" smtClean="0">
                <a:latin typeface="+mn-lt"/>
              </a:rPr>
              <a:t> in </a:t>
            </a:r>
            <a:r>
              <a:rPr lang="en-GB" sz="2400" dirty="0">
                <a:latin typeface="+mn-lt"/>
              </a:rPr>
              <a:t>training, support, policies, resources and facilities to enable children with disabilities to realise an effective education in an inclusive environment; </a:t>
            </a:r>
          </a:p>
          <a:p>
            <a:pPr marL="342900" indent="-342900">
              <a:buFont typeface="Arial" panose="020B0604020202020204" pitchFamily="34" charset="0"/>
              <a:buChar char="•"/>
            </a:pPr>
            <a:r>
              <a:rPr lang="en-GB" sz="2400" b="1" dirty="0">
                <a:solidFill>
                  <a:prstClr val="black"/>
                </a:solidFill>
                <a:latin typeface="+mn-lt"/>
              </a:rPr>
              <a:t>Human rights education</a:t>
            </a:r>
            <a:r>
              <a:rPr lang="en-GB" sz="2400" dirty="0">
                <a:solidFill>
                  <a:prstClr val="black"/>
                </a:solidFill>
                <a:latin typeface="+mn-lt"/>
              </a:rPr>
              <a:t> should be taught </a:t>
            </a:r>
            <a:r>
              <a:rPr lang="en-GB" sz="2400" b="1" dirty="0">
                <a:solidFill>
                  <a:prstClr val="black"/>
                </a:solidFill>
                <a:latin typeface="+mn-lt"/>
              </a:rPr>
              <a:t>within the school curriculum</a:t>
            </a:r>
            <a:r>
              <a:rPr lang="en-GB" sz="2400" dirty="0">
                <a:solidFill>
                  <a:prstClr val="black"/>
                </a:solidFill>
                <a:latin typeface="+mn-lt"/>
              </a:rPr>
              <a:t> to promote greater respect for the rights of every child, </a:t>
            </a:r>
            <a:r>
              <a:rPr lang="en-GB" sz="2400" dirty="0" smtClean="0">
                <a:solidFill>
                  <a:prstClr val="black"/>
                </a:solidFill>
                <a:latin typeface="+mn-lt"/>
              </a:rPr>
              <a:t>including </a:t>
            </a:r>
            <a:r>
              <a:rPr lang="en-GB" sz="2400" dirty="0">
                <a:solidFill>
                  <a:prstClr val="black"/>
                </a:solidFill>
                <a:latin typeface="+mn-lt"/>
              </a:rPr>
              <a:t>children with disabilities;</a:t>
            </a:r>
          </a:p>
          <a:p>
            <a:pPr marL="342900" indent="-342900">
              <a:buFont typeface="Arial" panose="020B0604020202020204" pitchFamily="34" charset="0"/>
              <a:buChar char="•"/>
            </a:pPr>
            <a:r>
              <a:rPr lang="en-GB" sz="2400" b="1" dirty="0" smtClean="0">
                <a:solidFill>
                  <a:prstClr val="black"/>
                </a:solidFill>
                <a:latin typeface="+mn-lt"/>
              </a:rPr>
              <a:t>Methodologies </a:t>
            </a:r>
            <a:r>
              <a:rPr lang="en-GB" sz="2400" b="1" dirty="0">
                <a:solidFill>
                  <a:prstClr val="black"/>
                </a:solidFill>
                <a:latin typeface="+mn-lt"/>
              </a:rPr>
              <a:t>and activities of peer support</a:t>
            </a:r>
            <a:r>
              <a:rPr lang="en-GB" sz="2400" dirty="0">
                <a:solidFill>
                  <a:prstClr val="black"/>
                </a:solidFill>
                <a:latin typeface="+mn-lt"/>
              </a:rPr>
              <a:t> as the most preferred assistance by pupils with disabilities </a:t>
            </a:r>
            <a:r>
              <a:rPr lang="en-GB" sz="2400" b="1" dirty="0">
                <a:solidFill>
                  <a:prstClr val="black"/>
                </a:solidFill>
                <a:latin typeface="+mn-lt"/>
              </a:rPr>
              <a:t>should be developed</a:t>
            </a:r>
          </a:p>
          <a:p>
            <a:pPr marL="342900" indent="-342900">
              <a:buFont typeface="Arial" panose="020B0604020202020204" pitchFamily="34" charset="0"/>
              <a:buChar char="•"/>
            </a:pPr>
            <a:r>
              <a:rPr lang="en-GB" sz="2400" dirty="0">
                <a:solidFill>
                  <a:prstClr val="black"/>
                </a:solidFill>
                <a:latin typeface="+mn-lt"/>
              </a:rPr>
              <a:t>Persons with disabilities' </a:t>
            </a:r>
            <a:r>
              <a:rPr lang="en-GB" sz="2400" b="1" dirty="0">
                <a:solidFill>
                  <a:prstClr val="black"/>
                </a:solidFill>
                <a:latin typeface="+mn-lt"/>
              </a:rPr>
              <a:t>right to benefit on equal basis with others </a:t>
            </a:r>
            <a:r>
              <a:rPr lang="en-GB" sz="2400" dirty="0">
                <a:solidFill>
                  <a:prstClr val="black"/>
                </a:solidFill>
                <a:latin typeface="+mn-lt"/>
              </a:rPr>
              <a:t>from EU exchange schemes and opportunities to study and learn abroad;</a:t>
            </a:r>
          </a:p>
          <a:p>
            <a:pPr marL="342900" indent="-342900">
              <a:buFont typeface="Arial" panose="020B0604020202020204" pitchFamily="34" charset="0"/>
              <a:buChar char="•"/>
            </a:pPr>
            <a:r>
              <a:rPr lang="en-GB" sz="2400" b="1" dirty="0">
                <a:solidFill>
                  <a:prstClr val="black"/>
                </a:solidFill>
                <a:latin typeface="+mn-lt"/>
              </a:rPr>
              <a:t>The right to learn throughout life</a:t>
            </a:r>
            <a:r>
              <a:rPr lang="en-GB" sz="2400" dirty="0">
                <a:solidFill>
                  <a:prstClr val="black"/>
                </a:solidFill>
                <a:latin typeface="+mn-lt"/>
              </a:rPr>
              <a:t>;</a:t>
            </a:r>
          </a:p>
          <a:p>
            <a:pPr marL="342900" indent="-342900">
              <a:buFont typeface="Arial" panose="020B0604020202020204" pitchFamily="34" charset="0"/>
              <a:buChar char="•"/>
            </a:pPr>
            <a:r>
              <a:rPr lang="en-GB" sz="2400" dirty="0">
                <a:solidFill>
                  <a:prstClr val="black"/>
                </a:solidFill>
                <a:latin typeface="+mn-lt"/>
              </a:rPr>
              <a:t>Accessible educational </a:t>
            </a:r>
            <a:r>
              <a:rPr lang="en-GB" sz="2400" dirty="0" smtClean="0">
                <a:solidFill>
                  <a:prstClr val="black"/>
                </a:solidFill>
                <a:latin typeface="+mn-lt"/>
              </a:rPr>
              <a:t>content, accessible </a:t>
            </a:r>
            <a:r>
              <a:rPr lang="en-GB" sz="2400" dirty="0">
                <a:solidFill>
                  <a:prstClr val="black"/>
                </a:solidFill>
                <a:latin typeface="+mn-lt"/>
              </a:rPr>
              <a:t>Information </a:t>
            </a:r>
            <a:r>
              <a:rPr lang="en-GB" sz="2400" dirty="0" smtClean="0">
                <a:solidFill>
                  <a:prstClr val="black"/>
                </a:solidFill>
                <a:latin typeface="+mn-lt"/>
              </a:rPr>
              <a:t>and Communication </a:t>
            </a:r>
            <a:r>
              <a:rPr lang="en-GB" sz="2400" dirty="0">
                <a:solidFill>
                  <a:prstClr val="black"/>
                </a:solidFill>
                <a:latin typeface="+mn-lt"/>
              </a:rPr>
              <a:t>Technologies</a:t>
            </a:r>
          </a:p>
          <a:p>
            <a:pPr marL="342900" indent="-342900">
              <a:buFont typeface="Arial" panose="020B0604020202020204" pitchFamily="34" charset="0"/>
              <a:buChar char="•"/>
            </a:pPr>
            <a:r>
              <a:rPr lang="en-GB" sz="2400" dirty="0">
                <a:solidFill>
                  <a:prstClr val="black"/>
                </a:solidFill>
                <a:latin typeface="+mn-lt"/>
              </a:rPr>
              <a:t>Accessible school and university curricula (i.e. exams, etc</a:t>
            </a:r>
            <a:r>
              <a:rPr lang="en-GB" sz="2400" dirty="0" smtClean="0">
                <a:solidFill>
                  <a:prstClr val="black"/>
                </a:solidFill>
                <a:latin typeface="+mn-lt"/>
              </a:rPr>
              <a:t>.).</a:t>
            </a:r>
          </a:p>
          <a:p>
            <a:pPr marL="342900" indent="-342900">
              <a:buFont typeface="Arial" panose="020B0604020202020204" pitchFamily="34" charset="0"/>
              <a:buChar char="•"/>
            </a:pPr>
            <a:r>
              <a:rPr lang="en-GB" sz="2400" dirty="0" smtClean="0">
                <a:solidFill>
                  <a:prstClr val="black"/>
                </a:solidFill>
                <a:latin typeface="+mn-lt"/>
              </a:rPr>
              <a:t>Apply the SDG</a:t>
            </a:r>
            <a:r>
              <a:rPr lang="en-GB" sz="2400" smtClean="0">
                <a:solidFill>
                  <a:prstClr val="black"/>
                </a:solidFill>
                <a:latin typeface="+mn-lt"/>
              </a:rPr>
              <a:t>, the UN CRPD &amp; IT’S GENERAL COMMENTS</a:t>
            </a:r>
            <a:endParaRPr lang="en-GB" sz="2400" dirty="0">
              <a:solidFill>
                <a:prstClr val="black"/>
              </a:solidFill>
              <a:latin typeface="+mn-lt"/>
            </a:endParaRPr>
          </a:p>
        </p:txBody>
      </p:sp>
      <p:cxnSp>
        <p:nvCxnSpPr>
          <p:cNvPr id="5" name="Rechte verbindingslijn 4"/>
          <p:cNvCxnSpPr/>
          <p:nvPr/>
        </p:nvCxnSpPr>
        <p:spPr>
          <a:xfrm>
            <a:off x="155774" y="688256"/>
            <a:ext cx="56166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747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5828" y="4864720"/>
            <a:ext cx="8921750" cy="482600"/>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a:lnSpc>
                <a:spcPts val="3800"/>
              </a:lnSpc>
            </a:pPr>
            <a:r>
              <a:rPr lang="en-GB" sz="2900" b="1" dirty="0">
                <a:solidFill>
                  <a:srgbClr val="FFFFFF"/>
                </a:solidFill>
                <a:latin typeface="Arial" charset="0"/>
                <a:cs typeface="Arial" charset="0"/>
              </a:rPr>
              <a:t>Thank you for your attention &amp; Let’s go together </a:t>
            </a:r>
            <a:br>
              <a:rPr lang="en-GB" sz="2900" b="1" dirty="0">
                <a:solidFill>
                  <a:srgbClr val="FFFFFF"/>
                </a:solidFill>
                <a:latin typeface="Arial" charset="0"/>
                <a:cs typeface="Arial" charset="0"/>
              </a:rPr>
            </a:br>
            <a:r>
              <a:rPr lang="en-GB" sz="2900" b="1" dirty="0">
                <a:solidFill>
                  <a:srgbClr val="FFFFFF"/>
                </a:solidFill>
                <a:latin typeface="Arial" charset="0"/>
                <a:cs typeface="Arial" charset="0"/>
              </a:rPr>
              <a:t>for an inclusive society for all!</a:t>
            </a:r>
            <a:br>
              <a:rPr lang="en-GB" sz="2900" b="1" dirty="0">
                <a:solidFill>
                  <a:srgbClr val="FFFFFF"/>
                </a:solidFill>
                <a:latin typeface="Arial" charset="0"/>
                <a:cs typeface="Arial" charset="0"/>
              </a:rPr>
            </a:br>
            <a:endParaRPr lang="en-GB" sz="2900" b="1" dirty="0">
              <a:solidFill>
                <a:srgbClr val="FFFFFF"/>
              </a:solidFill>
              <a:latin typeface="Arial" charset="0"/>
              <a:cs typeface="Arial" charset="0"/>
            </a:endParaRPr>
          </a:p>
        </p:txBody>
      </p:sp>
      <p:sp>
        <p:nvSpPr>
          <p:cNvPr id="3" name="object 3"/>
          <p:cNvSpPr txBox="1"/>
          <p:nvPr/>
        </p:nvSpPr>
        <p:spPr>
          <a:xfrm>
            <a:off x="917575" y="5944840"/>
            <a:ext cx="8894762" cy="641350"/>
          </a:xfrm>
          <a:prstGeom prst="rect">
            <a:avLst/>
          </a:prstGeom>
        </p:spPr>
        <p:txBody>
          <a:bodyPr lIns="0" tIns="0" rIns="0" bIns="0"/>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US" sz="1300" dirty="0">
                <a:solidFill>
                  <a:srgbClr val="FFFFFF"/>
                </a:solidFill>
                <a:latin typeface="Arial" charset="0"/>
                <a:cs typeface="Arial" charset="0"/>
              </a:rPr>
              <a:t>.............................................................................................................................................................................................................</a:t>
            </a:r>
            <a:endParaRPr lang="en-US" sz="1300" dirty="0">
              <a:latin typeface="Arial" charset="0"/>
              <a:cs typeface="Arial" charset="0"/>
            </a:endParaRPr>
          </a:p>
          <a:p>
            <a:pPr>
              <a:lnSpc>
                <a:spcPts val="700"/>
              </a:lnSpc>
            </a:pPr>
            <a:endParaRPr lang="en-US" sz="700" dirty="0"/>
          </a:p>
          <a:p>
            <a:pPr>
              <a:lnSpc>
                <a:spcPts val="2850"/>
              </a:lnSpc>
            </a:pPr>
            <a:r>
              <a:rPr lang="en-GB" dirty="0">
                <a:solidFill>
                  <a:srgbClr val="FFFFFF"/>
                </a:solidFill>
                <a:latin typeface="Arial" charset="0"/>
                <a:cs typeface="Arial" charset="0"/>
                <a:hlinkClick r:id="rId3"/>
              </a:rPr>
              <a:t>www.edf-feph.org</a:t>
            </a:r>
            <a:r>
              <a:rPr lang="en-GB" dirty="0">
                <a:solidFill>
                  <a:srgbClr val="FFFFFF"/>
                </a:solidFill>
                <a:latin typeface="Arial" charset="0"/>
                <a:cs typeface="Arial" charset="0"/>
              </a:rPr>
              <a:t> </a:t>
            </a:r>
          </a:p>
          <a:p>
            <a:pPr>
              <a:lnSpc>
                <a:spcPts val="2850"/>
              </a:lnSpc>
            </a:pPr>
            <a:r>
              <a:rPr lang="en-GB" dirty="0">
                <a:solidFill>
                  <a:srgbClr val="FFFFFF"/>
                </a:solidFill>
                <a:latin typeface="Arial" charset="0"/>
                <a:cs typeface="Arial" charset="0"/>
                <a:hlinkClick r:id="rId4"/>
              </a:rPr>
              <a:t>www.enil.eu</a:t>
            </a:r>
            <a:r>
              <a:rPr lang="en-GB" dirty="0">
                <a:solidFill>
                  <a:srgbClr val="FFFFFF"/>
                </a:solidFill>
                <a:latin typeface="Arial" charset="0"/>
                <a:cs typeface="Arial" charset="0"/>
              </a:rPr>
              <a:t> </a:t>
            </a:r>
          </a:p>
        </p:txBody>
      </p:sp>
      <p:pic>
        <p:nvPicPr>
          <p:cNvPr id="7210" name="Picture 42" descr="EDF_logo_CMJ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71914" y="914400"/>
            <a:ext cx="2986087" cy="3716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157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112192"/>
            <a:ext cx="8967340"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a:solidFill>
                  <a:srgbClr val="0085C7"/>
                </a:solidFill>
                <a:effectLst>
                  <a:outerShdw blurRad="38100" dist="38100" dir="2700000" algn="tl">
                    <a:srgbClr val="000000">
                      <a:alpha val="43137"/>
                    </a:srgbClr>
                  </a:outerShdw>
                </a:effectLst>
                <a:latin typeface="+mj-lt"/>
                <a:cs typeface="Arial" charset="0"/>
              </a:rPr>
              <a:t>What is and does EDF do?</a:t>
            </a:r>
          </a:p>
          <a:p>
            <a:pPr>
              <a:lnSpc>
                <a:spcPts val="1000"/>
              </a:lnSpc>
            </a:pPr>
            <a:endParaRPr lang="en-US" sz="1000" dirty="0">
              <a:latin typeface="+mj-lt"/>
            </a:endParaRPr>
          </a:p>
        </p:txBody>
      </p:sp>
      <p:sp>
        <p:nvSpPr>
          <p:cNvPr id="2" name="Rectangle 1"/>
          <p:cNvSpPr/>
          <p:nvPr/>
        </p:nvSpPr>
        <p:spPr>
          <a:xfrm>
            <a:off x="299790" y="838704"/>
            <a:ext cx="9937104" cy="5632259"/>
          </a:xfrm>
          <a:prstGeom prst="rect">
            <a:avLst/>
          </a:prstGeom>
        </p:spPr>
        <p:txBody>
          <a:bodyPr wrap="square" lIns="91392" tIns="45694" rIns="91392" bIns="45694">
            <a:spAutoFit/>
          </a:bodyPr>
          <a:lstStyle/>
          <a:p>
            <a:r>
              <a:rPr lang="en-GB" sz="2400" b="1" dirty="0">
                <a:solidFill>
                  <a:srgbClr val="0070C0"/>
                </a:solidFill>
                <a:latin typeface="+mn-lt"/>
              </a:rPr>
              <a:t>The European Disability Forum (EDF)</a:t>
            </a:r>
            <a:r>
              <a:rPr lang="en-GB" sz="2400" dirty="0">
                <a:solidFill>
                  <a:srgbClr val="0070C0"/>
                </a:solidFill>
                <a:latin typeface="+mn-lt"/>
              </a:rPr>
              <a:t> </a:t>
            </a:r>
            <a:r>
              <a:rPr lang="en-GB" sz="2400" dirty="0">
                <a:latin typeface="+mn-lt"/>
              </a:rPr>
              <a:t>is an European umbrella organisation defending </a:t>
            </a:r>
            <a:r>
              <a:rPr lang="en-GB" sz="2400" b="1" dirty="0">
                <a:latin typeface="+mn-lt"/>
              </a:rPr>
              <a:t>the interests of 80 million </a:t>
            </a:r>
            <a:r>
              <a:rPr lang="en-GB" sz="2400" dirty="0">
                <a:latin typeface="+mn-lt"/>
              </a:rPr>
              <a:t>persons with disabilities in more than 30 countries in Europe.</a:t>
            </a:r>
          </a:p>
          <a:p>
            <a:pPr marL="285584" indent="-285584">
              <a:buFont typeface="Arial" panose="020B0604020202020204" pitchFamily="34" charset="0"/>
              <a:buChar char="•"/>
            </a:pPr>
            <a:r>
              <a:rPr lang="en-GB" sz="2400" b="1" dirty="0">
                <a:latin typeface="+mn-lt"/>
              </a:rPr>
              <a:t>The mission</a:t>
            </a:r>
            <a:r>
              <a:rPr lang="en-GB" sz="2400" dirty="0">
                <a:latin typeface="+mn-lt"/>
              </a:rPr>
              <a:t> of EDF is to ensure disabled people </a:t>
            </a:r>
            <a:r>
              <a:rPr lang="en-GB" sz="2400" b="1" dirty="0">
                <a:latin typeface="+mn-lt"/>
              </a:rPr>
              <a:t>full access to fundamental and human rights</a:t>
            </a:r>
            <a:r>
              <a:rPr lang="en-GB" sz="2400" dirty="0">
                <a:latin typeface="+mn-lt"/>
              </a:rPr>
              <a:t> through their active involvement in policy development and implementation in Europe. </a:t>
            </a:r>
          </a:p>
          <a:p>
            <a:pPr marL="285584" indent="-285584">
              <a:buFont typeface="Arial" panose="020B0604020202020204" pitchFamily="34" charset="0"/>
              <a:buChar char="•"/>
            </a:pPr>
            <a:r>
              <a:rPr lang="en-GB" sz="2400" b="1" dirty="0" smtClean="0">
                <a:latin typeface="+mn-lt"/>
              </a:rPr>
              <a:t>98 Member </a:t>
            </a:r>
            <a:r>
              <a:rPr lang="en-GB" sz="2400" b="1" dirty="0">
                <a:latin typeface="+mn-lt"/>
              </a:rPr>
              <a:t>Organisations</a:t>
            </a:r>
            <a:r>
              <a:rPr lang="en-GB" sz="2400" dirty="0">
                <a:latin typeface="+mn-lt"/>
              </a:rPr>
              <a:t> (Full -</a:t>
            </a:r>
            <a:r>
              <a:rPr lang="en-GB" sz="2400" dirty="0" smtClean="0">
                <a:latin typeface="+mn-lt"/>
              </a:rPr>
              <a:t>ordinary - Observer - Associate )</a:t>
            </a:r>
            <a:endParaRPr lang="en-GB" sz="2400" dirty="0">
              <a:latin typeface="+mn-lt"/>
            </a:endParaRPr>
          </a:p>
          <a:p>
            <a:pPr marL="285584" indent="-285584">
              <a:buFont typeface="Arial" panose="020B0604020202020204" pitchFamily="34" charset="0"/>
              <a:buChar char="•"/>
            </a:pPr>
            <a:r>
              <a:rPr lang="en-GB" sz="2400" b="1" dirty="0">
                <a:latin typeface="+mn-lt"/>
              </a:rPr>
              <a:t>Advocacy towards</a:t>
            </a:r>
            <a:r>
              <a:rPr lang="en-GB" sz="2400" dirty="0">
                <a:latin typeface="+mn-lt"/>
              </a:rPr>
              <a:t> the EU, the Council of Europe, European Parliament and the UN to fully implement the UN Convention on the Rights of Persons with Disabilities (CRPD), the Sustainable Development Goals (SDGs) and the European Disability Strategy 2010-2020</a:t>
            </a:r>
          </a:p>
          <a:p>
            <a:pPr marL="285584" indent="-285584">
              <a:buFont typeface="Arial" panose="020B0604020202020204" pitchFamily="34" charset="0"/>
              <a:buChar char="•"/>
            </a:pPr>
            <a:r>
              <a:rPr lang="en-GB" sz="2400" dirty="0">
                <a:latin typeface="+mn-lt"/>
              </a:rPr>
              <a:t>EDF is a </a:t>
            </a:r>
            <a:r>
              <a:rPr lang="en-GB" sz="2400" b="1" dirty="0">
                <a:latin typeface="+mn-lt"/>
              </a:rPr>
              <a:t>member</a:t>
            </a:r>
            <a:r>
              <a:rPr lang="en-GB" sz="2400" dirty="0">
                <a:latin typeface="+mn-lt"/>
              </a:rPr>
              <a:t> of the International Disability Alliance and works closely </a:t>
            </a:r>
            <a:r>
              <a:rPr lang="en-GB" sz="2400" dirty="0" smtClean="0">
                <a:latin typeface="+mn-lt"/>
              </a:rPr>
              <a:t>with </a:t>
            </a:r>
            <a:r>
              <a:rPr lang="en-GB" sz="2400" dirty="0">
                <a:latin typeface="+mn-lt"/>
              </a:rPr>
              <a:t>European institutions ( ANED, FRA, Eurostat)</a:t>
            </a:r>
          </a:p>
          <a:p>
            <a:pPr marL="285584" indent="-285584">
              <a:buFont typeface="Arial" panose="020B0604020202020204" pitchFamily="34" charset="0"/>
              <a:buChar char="•"/>
            </a:pPr>
            <a:r>
              <a:rPr lang="en-GB" sz="2400" dirty="0">
                <a:latin typeface="+mn-lt"/>
              </a:rPr>
              <a:t>EDF submitted an alternative report to inform the UN CRPD Committee on the gaps in the EU CRPD </a:t>
            </a:r>
            <a:r>
              <a:rPr lang="en-GB" sz="2400" dirty="0" smtClean="0">
                <a:latin typeface="+mn-lt"/>
              </a:rPr>
              <a:t>Report, part of the monitor mechanism….</a:t>
            </a:r>
            <a:endParaRPr lang="en-GB" sz="2400" dirty="0">
              <a:latin typeface="+mn-lt"/>
            </a:endParaRPr>
          </a:p>
        </p:txBody>
      </p:sp>
      <p:cxnSp>
        <p:nvCxnSpPr>
          <p:cNvPr id="5" name="Rechte verbindingslijn 4"/>
          <p:cNvCxnSpPr/>
          <p:nvPr/>
        </p:nvCxnSpPr>
        <p:spPr>
          <a:xfrm>
            <a:off x="155774" y="688256"/>
            <a:ext cx="56166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773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112192"/>
            <a:ext cx="8967340"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smtClean="0">
                <a:solidFill>
                  <a:srgbClr val="0085C7"/>
                </a:solidFill>
                <a:effectLst>
                  <a:outerShdw blurRad="38100" dist="38100" dir="2700000" algn="tl">
                    <a:srgbClr val="000000">
                      <a:alpha val="43137"/>
                    </a:srgbClr>
                  </a:outerShdw>
                </a:effectLst>
                <a:latin typeface="+mn-lt"/>
                <a:cs typeface="Arial" charset="0"/>
              </a:rPr>
              <a:t>EDF her work on inclusive education?</a:t>
            </a:r>
            <a:endParaRPr lang="en-GB" sz="3600" b="1" dirty="0">
              <a:solidFill>
                <a:srgbClr val="0085C7"/>
              </a:solidFill>
              <a:effectLst>
                <a:outerShdw blurRad="38100" dist="38100" dir="2700000" algn="tl">
                  <a:srgbClr val="000000">
                    <a:alpha val="43137"/>
                  </a:srgbClr>
                </a:outerShdw>
              </a:effectLst>
              <a:latin typeface="+mn-lt"/>
              <a:cs typeface="Arial" charset="0"/>
            </a:endParaRPr>
          </a:p>
          <a:p>
            <a:pPr>
              <a:lnSpc>
                <a:spcPts val="1000"/>
              </a:lnSpc>
            </a:pPr>
            <a:endParaRPr lang="en-US" sz="3600" dirty="0">
              <a:effectLst>
                <a:outerShdw blurRad="38100" dist="38100" dir="2700000" algn="tl">
                  <a:srgbClr val="000000">
                    <a:alpha val="43137"/>
                  </a:srgbClr>
                </a:outerShdw>
              </a:effectLst>
              <a:latin typeface="+mn-lt"/>
            </a:endParaRPr>
          </a:p>
        </p:txBody>
      </p:sp>
      <p:sp>
        <p:nvSpPr>
          <p:cNvPr id="2" name="Rectangle 1"/>
          <p:cNvSpPr/>
          <p:nvPr/>
        </p:nvSpPr>
        <p:spPr>
          <a:xfrm>
            <a:off x="299790" y="889226"/>
            <a:ext cx="10153128" cy="6001590"/>
          </a:xfrm>
          <a:prstGeom prst="rect">
            <a:avLst/>
          </a:prstGeom>
        </p:spPr>
        <p:txBody>
          <a:bodyPr wrap="square" lIns="91392" tIns="45694" rIns="91392" bIns="45694">
            <a:spAutoFit/>
          </a:bodyPr>
          <a:lstStyle/>
          <a:p>
            <a:pPr marL="342900" indent="-342900">
              <a:buFont typeface="Arial" panose="020B0604020202020204" pitchFamily="34" charset="0"/>
              <a:buChar char="•"/>
            </a:pPr>
            <a:r>
              <a:rPr lang="en-GB" sz="2400" b="1" dirty="0" smtClean="0">
                <a:latin typeface="+mn-lt"/>
              </a:rPr>
              <a:t>Despite </a:t>
            </a:r>
            <a:r>
              <a:rPr lang="en-GB" sz="2400" b="1" dirty="0">
                <a:latin typeface="+mn-lt"/>
              </a:rPr>
              <a:t>the limited competences </a:t>
            </a:r>
            <a:r>
              <a:rPr lang="en-GB" sz="2400" dirty="0">
                <a:latin typeface="+mn-lt"/>
              </a:rPr>
              <a:t>of the European Union in this field, </a:t>
            </a:r>
            <a:r>
              <a:rPr lang="en-GB" sz="2400" dirty="0" smtClean="0">
                <a:latin typeface="+mn-lt"/>
              </a:rPr>
              <a:t>EDF </a:t>
            </a:r>
            <a:r>
              <a:rPr lang="en-GB" sz="2400" dirty="0">
                <a:latin typeface="+mn-lt"/>
              </a:rPr>
              <a:t>believes that the right to education should be </a:t>
            </a:r>
            <a:r>
              <a:rPr lang="en-GB" sz="2400" b="1" dirty="0" smtClean="0">
                <a:latin typeface="+mn-lt"/>
              </a:rPr>
              <a:t>considered, guaranteed </a:t>
            </a:r>
            <a:r>
              <a:rPr lang="en-GB" sz="2400" b="1" dirty="0">
                <a:latin typeface="+mn-lt"/>
              </a:rPr>
              <a:t>and protected by the EU,</a:t>
            </a:r>
            <a:r>
              <a:rPr lang="en-GB" sz="2400" dirty="0">
                <a:latin typeface="+mn-lt"/>
              </a:rPr>
              <a:t> as being part of its fundamental values and principles and a universal human right</a:t>
            </a:r>
            <a:r>
              <a:rPr lang="en-GB" sz="2400" dirty="0" smtClean="0">
                <a:latin typeface="+mn-lt"/>
              </a:rPr>
              <a:t>.</a:t>
            </a:r>
            <a:endParaRPr lang="en-GB" sz="2400" dirty="0">
              <a:latin typeface="+mn-lt"/>
            </a:endParaRPr>
          </a:p>
          <a:p>
            <a:pPr marL="342900" indent="-342900">
              <a:buFont typeface="Arial" panose="020B0604020202020204" pitchFamily="34" charset="0"/>
              <a:buChar char="•"/>
            </a:pPr>
            <a:r>
              <a:rPr lang="en-GB" sz="2400" b="1" dirty="0" smtClean="0">
                <a:latin typeface="+mn-lt"/>
              </a:rPr>
              <a:t>European disability strategy </a:t>
            </a:r>
            <a:r>
              <a:rPr lang="en-GB" sz="2400" b="1" dirty="0">
                <a:latin typeface="+mn-lt"/>
              </a:rPr>
              <a:t> </a:t>
            </a:r>
            <a:r>
              <a:rPr lang="en-GB" sz="2400" b="1" dirty="0" smtClean="0">
                <a:latin typeface="+mn-lt"/>
              </a:rPr>
              <a:t>2020:</a:t>
            </a:r>
            <a:r>
              <a:rPr lang="en-GB" sz="2400" dirty="0" smtClean="0">
                <a:latin typeface="+mn-lt"/>
              </a:rPr>
              <a:t> </a:t>
            </a:r>
          </a:p>
          <a:p>
            <a:pPr marL="799833" lvl="1" indent="-342900">
              <a:buFont typeface="Arial" panose="020B0604020202020204" pitchFamily="34" charset="0"/>
              <a:buChar char="•"/>
            </a:pPr>
            <a:r>
              <a:rPr lang="en-GB" sz="2400" dirty="0" smtClean="0">
                <a:latin typeface="+mn-lt"/>
              </a:rPr>
              <a:t>aims </a:t>
            </a:r>
            <a:r>
              <a:rPr lang="en-GB" sz="2400" dirty="0">
                <a:latin typeface="+mn-lt"/>
              </a:rPr>
              <a:t>at </a:t>
            </a:r>
            <a:r>
              <a:rPr lang="en-GB" sz="2400" dirty="0" smtClean="0">
                <a:latin typeface="+mn-lt"/>
              </a:rPr>
              <a:t>reducing </a:t>
            </a:r>
            <a:r>
              <a:rPr lang="en-GB" sz="2400" dirty="0">
                <a:latin typeface="+mn-lt"/>
              </a:rPr>
              <a:t>under than 10% the rate of school drops-out </a:t>
            </a:r>
            <a:endParaRPr lang="en-GB" sz="2400" dirty="0" smtClean="0">
              <a:latin typeface="+mn-lt"/>
            </a:endParaRPr>
          </a:p>
          <a:p>
            <a:pPr marL="799833" lvl="1" indent="-342900">
              <a:buFont typeface="Arial" panose="020B0604020202020204" pitchFamily="34" charset="0"/>
              <a:buChar char="•"/>
            </a:pPr>
            <a:r>
              <a:rPr lang="en-GB" sz="2400" dirty="0" smtClean="0">
                <a:latin typeface="+mn-lt"/>
              </a:rPr>
              <a:t>to </a:t>
            </a:r>
            <a:r>
              <a:rPr lang="en-GB" sz="2400" dirty="0">
                <a:latin typeface="+mn-lt"/>
              </a:rPr>
              <a:t>increase to at least 40% the share of persons having completed tertiary or equivalent education. </a:t>
            </a:r>
            <a:endParaRPr lang="en-GB" sz="2400" dirty="0" smtClean="0">
              <a:latin typeface="+mn-lt"/>
            </a:endParaRPr>
          </a:p>
          <a:p>
            <a:pPr marL="799833" lvl="1" indent="-342900">
              <a:buFont typeface="Arial" panose="020B0604020202020204" pitchFamily="34" charset="0"/>
              <a:buChar char="•"/>
            </a:pPr>
            <a:r>
              <a:rPr lang="en-US" altLang="en-US" sz="2400" dirty="0" smtClean="0">
                <a:solidFill>
                  <a:prstClr val="black"/>
                </a:solidFill>
                <a:latin typeface="+mn-lt"/>
                <a:cs typeface="Arial" panose="020B0604020202020204" pitchFamily="34" charset="0"/>
              </a:rPr>
              <a:t>negotiating </a:t>
            </a:r>
            <a:r>
              <a:rPr lang="en-US" altLang="en-US" sz="2400" dirty="0">
                <a:solidFill>
                  <a:prstClr val="black"/>
                </a:solidFill>
                <a:latin typeface="+mn-lt"/>
                <a:cs typeface="Arial" panose="020B0604020202020204" pitchFamily="34" charset="0"/>
              </a:rPr>
              <a:t>for </a:t>
            </a:r>
            <a:r>
              <a:rPr lang="en-US" altLang="en-US" sz="2400" dirty="0" smtClean="0">
                <a:solidFill>
                  <a:prstClr val="black"/>
                </a:solidFill>
                <a:latin typeface="+mn-lt"/>
                <a:cs typeface="Arial" panose="020B0604020202020204" pitchFamily="34" charset="0"/>
              </a:rPr>
              <a:t>the </a:t>
            </a:r>
            <a:r>
              <a:rPr lang="en-US" altLang="en-US" sz="2400" dirty="0">
                <a:solidFill>
                  <a:prstClr val="black"/>
                </a:solidFill>
                <a:latin typeface="+mn-lt"/>
                <a:cs typeface="Arial" panose="020B0604020202020204" pitchFamily="34" charset="0"/>
              </a:rPr>
              <a:t>new </a:t>
            </a:r>
            <a:r>
              <a:rPr lang="en-US" altLang="en-US" sz="2400" dirty="0" smtClean="0">
                <a:solidFill>
                  <a:prstClr val="black"/>
                </a:solidFill>
                <a:latin typeface="+mn-lt"/>
                <a:cs typeface="Arial" panose="020B0604020202020204" pitchFamily="34" charset="0"/>
              </a:rPr>
              <a:t>strategic plan</a:t>
            </a:r>
            <a:endParaRPr lang="en-GB" sz="2400" dirty="0" smtClean="0">
              <a:latin typeface="+mn-lt"/>
            </a:endParaRPr>
          </a:p>
          <a:p>
            <a:pPr marL="342900" indent="-342900">
              <a:buFont typeface="Arial" panose="020B0604020202020204" pitchFamily="34" charset="0"/>
              <a:buChar char="•"/>
            </a:pPr>
            <a:r>
              <a:rPr lang="en-GB" sz="2400" b="1" dirty="0">
                <a:latin typeface="+mn-lt"/>
              </a:rPr>
              <a:t>EU Member States</a:t>
            </a:r>
            <a:r>
              <a:rPr lang="en-GB" sz="2400" dirty="0">
                <a:latin typeface="+mn-lt"/>
              </a:rPr>
              <a:t>: </a:t>
            </a:r>
            <a:r>
              <a:rPr lang="en-GB" sz="2400" dirty="0" smtClean="0">
                <a:latin typeface="+mn-lt"/>
              </a:rPr>
              <a:t>Using the European Semester &amp; Social pillar reporting to avoid that children </a:t>
            </a:r>
            <a:r>
              <a:rPr lang="en-GB" sz="2400" dirty="0">
                <a:latin typeface="+mn-lt"/>
              </a:rPr>
              <a:t>and young persons with disabilities </a:t>
            </a:r>
            <a:r>
              <a:rPr lang="en-GB" sz="2400" dirty="0" smtClean="0">
                <a:latin typeface="+mn-lt"/>
              </a:rPr>
              <a:t>can not </a:t>
            </a:r>
            <a:r>
              <a:rPr lang="en-GB" sz="2400" dirty="0">
                <a:latin typeface="+mn-lt"/>
              </a:rPr>
              <a:t>benefit from the mainstream education </a:t>
            </a:r>
            <a:r>
              <a:rPr lang="en-GB" sz="2400" dirty="0" smtClean="0">
                <a:latin typeface="+mn-lt"/>
              </a:rPr>
              <a:t>or being totally excluded</a:t>
            </a:r>
            <a:endParaRPr lang="en-GB" sz="2400" dirty="0">
              <a:latin typeface="+mn-lt"/>
            </a:endParaRPr>
          </a:p>
          <a:p>
            <a:pPr marL="342900" indent="-342900">
              <a:buFont typeface="Arial" panose="020B0604020202020204" pitchFamily="34" charset="0"/>
              <a:buChar char="•"/>
            </a:pPr>
            <a:r>
              <a:rPr lang="en-GB" sz="2400" b="1" dirty="0">
                <a:latin typeface="+mn-lt"/>
              </a:rPr>
              <a:t>Article 24 of </a:t>
            </a:r>
            <a:r>
              <a:rPr lang="en-GB" sz="2400" dirty="0">
                <a:latin typeface="+mn-lt"/>
              </a:rPr>
              <a:t>the UN Convention on the Rights of Persons with Disabilities </a:t>
            </a:r>
          </a:p>
          <a:p>
            <a:r>
              <a:rPr lang="en-GB" sz="2400" b="1" dirty="0">
                <a:latin typeface="+mn-lt"/>
              </a:rPr>
              <a:t>    affirms the right to education</a:t>
            </a:r>
            <a:r>
              <a:rPr lang="en-GB" sz="2400" dirty="0">
                <a:latin typeface="+mn-lt"/>
              </a:rPr>
              <a:t> as a fundamental one &amp; general comment 4. </a:t>
            </a:r>
            <a:endParaRPr lang="en-GB" sz="2400" b="1" dirty="0" smtClean="0">
              <a:latin typeface="+mn-lt"/>
            </a:endParaRPr>
          </a:p>
          <a:p>
            <a:pPr marL="342900" indent="-342900">
              <a:buFont typeface="Arial" panose="020B0604020202020204" pitchFamily="34" charset="0"/>
              <a:buChar char="•"/>
            </a:pPr>
            <a:r>
              <a:rPr lang="en-GB" sz="2400" b="1" dirty="0" smtClean="0">
                <a:latin typeface="+mn-lt"/>
              </a:rPr>
              <a:t>Sustainable development goals (SDGs)</a:t>
            </a:r>
            <a:r>
              <a:rPr lang="en-GB" sz="2400" dirty="0" smtClean="0">
                <a:latin typeface="+mn-lt"/>
              </a:rPr>
              <a:t> : goal 4</a:t>
            </a:r>
          </a:p>
          <a:p>
            <a:pPr marL="342900" indent="-342900">
              <a:buFont typeface="Arial" panose="020B0604020202020204" pitchFamily="34" charset="0"/>
              <a:buChar char="•"/>
            </a:pPr>
            <a:endParaRPr lang="en-GB" sz="2400" dirty="0">
              <a:latin typeface="+mn-lt"/>
            </a:endParaRPr>
          </a:p>
        </p:txBody>
      </p:sp>
      <p:cxnSp>
        <p:nvCxnSpPr>
          <p:cNvPr id="5" name="Rechte verbindingslijn 4"/>
          <p:cNvCxnSpPr/>
          <p:nvPr/>
        </p:nvCxnSpPr>
        <p:spPr>
          <a:xfrm>
            <a:off x="155774" y="688256"/>
            <a:ext cx="56166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383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112192"/>
            <a:ext cx="8967340"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smtClean="0">
                <a:solidFill>
                  <a:srgbClr val="0085C7"/>
                </a:solidFill>
                <a:effectLst>
                  <a:outerShdw blurRad="38100" dist="38100" dir="2700000" algn="tl">
                    <a:srgbClr val="000000">
                      <a:alpha val="43137"/>
                    </a:srgbClr>
                  </a:outerShdw>
                </a:effectLst>
                <a:latin typeface="+mn-lt"/>
                <a:cs typeface="Arial" charset="0"/>
              </a:rPr>
              <a:t>The </a:t>
            </a:r>
            <a:r>
              <a:rPr lang="en-GB" sz="3600" b="1" dirty="0">
                <a:solidFill>
                  <a:srgbClr val="0085C7"/>
                </a:solidFill>
                <a:effectLst>
                  <a:outerShdw blurRad="38100" dist="38100" dir="2700000" algn="tl">
                    <a:srgbClr val="000000">
                      <a:alpha val="43137"/>
                    </a:srgbClr>
                  </a:outerShdw>
                </a:effectLst>
                <a:latin typeface="+mn-lt"/>
                <a:cs typeface="Arial" charset="0"/>
              </a:rPr>
              <a:t>CRPD in Europe</a:t>
            </a:r>
            <a:r>
              <a:rPr lang="en-GB" sz="3600" b="1" dirty="0">
                <a:solidFill>
                  <a:srgbClr val="0085C7"/>
                </a:solidFill>
                <a:effectLst>
                  <a:outerShdw blurRad="38100" dist="38100" dir="2700000" algn="tl">
                    <a:srgbClr val="000000">
                      <a:alpha val="43137"/>
                    </a:srgbClr>
                  </a:outerShdw>
                </a:effectLst>
                <a:latin typeface="Arial" charset="0"/>
                <a:cs typeface="Arial" charset="0"/>
              </a:rPr>
              <a:t> </a:t>
            </a:r>
          </a:p>
          <a:p>
            <a:pPr>
              <a:lnSpc>
                <a:spcPts val="1000"/>
              </a:lnSpc>
            </a:pPr>
            <a:endParaRPr lang="en-US" sz="1000" dirty="0"/>
          </a:p>
        </p:txBody>
      </p:sp>
      <p:sp>
        <p:nvSpPr>
          <p:cNvPr id="2" name="Rectangle 1"/>
          <p:cNvSpPr/>
          <p:nvPr/>
        </p:nvSpPr>
        <p:spPr>
          <a:xfrm>
            <a:off x="11758" y="500149"/>
            <a:ext cx="10657184" cy="6340145"/>
          </a:xfrm>
          <a:prstGeom prst="rect">
            <a:avLst/>
          </a:prstGeom>
        </p:spPr>
        <p:txBody>
          <a:bodyPr wrap="square" lIns="91392" tIns="45694" rIns="91392" bIns="45694">
            <a:spAutoFit/>
          </a:bodyPr>
          <a:lstStyle/>
          <a:p>
            <a:endParaRPr lang="en-GB" sz="2200" dirty="0" smtClean="0"/>
          </a:p>
          <a:p>
            <a:pPr marL="355392" indent="-342702">
              <a:buFont typeface="Arial" panose="020B0604020202020204" pitchFamily="34" charset="0"/>
              <a:buChar char="•"/>
            </a:pPr>
            <a:r>
              <a:rPr lang="en-US" altLang="en-US" sz="2400" b="1" dirty="0">
                <a:solidFill>
                  <a:prstClr val="black"/>
                </a:solidFill>
                <a:latin typeface="+mn-lt"/>
                <a:cs typeface="Arial" panose="020B0604020202020204" pitchFamily="34" charset="0"/>
              </a:rPr>
              <a:t>All the 28 Member States </a:t>
            </a:r>
            <a:r>
              <a:rPr lang="en-US" altLang="en-US" sz="2400" dirty="0">
                <a:solidFill>
                  <a:prstClr val="black"/>
                </a:solidFill>
                <a:latin typeface="+mn-lt"/>
                <a:cs typeface="Arial" panose="020B0604020202020204" pitchFamily="34" charset="0"/>
              </a:rPr>
              <a:t>of the European Union (EU) have ratified the UN Convention on the Rights of Persons with Disabilities (UN CRPD</a:t>
            </a:r>
            <a:r>
              <a:rPr lang="en-US" altLang="en-US" sz="2400" dirty="0" smtClean="0">
                <a:solidFill>
                  <a:prstClr val="black"/>
                </a:solidFill>
                <a:latin typeface="+mn-lt"/>
                <a:cs typeface="Arial" panose="020B0604020202020204" pitchFamily="34" charset="0"/>
              </a:rPr>
              <a:t>).</a:t>
            </a:r>
            <a:endParaRPr lang="en-US" altLang="en-US" sz="2400" dirty="0">
              <a:solidFill>
                <a:prstClr val="black"/>
              </a:solidFill>
              <a:latin typeface="+mn-lt"/>
              <a:cs typeface="Arial" panose="020B0604020202020204" pitchFamily="34" charset="0"/>
            </a:endParaRPr>
          </a:p>
          <a:p>
            <a:pPr marL="355392" indent="-342702">
              <a:buFont typeface="Arial" panose="020B0604020202020204" pitchFamily="34" charset="0"/>
              <a:buChar char="•"/>
            </a:pPr>
            <a:r>
              <a:rPr lang="en-US" altLang="en-US" sz="2400" dirty="0">
                <a:solidFill>
                  <a:prstClr val="black"/>
                </a:solidFill>
                <a:latin typeface="+mn-lt"/>
                <a:cs typeface="Arial" panose="020B0604020202020204" pitchFamily="34" charset="0"/>
              </a:rPr>
              <a:t>The </a:t>
            </a:r>
            <a:r>
              <a:rPr lang="en-US" altLang="en-US" sz="2400" b="1" dirty="0">
                <a:solidFill>
                  <a:prstClr val="black"/>
                </a:solidFill>
                <a:latin typeface="+mn-lt"/>
                <a:cs typeface="Arial" panose="020B0604020202020204" pitchFamily="34" charset="0"/>
              </a:rPr>
              <a:t>EU ratified the CRPD </a:t>
            </a:r>
            <a:r>
              <a:rPr lang="en-US" altLang="en-US" sz="2400" dirty="0">
                <a:solidFill>
                  <a:prstClr val="black"/>
                </a:solidFill>
                <a:latin typeface="+mn-lt"/>
                <a:cs typeface="Arial" panose="020B0604020202020204" pitchFamily="34" charset="0"/>
              </a:rPr>
              <a:t>in December 2010, making it the </a:t>
            </a:r>
            <a:r>
              <a:rPr lang="en-US" altLang="en-US" sz="2400" b="1" dirty="0">
                <a:solidFill>
                  <a:prstClr val="black"/>
                </a:solidFill>
                <a:latin typeface="+mn-lt"/>
                <a:cs typeface="Arial" panose="020B0604020202020204" pitchFamily="34" charset="0"/>
              </a:rPr>
              <a:t>first human rights treaty to ever have been ratified by a regional </a:t>
            </a:r>
            <a:r>
              <a:rPr lang="en-US" altLang="en-US" sz="2400" b="1" dirty="0" smtClean="0">
                <a:solidFill>
                  <a:prstClr val="black"/>
                </a:solidFill>
                <a:latin typeface="+mn-lt"/>
                <a:cs typeface="Arial" panose="020B0604020202020204" pitchFamily="34" charset="0"/>
              </a:rPr>
              <a:t>organization</a:t>
            </a:r>
            <a:endParaRPr lang="en-US" altLang="en-US" sz="2400" dirty="0">
              <a:solidFill>
                <a:prstClr val="black"/>
              </a:solidFill>
              <a:latin typeface="+mn-lt"/>
              <a:cs typeface="Arial" panose="020B0604020202020204" pitchFamily="34" charset="0"/>
            </a:endParaRPr>
          </a:p>
          <a:p>
            <a:pPr marL="355392" indent="-342702">
              <a:buFont typeface="Arial" panose="020B0604020202020204" pitchFamily="34" charset="0"/>
              <a:buChar char="•"/>
            </a:pPr>
            <a:r>
              <a:rPr lang="en-GB" altLang="en-US" sz="2400" b="1" dirty="0" smtClean="0">
                <a:solidFill>
                  <a:prstClr val="black"/>
                </a:solidFill>
                <a:latin typeface="+mn-lt"/>
                <a:cs typeface="Arial" panose="020B0604020202020204" pitchFamily="34" charset="0"/>
              </a:rPr>
              <a:t>Concluding </a:t>
            </a:r>
            <a:r>
              <a:rPr lang="en-GB" altLang="en-US" sz="2400" b="1" dirty="0">
                <a:solidFill>
                  <a:prstClr val="black"/>
                </a:solidFill>
                <a:latin typeface="+mn-lt"/>
                <a:cs typeface="Arial" panose="020B0604020202020204" pitchFamily="34" charset="0"/>
              </a:rPr>
              <a:t>observations </a:t>
            </a:r>
            <a:r>
              <a:rPr lang="en-GB" altLang="en-US" sz="2400" dirty="0">
                <a:solidFill>
                  <a:prstClr val="black"/>
                </a:solidFill>
                <a:latin typeface="+mn-lt"/>
                <a:cs typeface="Arial" panose="020B0604020202020204" pitchFamily="34" charset="0"/>
              </a:rPr>
              <a:t>on the initial report of the </a:t>
            </a:r>
            <a:r>
              <a:rPr lang="en-GB" altLang="en-US" sz="2400" dirty="0" smtClean="0">
                <a:solidFill>
                  <a:prstClr val="black"/>
                </a:solidFill>
                <a:latin typeface="+mn-lt"/>
                <a:cs typeface="Arial" panose="020B0604020202020204" pitchFamily="34" charset="0"/>
              </a:rPr>
              <a:t>EU:</a:t>
            </a:r>
            <a:endParaRPr lang="en-US" altLang="en-US" sz="2400" dirty="0" smtClean="0">
              <a:solidFill>
                <a:prstClr val="black"/>
              </a:solidFill>
              <a:latin typeface="+mn-lt"/>
              <a:cs typeface="Arial" panose="020B0604020202020204" pitchFamily="34" charset="0"/>
            </a:endParaRPr>
          </a:p>
          <a:p>
            <a:pPr marL="812523" lvl="1" indent="-342900">
              <a:buFont typeface="Wingdings" panose="05000000000000000000" pitchFamily="2" charset="2"/>
              <a:buChar char="Ø"/>
            </a:pPr>
            <a:r>
              <a:rPr lang="en-GB" altLang="en-US" sz="2400" u="sng" dirty="0">
                <a:solidFill>
                  <a:prstClr val="black"/>
                </a:solidFill>
                <a:latin typeface="+mn-lt"/>
                <a:cs typeface="Arial" panose="020B0604020202020204" pitchFamily="34" charset="0"/>
              </a:rPr>
              <a:t>is concerned </a:t>
            </a:r>
            <a:r>
              <a:rPr lang="en-GB" altLang="en-US" sz="2400" dirty="0">
                <a:solidFill>
                  <a:prstClr val="black"/>
                </a:solidFill>
                <a:latin typeface="+mn-lt"/>
                <a:cs typeface="Arial" panose="020B0604020202020204" pitchFamily="34" charset="0"/>
              </a:rPr>
              <a:t>that in </a:t>
            </a:r>
            <a:r>
              <a:rPr lang="en-GB" altLang="en-US" sz="2400" dirty="0" smtClean="0">
                <a:solidFill>
                  <a:prstClr val="black"/>
                </a:solidFill>
                <a:latin typeface="+mn-lt"/>
                <a:cs typeface="Arial" panose="020B0604020202020204" pitchFamily="34" charset="0"/>
              </a:rPr>
              <a:t>different </a:t>
            </a:r>
            <a:r>
              <a:rPr lang="en-GB" altLang="en-US" sz="2400" dirty="0">
                <a:solidFill>
                  <a:prstClr val="black"/>
                </a:solidFill>
                <a:latin typeface="+mn-lt"/>
                <a:cs typeface="Arial" panose="020B0604020202020204" pitchFamily="34" charset="0"/>
              </a:rPr>
              <a:t>member States, many </a:t>
            </a:r>
            <a:r>
              <a:rPr lang="en-GB" altLang="en-US" sz="2400" dirty="0" smtClean="0">
                <a:solidFill>
                  <a:prstClr val="black"/>
                </a:solidFill>
                <a:latin typeface="+mn-lt"/>
                <a:cs typeface="Arial" panose="020B0604020202020204" pitchFamily="34" charset="0"/>
              </a:rPr>
              <a:t>boys, girls </a:t>
            </a:r>
            <a:r>
              <a:rPr lang="en-GB" altLang="en-US" sz="2400" dirty="0">
                <a:solidFill>
                  <a:prstClr val="black"/>
                </a:solidFill>
                <a:latin typeface="+mn-lt"/>
                <a:cs typeface="Arial" panose="020B0604020202020204" pitchFamily="34" charset="0"/>
              </a:rPr>
              <a:t>and adults with disabilities cannot access inclusive, quality education in line with the </a:t>
            </a:r>
            <a:r>
              <a:rPr lang="en-GB" altLang="en-US" sz="2400" dirty="0" smtClean="0">
                <a:solidFill>
                  <a:prstClr val="black"/>
                </a:solidFill>
                <a:latin typeface="+mn-lt"/>
                <a:cs typeface="Arial" panose="020B0604020202020204" pitchFamily="34" charset="0"/>
              </a:rPr>
              <a:t>CRPD</a:t>
            </a:r>
            <a:endParaRPr lang="en-GB" altLang="en-US" sz="2400" dirty="0">
              <a:solidFill>
                <a:prstClr val="black"/>
              </a:solidFill>
              <a:latin typeface="+mn-lt"/>
              <a:cs typeface="Arial" panose="020B0604020202020204" pitchFamily="34" charset="0"/>
            </a:endParaRPr>
          </a:p>
          <a:p>
            <a:pPr marL="812523" lvl="1" indent="-342900">
              <a:buFont typeface="Wingdings" panose="05000000000000000000" pitchFamily="2" charset="2"/>
              <a:buChar char="Ø"/>
            </a:pPr>
            <a:r>
              <a:rPr lang="en-GB" altLang="en-US" sz="2400" u="sng" dirty="0">
                <a:solidFill>
                  <a:prstClr val="black"/>
                </a:solidFill>
                <a:latin typeface="+mn-lt"/>
                <a:cs typeface="Arial" panose="020B0604020202020204" pitchFamily="34" charset="0"/>
              </a:rPr>
              <a:t>r</a:t>
            </a:r>
            <a:r>
              <a:rPr lang="en-GB" altLang="en-US" sz="2400" u="sng" dirty="0" smtClean="0">
                <a:solidFill>
                  <a:prstClr val="black"/>
                </a:solidFill>
                <a:latin typeface="+mn-lt"/>
                <a:cs typeface="Arial" panose="020B0604020202020204" pitchFamily="34" charset="0"/>
              </a:rPr>
              <a:t>ecommend to develop with ESIF </a:t>
            </a:r>
            <a:r>
              <a:rPr lang="en-GB" altLang="en-US" sz="2400" u="sng" dirty="0">
                <a:solidFill>
                  <a:prstClr val="black"/>
                </a:solidFill>
                <a:latin typeface="+mn-lt"/>
                <a:cs typeface="Arial" panose="020B0604020202020204" pitchFamily="34" charset="0"/>
              </a:rPr>
              <a:t>support</a:t>
            </a:r>
            <a:r>
              <a:rPr lang="en-GB" altLang="en-US" sz="2400" dirty="0">
                <a:solidFill>
                  <a:prstClr val="black"/>
                </a:solidFill>
                <a:latin typeface="+mn-lt"/>
                <a:cs typeface="Arial" panose="020B0604020202020204" pitchFamily="34" charset="0"/>
              </a:rPr>
              <a:t> services </a:t>
            </a:r>
            <a:r>
              <a:rPr lang="en-GB" altLang="en-US" sz="2400" dirty="0" smtClean="0">
                <a:solidFill>
                  <a:prstClr val="black"/>
                </a:solidFill>
                <a:latin typeface="+mn-lt"/>
                <a:cs typeface="Arial" panose="020B0604020202020204" pitchFamily="34" charset="0"/>
              </a:rPr>
              <a:t>for children with </a:t>
            </a:r>
            <a:r>
              <a:rPr lang="en-GB" altLang="en-US" sz="2400" dirty="0">
                <a:solidFill>
                  <a:prstClr val="black"/>
                </a:solidFill>
                <a:latin typeface="+mn-lt"/>
                <a:cs typeface="Arial" panose="020B0604020202020204" pitchFamily="34" charset="0"/>
              </a:rPr>
              <a:t>disabilities and their families in local communities, foster deinstitutionalization, prevent any new institutionalization and promote social inclusion and access to mainstream, inclusive, quality education for boys and girls with disabilities</a:t>
            </a:r>
            <a:r>
              <a:rPr lang="en-GB" altLang="en-US" sz="2400" dirty="0" smtClean="0">
                <a:solidFill>
                  <a:prstClr val="black"/>
                </a:solidFill>
                <a:latin typeface="+mn-lt"/>
                <a:cs typeface="Arial" panose="020B0604020202020204" pitchFamily="34" charset="0"/>
              </a:rPr>
              <a:t>.</a:t>
            </a:r>
            <a:endParaRPr lang="en-US" altLang="en-US" sz="2400" dirty="0">
              <a:solidFill>
                <a:prstClr val="black"/>
              </a:solidFill>
              <a:latin typeface="+mn-lt"/>
              <a:cs typeface="Arial" panose="020B0604020202020204" pitchFamily="34" charset="0"/>
            </a:endParaRPr>
          </a:p>
          <a:p>
            <a:pPr marL="812523" lvl="1" indent="-342900">
              <a:buFont typeface="Wingdings" panose="05000000000000000000" pitchFamily="2" charset="2"/>
              <a:buChar char="Ø"/>
            </a:pPr>
            <a:r>
              <a:rPr lang="en-GB" altLang="en-US" sz="2400" u="sng" dirty="0" smtClean="0">
                <a:solidFill>
                  <a:prstClr val="black"/>
                </a:solidFill>
                <a:latin typeface="+mn-lt"/>
                <a:cs typeface="Arial" panose="020B0604020202020204" pitchFamily="34" charset="0"/>
              </a:rPr>
              <a:t>recommends </a:t>
            </a:r>
            <a:r>
              <a:rPr lang="en-GB" altLang="en-US" sz="2400" u="sng" dirty="0">
                <a:solidFill>
                  <a:prstClr val="black"/>
                </a:solidFill>
                <a:latin typeface="+mn-lt"/>
                <a:cs typeface="Arial" panose="020B0604020202020204" pitchFamily="34" charset="0"/>
              </a:rPr>
              <a:t>that the </a:t>
            </a:r>
            <a:r>
              <a:rPr lang="en-GB" altLang="en-US" sz="2400" u="sng" dirty="0" smtClean="0">
                <a:solidFill>
                  <a:prstClr val="black"/>
                </a:solidFill>
                <a:latin typeface="+mn-lt"/>
                <a:cs typeface="Arial" panose="020B0604020202020204" pitchFamily="34" charset="0"/>
              </a:rPr>
              <a:t>EU </a:t>
            </a:r>
            <a:r>
              <a:rPr lang="en-GB" altLang="en-US" sz="2400" u="sng" dirty="0">
                <a:solidFill>
                  <a:prstClr val="black"/>
                </a:solidFill>
                <a:latin typeface="+mn-lt"/>
                <a:cs typeface="Arial" panose="020B0604020202020204" pitchFamily="34" charset="0"/>
              </a:rPr>
              <a:t>evaluate</a:t>
            </a:r>
            <a:r>
              <a:rPr lang="en-GB" altLang="en-US" sz="2400" dirty="0">
                <a:solidFill>
                  <a:prstClr val="black"/>
                </a:solidFill>
                <a:latin typeface="+mn-lt"/>
                <a:cs typeface="Arial" panose="020B0604020202020204" pitchFamily="34" charset="0"/>
              </a:rPr>
              <a:t> the current situation and take measures to facilitate </a:t>
            </a:r>
            <a:r>
              <a:rPr lang="en-GB" altLang="en-US" sz="2400" b="1" dirty="0">
                <a:solidFill>
                  <a:prstClr val="black"/>
                </a:solidFill>
                <a:latin typeface="+mn-lt"/>
                <a:cs typeface="Arial" panose="020B0604020202020204" pitchFamily="34" charset="0"/>
              </a:rPr>
              <a:t>access to and enjoyment</a:t>
            </a:r>
            <a:r>
              <a:rPr lang="en-GB" altLang="en-US" sz="2400" dirty="0">
                <a:solidFill>
                  <a:prstClr val="black"/>
                </a:solidFill>
                <a:latin typeface="+mn-lt"/>
                <a:cs typeface="Arial" panose="020B0604020202020204" pitchFamily="34" charset="0"/>
              </a:rPr>
              <a:t> of inclusive, quality education for all students with disabilities </a:t>
            </a:r>
            <a:r>
              <a:rPr lang="en-GB" altLang="en-US" sz="2400" dirty="0" smtClean="0">
                <a:solidFill>
                  <a:prstClr val="black"/>
                </a:solidFill>
                <a:latin typeface="+mn-lt"/>
                <a:cs typeface="Arial" panose="020B0604020202020204" pitchFamily="34" charset="0"/>
              </a:rPr>
              <a:t> </a:t>
            </a:r>
          </a:p>
          <a:p>
            <a:pPr marL="812523" lvl="1" indent="-342900">
              <a:buFont typeface="Wingdings" panose="05000000000000000000" pitchFamily="2" charset="2"/>
              <a:buChar char="Ø"/>
            </a:pPr>
            <a:r>
              <a:rPr lang="en-GB" altLang="en-US" sz="2400" dirty="0" smtClean="0">
                <a:solidFill>
                  <a:prstClr val="black"/>
                </a:solidFill>
                <a:latin typeface="+mn-lt"/>
                <a:cs typeface="Arial" panose="020B0604020202020204" pitchFamily="34" charset="0"/>
              </a:rPr>
              <a:t>include </a:t>
            </a:r>
            <a:r>
              <a:rPr lang="en-GB" altLang="en-US" sz="2400" dirty="0">
                <a:solidFill>
                  <a:prstClr val="black"/>
                </a:solidFill>
                <a:latin typeface="+mn-lt"/>
                <a:cs typeface="Arial" panose="020B0604020202020204" pitchFamily="34" charset="0"/>
              </a:rPr>
              <a:t>disability-specific indicators in the Europe 2020 strategy when pursuing the education target.</a:t>
            </a:r>
            <a:endParaRPr lang="en-US" altLang="en-US" sz="2400" dirty="0" smtClean="0">
              <a:solidFill>
                <a:prstClr val="black"/>
              </a:solidFill>
              <a:latin typeface="+mn-lt"/>
              <a:cs typeface="Arial" panose="020B0604020202020204" pitchFamily="34" charset="0"/>
            </a:endParaRPr>
          </a:p>
        </p:txBody>
      </p:sp>
      <p:cxnSp>
        <p:nvCxnSpPr>
          <p:cNvPr id="5" name="Rechte verbindingslijn 4"/>
          <p:cNvCxnSpPr/>
          <p:nvPr/>
        </p:nvCxnSpPr>
        <p:spPr>
          <a:xfrm>
            <a:off x="155774" y="688256"/>
            <a:ext cx="56166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439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5774" y="1054893"/>
            <a:ext cx="10524926" cy="2225651"/>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marL="355590" indent="-342900">
              <a:buFont typeface="Arial" panose="020B0604020202020204" pitchFamily="34" charset="0"/>
              <a:buChar char="•"/>
            </a:pPr>
            <a:r>
              <a:rPr lang="en-US" sz="2400" dirty="0" smtClean="0">
                <a:solidFill>
                  <a:srgbClr val="231F20"/>
                </a:solidFill>
                <a:latin typeface="+mn-lt"/>
                <a:cs typeface="Arial" panose="020B0604020202020204" pitchFamily="34" charset="0"/>
              </a:rPr>
              <a:t>Agenda 2030 -  17 SDGs with motto “</a:t>
            </a:r>
            <a:r>
              <a:rPr lang="en-US" sz="2400" b="1" dirty="0" smtClean="0">
                <a:solidFill>
                  <a:srgbClr val="231F20"/>
                </a:solidFill>
                <a:latin typeface="+mn-lt"/>
                <a:cs typeface="Arial" panose="020B0604020202020204" pitchFamily="34" charset="0"/>
              </a:rPr>
              <a:t>Leave </a:t>
            </a:r>
            <a:r>
              <a:rPr lang="en-US" sz="2400" b="1" dirty="0">
                <a:solidFill>
                  <a:srgbClr val="231F20"/>
                </a:solidFill>
                <a:latin typeface="+mn-lt"/>
                <a:cs typeface="Arial" panose="020B0604020202020204" pitchFamily="34" charset="0"/>
              </a:rPr>
              <a:t>no one behind</a:t>
            </a:r>
            <a:r>
              <a:rPr lang="en-US" sz="2400" dirty="0">
                <a:solidFill>
                  <a:srgbClr val="231F20"/>
                </a:solidFill>
                <a:latin typeface="+mn-lt"/>
                <a:cs typeface="Arial" panose="020B0604020202020204" pitchFamily="34" charset="0"/>
              </a:rPr>
              <a:t>” </a:t>
            </a:r>
          </a:p>
          <a:p>
            <a:pPr marL="355392" indent="-342702">
              <a:buFont typeface="Arial" panose="020B0604020202020204" pitchFamily="34" charset="0"/>
              <a:buChar char="•"/>
            </a:pPr>
            <a:r>
              <a:rPr lang="en-US" sz="2400" b="1" dirty="0">
                <a:solidFill>
                  <a:srgbClr val="231F20"/>
                </a:solidFill>
                <a:latin typeface="+mn-lt"/>
                <a:cs typeface="Arial" panose="020B0604020202020204" pitchFamily="34" charset="0"/>
              </a:rPr>
              <a:t>19 specific references </a:t>
            </a:r>
            <a:r>
              <a:rPr lang="en-US" sz="2400" dirty="0">
                <a:solidFill>
                  <a:srgbClr val="231F20"/>
                </a:solidFill>
                <a:latin typeface="+mn-lt"/>
                <a:cs typeface="Arial" panose="020B0604020202020204" pitchFamily="34" charset="0"/>
              </a:rPr>
              <a:t>to persons with disabilities in the </a:t>
            </a:r>
            <a:r>
              <a:rPr lang="en-US" sz="2400" dirty="0" smtClean="0">
                <a:solidFill>
                  <a:srgbClr val="231F20"/>
                </a:solidFill>
                <a:latin typeface="+mn-lt"/>
                <a:cs typeface="Arial" panose="020B0604020202020204" pitchFamily="34" charset="0"/>
              </a:rPr>
              <a:t>SDGs</a:t>
            </a:r>
            <a:endParaRPr lang="en-GB" sz="2400" dirty="0">
              <a:solidFill>
                <a:srgbClr val="231F20"/>
              </a:solidFill>
              <a:latin typeface="+mn-lt"/>
              <a:cs typeface="Arial" panose="020B0604020202020204" pitchFamily="34" charset="0"/>
            </a:endParaRPr>
          </a:p>
          <a:p>
            <a:pPr marL="355392" indent="-342702">
              <a:buFont typeface="Arial" panose="020B0604020202020204" pitchFamily="34" charset="0"/>
              <a:buChar char="•"/>
            </a:pPr>
            <a:r>
              <a:rPr lang="en-GB" sz="2400" b="1" dirty="0">
                <a:solidFill>
                  <a:srgbClr val="231F20"/>
                </a:solidFill>
                <a:latin typeface="+mn-lt"/>
                <a:cs typeface="Arial" panose="020B0604020202020204" pitchFamily="34" charset="0"/>
              </a:rPr>
              <a:t>SDGs require </a:t>
            </a:r>
            <a:r>
              <a:rPr lang="en-GB" sz="2400" b="1" dirty="0" smtClean="0">
                <a:solidFill>
                  <a:srgbClr val="231F20"/>
                </a:solidFill>
                <a:latin typeface="+mn-lt"/>
                <a:cs typeface="Arial" panose="020B0604020202020204" pitchFamily="34" charset="0"/>
              </a:rPr>
              <a:t>all governments </a:t>
            </a:r>
            <a:r>
              <a:rPr lang="en-GB" sz="2400" b="1" dirty="0">
                <a:solidFill>
                  <a:srgbClr val="231F20"/>
                </a:solidFill>
                <a:latin typeface="+mn-lt"/>
                <a:cs typeface="Arial" panose="020B0604020202020204" pitchFamily="34" charset="0"/>
              </a:rPr>
              <a:t>to take a holistic approach to </a:t>
            </a:r>
            <a:r>
              <a:rPr lang="en-GB" sz="2400" b="1" dirty="0" smtClean="0">
                <a:solidFill>
                  <a:srgbClr val="231F20"/>
                </a:solidFill>
                <a:latin typeface="+mn-lt"/>
                <a:cs typeface="Arial" panose="020B0604020202020204" pitchFamily="34" charset="0"/>
              </a:rPr>
              <a:t>development</a:t>
            </a:r>
            <a:endParaRPr lang="en-GB" sz="2400" dirty="0">
              <a:solidFill>
                <a:srgbClr val="231F20"/>
              </a:solidFill>
              <a:latin typeface="+mn-lt"/>
              <a:cs typeface="Arial" panose="020B0604020202020204" pitchFamily="34" charset="0"/>
            </a:endParaRPr>
          </a:p>
          <a:p>
            <a:pPr marL="355392" indent="-342702">
              <a:buFont typeface="Arial" panose="020B0604020202020204" pitchFamily="34" charset="0"/>
              <a:buChar char="•"/>
            </a:pPr>
            <a:r>
              <a:rPr lang="en-GB" sz="2400" b="1" dirty="0">
                <a:solidFill>
                  <a:srgbClr val="231F20"/>
                </a:solidFill>
                <a:latin typeface="+mn-lt"/>
                <a:cs typeface="Arial" panose="020B0604020202020204" pitchFamily="34" charset="0"/>
              </a:rPr>
              <a:t>Goal 4. Ensure inclusive </a:t>
            </a:r>
            <a:r>
              <a:rPr lang="en-GB" sz="2400" b="1" dirty="0" smtClean="0">
                <a:solidFill>
                  <a:srgbClr val="231F20"/>
                </a:solidFill>
                <a:latin typeface="+mn-lt"/>
                <a:cs typeface="Arial" panose="020B0604020202020204" pitchFamily="34" charset="0"/>
              </a:rPr>
              <a:t>and equitable </a:t>
            </a:r>
            <a:r>
              <a:rPr lang="en-GB" sz="2400" b="1" dirty="0">
                <a:solidFill>
                  <a:srgbClr val="231F20"/>
                </a:solidFill>
                <a:latin typeface="+mn-lt"/>
                <a:cs typeface="Arial" panose="020B0604020202020204" pitchFamily="34" charset="0"/>
              </a:rPr>
              <a:t>quality </a:t>
            </a:r>
            <a:r>
              <a:rPr lang="en-GB" sz="2400" b="1" dirty="0" smtClean="0">
                <a:solidFill>
                  <a:srgbClr val="231F20"/>
                </a:solidFill>
                <a:latin typeface="+mn-lt"/>
                <a:cs typeface="Arial" panose="020B0604020202020204" pitchFamily="34" charset="0"/>
              </a:rPr>
              <a:t>education and </a:t>
            </a:r>
            <a:r>
              <a:rPr lang="en-GB" sz="2400" b="1" dirty="0">
                <a:solidFill>
                  <a:srgbClr val="231F20"/>
                </a:solidFill>
                <a:latin typeface="+mn-lt"/>
                <a:cs typeface="Arial" panose="020B0604020202020204" pitchFamily="34" charset="0"/>
              </a:rPr>
              <a:t>promote lifelong </a:t>
            </a:r>
            <a:r>
              <a:rPr lang="en-GB" sz="2400" b="1" dirty="0" smtClean="0">
                <a:solidFill>
                  <a:srgbClr val="231F20"/>
                </a:solidFill>
                <a:latin typeface="+mn-lt"/>
                <a:cs typeface="Arial" panose="020B0604020202020204" pitchFamily="34" charset="0"/>
              </a:rPr>
              <a:t>learning opportunities </a:t>
            </a:r>
            <a:r>
              <a:rPr lang="en-GB" sz="2400" b="1" dirty="0">
                <a:solidFill>
                  <a:srgbClr val="231F20"/>
                </a:solidFill>
                <a:latin typeface="+mn-lt"/>
                <a:cs typeface="Arial" panose="020B0604020202020204" pitchFamily="34" charset="0"/>
              </a:rPr>
              <a:t>for all </a:t>
            </a:r>
            <a:endParaRPr lang="en-GB" sz="2400" b="1" dirty="0" smtClean="0">
              <a:solidFill>
                <a:srgbClr val="231F20"/>
              </a:solidFill>
              <a:latin typeface="+mn-lt"/>
              <a:cs typeface="Arial" panose="020B0604020202020204" pitchFamily="34" charset="0"/>
            </a:endParaRPr>
          </a:p>
          <a:p>
            <a:pPr marL="355590" indent="-342900">
              <a:buFont typeface="Wingdings" panose="05000000000000000000" pitchFamily="2" charset="2"/>
              <a:buChar char="Ø"/>
            </a:pPr>
            <a:r>
              <a:rPr lang="en-GB" sz="2400" dirty="0" smtClean="0">
                <a:latin typeface="+mn-lt"/>
                <a:cs typeface="Arial" panose="020B0604020202020204" pitchFamily="34" charset="0"/>
              </a:rPr>
              <a:t>By </a:t>
            </a:r>
            <a:r>
              <a:rPr lang="en-GB" sz="2400" dirty="0">
                <a:latin typeface="+mn-lt"/>
                <a:cs typeface="Arial" panose="020B0604020202020204" pitchFamily="34" charset="0"/>
              </a:rPr>
              <a:t>2030, </a:t>
            </a:r>
            <a:r>
              <a:rPr lang="en-GB" sz="2400" b="1" dirty="0">
                <a:latin typeface="+mn-lt"/>
                <a:cs typeface="Arial" panose="020B0604020202020204" pitchFamily="34" charset="0"/>
              </a:rPr>
              <a:t>eliminate gender</a:t>
            </a:r>
            <a:r>
              <a:rPr lang="en-GB" sz="2400" dirty="0">
                <a:latin typeface="+mn-lt"/>
                <a:cs typeface="Arial" panose="020B0604020202020204" pitchFamily="34" charset="0"/>
              </a:rPr>
              <a:t> disparities in education and </a:t>
            </a:r>
            <a:r>
              <a:rPr lang="en-GB" sz="2400" b="1" dirty="0">
                <a:latin typeface="+mn-lt"/>
                <a:cs typeface="Arial" panose="020B0604020202020204" pitchFamily="34" charset="0"/>
              </a:rPr>
              <a:t>ensure equal access</a:t>
            </a:r>
            <a:r>
              <a:rPr lang="en-GB" sz="2400" dirty="0">
                <a:latin typeface="+mn-lt"/>
                <a:cs typeface="Arial" panose="020B0604020202020204" pitchFamily="34" charset="0"/>
              </a:rPr>
              <a:t> to all </a:t>
            </a:r>
            <a:r>
              <a:rPr lang="en-GB" sz="2400" b="1" dirty="0">
                <a:latin typeface="+mn-lt"/>
                <a:cs typeface="Arial" panose="020B0604020202020204" pitchFamily="34" charset="0"/>
              </a:rPr>
              <a:t>levels of education and vocational training</a:t>
            </a:r>
            <a:r>
              <a:rPr lang="en-GB" sz="2400" dirty="0">
                <a:latin typeface="+mn-lt"/>
                <a:cs typeface="Arial" panose="020B0604020202020204" pitchFamily="34" charset="0"/>
              </a:rPr>
              <a:t> for the vulnerable, including persons with disabilities, indigenous peoples and children in vulnerable situations </a:t>
            </a:r>
            <a:endParaRPr lang="en-GB" sz="2400" dirty="0" smtClean="0">
              <a:latin typeface="+mn-lt"/>
              <a:cs typeface="Arial" panose="020B0604020202020204" pitchFamily="34" charset="0"/>
            </a:endParaRPr>
          </a:p>
          <a:p>
            <a:pPr marL="355590" indent="-342900">
              <a:buFont typeface="Wingdings" panose="05000000000000000000" pitchFamily="2" charset="2"/>
              <a:buChar char="Ø"/>
            </a:pPr>
            <a:r>
              <a:rPr lang="en-GB" sz="2400" b="1" dirty="0" smtClean="0">
                <a:latin typeface="+mn-lt"/>
                <a:cs typeface="Arial" panose="020B0604020202020204" pitchFamily="34" charset="0"/>
              </a:rPr>
              <a:t>Build </a:t>
            </a:r>
            <a:r>
              <a:rPr lang="en-GB" sz="2400" b="1" dirty="0">
                <a:latin typeface="+mn-lt"/>
                <a:cs typeface="Arial" panose="020B0604020202020204" pitchFamily="34" charset="0"/>
              </a:rPr>
              <a:t>and upgrade education facilities</a:t>
            </a:r>
            <a:r>
              <a:rPr lang="en-GB" sz="2400" dirty="0">
                <a:latin typeface="+mn-lt"/>
                <a:cs typeface="Arial" panose="020B0604020202020204" pitchFamily="34" charset="0"/>
              </a:rPr>
              <a:t> that are child, disability and gender sensitive and provide safe, non-violent, inclusive and effective learning environments for </a:t>
            </a:r>
            <a:r>
              <a:rPr lang="en-GB" sz="2400" dirty="0" smtClean="0">
                <a:latin typeface="+mn-lt"/>
                <a:cs typeface="Arial" panose="020B0604020202020204" pitchFamily="34" charset="0"/>
              </a:rPr>
              <a:t>all</a:t>
            </a:r>
          </a:p>
          <a:p>
            <a:pPr marL="355590" indent="-342900">
              <a:buFont typeface="Wingdings" panose="05000000000000000000" pitchFamily="2" charset="2"/>
              <a:buChar char="Ø"/>
            </a:pPr>
            <a:r>
              <a:rPr lang="en-GB" sz="2400" b="1" dirty="0" smtClean="0">
                <a:latin typeface="+mn-lt"/>
                <a:cs typeface="Arial" panose="020B0604020202020204" pitchFamily="34" charset="0"/>
              </a:rPr>
              <a:t>SDGs </a:t>
            </a:r>
            <a:r>
              <a:rPr lang="en-GB" sz="2400" b="1" dirty="0">
                <a:latin typeface="+mn-lt"/>
                <a:cs typeface="Arial" panose="020B0604020202020204" pitchFamily="34" charset="0"/>
              </a:rPr>
              <a:t>indicators should be disaggregated</a:t>
            </a:r>
            <a:r>
              <a:rPr lang="en-GB" sz="2400" dirty="0">
                <a:latin typeface="+mn-lt"/>
                <a:cs typeface="Arial" panose="020B0604020202020204" pitchFamily="34" charset="0"/>
              </a:rPr>
              <a:t>, where relevant, by income, sex, age, race, ethnicity, migratory status, disability and geographic </a:t>
            </a:r>
            <a:r>
              <a:rPr lang="en-GB" sz="2400" dirty="0" smtClean="0">
                <a:latin typeface="+mn-lt"/>
                <a:cs typeface="Arial" panose="020B0604020202020204" pitchFamily="34" charset="0"/>
              </a:rPr>
              <a:t>location</a:t>
            </a:r>
          </a:p>
          <a:p>
            <a:pPr marL="355590" indent="-342900">
              <a:buFont typeface="Wingdings" panose="05000000000000000000" pitchFamily="2" charset="2"/>
              <a:buChar char="Ø"/>
            </a:pPr>
            <a:r>
              <a:rPr lang="en-GB" sz="2400" b="1" dirty="0" smtClean="0">
                <a:latin typeface="+mn-lt"/>
                <a:cs typeface="Arial" panose="020B0604020202020204" pitchFamily="34" charset="0"/>
              </a:rPr>
              <a:t>Assess Proportion </a:t>
            </a:r>
            <a:r>
              <a:rPr lang="en-GB" sz="2400" b="1" dirty="0">
                <a:latin typeface="+mn-lt"/>
                <a:cs typeface="Arial" panose="020B0604020202020204" pitchFamily="34" charset="0"/>
              </a:rPr>
              <a:t>of schools</a:t>
            </a:r>
            <a:r>
              <a:rPr lang="en-GB" sz="2400" dirty="0">
                <a:latin typeface="+mn-lt"/>
                <a:cs typeface="Arial" panose="020B0604020202020204" pitchFamily="34" charset="0"/>
              </a:rPr>
              <a:t> with access to adapted infrastructure and materials for students with disabilities </a:t>
            </a:r>
            <a:endParaRPr lang="en-GB" sz="2400" dirty="0">
              <a:solidFill>
                <a:srgbClr val="231F20"/>
              </a:solidFill>
              <a:latin typeface="+mn-lt"/>
              <a:cs typeface="Arial" panose="020B0604020202020204" pitchFamily="34" charset="0"/>
            </a:endParaRPr>
          </a:p>
          <a:p>
            <a:pPr marL="355392" indent="-342702">
              <a:buFont typeface="Arial" panose="020B0604020202020204" pitchFamily="34" charset="0"/>
              <a:buChar char="•"/>
            </a:pPr>
            <a:endParaRPr lang="en-US" sz="2400" dirty="0">
              <a:solidFill>
                <a:srgbClr val="231F20"/>
              </a:solidFill>
              <a:latin typeface="+mn-lt"/>
              <a:cs typeface="Arial" panose="020B0604020202020204" pitchFamily="34" charset="0"/>
            </a:endParaRPr>
          </a:p>
          <a:p>
            <a:pPr marL="355392" indent="-342702">
              <a:buFont typeface="Arial" panose="020B0604020202020204" pitchFamily="34" charset="0"/>
              <a:buChar char="•"/>
            </a:pPr>
            <a:endParaRPr lang="en-US" sz="2400" dirty="0">
              <a:solidFill>
                <a:srgbClr val="231F20"/>
              </a:solidFill>
              <a:latin typeface="+mn-lt"/>
              <a:cs typeface="Arial" panose="020B0604020202020204" pitchFamily="34" charset="0"/>
            </a:endParaRPr>
          </a:p>
          <a:p>
            <a:pPr>
              <a:lnSpc>
                <a:spcPts val="1000"/>
              </a:lnSpc>
            </a:pPr>
            <a:endParaRPr lang="en-US" sz="2400" dirty="0">
              <a:solidFill>
                <a:prstClr val="black"/>
              </a:solidFill>
              <a:latin typeface="+mn-lt"/>
              <a:cs typeface="Arial" panose="020B0604020202020204" pitchFamily="34" charset="0"/>
            </a:endParaRPr>
          </a:p>
          <a:p>
            <a:pPr>
              <a:lnSpc>
                <a:spcPts val="1000"/>
              </a:lnSpc>
            </a:pPr>
            <a:endParaRPr lang="en-US" sz="2400" dirty="0">
              <a:solidFill>
                <a:prstClr val="black"/>
              </a:solidFill>
              <a:latin typeface="+mn-lt"/>
              <a:cs typeface="Arial" panose="020B0604020202020204" pitchFamily="34" charset="0"/>
            </a:endParaRPr>
          </a:p>
        </p:txBody>
      </p:sp>
      <p:sp>
        <p:nvSpPr>
          <p:cNvPr id="7" name="TextBox 6"/>
          <p:cNvSpPr txBox="1"/>
          <p:nvPr/>
        </p:nvSpPr>
        <p:spPr>
          <a:xfrm>
            <a:off x="155775" y="112192"/>
            <a:ext cx="9721080" cy="646278"/>
          </a:xfrm>
          <a:prstGeom prst="rect">
            <a:avLst/>
          </a:prstGeom>
          <a:noFill/>
        </p:spPr>
        <p:txBody>
          <a:bodyPr wrap="square" lIns="91392" tIns="45694" rIns="91392" bIns="45694" rtlCol="0">
            <a:spAutoFit/>
          </a:bodyPr>
          <a:lstStyle/>
          <a:p>
            <a:r>
              <a:rPr lang="en-US" sz="3600" b="1" dirty="0">
                <a:solidFill>
                  <a:srgbClr val="007AB7"/>
                </a:solidFill>
                <a:effectLst>
                  <a:outerShdw blurRad="38100" dist="38100" dir="2700000" algn="tl">
                    <a:srgbClr val="000000">
                      <a:alpha val="43137"/>
                    </a:srgbClr>
                  </a:outerShdw>
                </a:effectLst>
                <a:latin typeface="+mn-lt"/>
                <a:cs typeface="Arial" panose="020B0604020202020204" pitchFamily="34" charset="0"/>
              </a:rPr>
              <a:t>The </a:t>
            </a:r>
            <a:r>
              <a:rPr lang="en-US"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SDGs &amp; Persons </a:t>
            </a:r>
            <a:r>
              <a:rPr lang="en-US" sz="3600" b="1" dirty="0">
                <a:solidFill>
                  <a:srgbClr val="007AB7"/>
                </a:solidFill>
                <a:effectLst>
                  <a:outerShdw blurRad="38100" dist="38100" dir="2700000" algn="tl">
                    <a:srgbClr val="000000">
                      <a:alpha val="43137"/>
                    </a:srgbClr>
                  </a:outerShdw>
                </a:effectLst>
                <a:latin typeface="+mn-lt"/>
                <a:cs typeface="Arial" panose="020B0604020202020204" pitchFamily="34" charset="0"/>
              </a:rPr>
              <a:t>with disabilities </a:t>
            </a:r>
            <a:r>
              <a:rPr lang="en-US"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in EU</a:t>
            </a:r>
            <a:endParaRPr lang="en-US" sz="4000" b="1" dirty="0">
              <a:solidFill>
                <a:prstClr val="black"/>
              </a:solidFill>
              <a:effectLst>
                <a:outerShdw blurRad="38100" dist="38100" dir="2700000" algn="tl">
                  <a:srgbClr val="000000">
                    <a:alpha val="43137"/>
                  </a:srgbClr>
                </a:outerShdw>
              </a:effectLst>
              <a:latin typeface="+mn-lt"/>
              <a:cs typeface="Arial" panose="020B0604020202020204" pitchFamily="34" charset="0"/>
            </a:endParaRPr>
          </a:p>
        </p:txBody>
      </p:sp>
      <p:cxnSp>
        <p:nvCxnSpPr>
          <p:cNvPr id="6" name="Rechte verbindingslijn 5"/>
          <p:cNvCxnSpPr/>
          <p:nvPr/>
        </p:nvCxnSpPr>
        <p:spPr>
          <a:xfrm>
            <a:off x="299790" y="904280"/>
            <a:ext cx="9289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01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766" y="1048296"/>
            <a:ext cx="10524926" cy="2225650"/>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pPr marL="355600" indent="-342900" defTabSz="457200">
              <a:buFont typeface="Arial" panose="020B0604020202020204" pitchFamily="34" charset="0"/>
              <a:buChar char="•"/>
            </a:pPr>
            <a:r>
              <a:rPr lang="en-GB" sz="2400" dirty="0">
                <a:solidFill>
                  <a:srgbClr val="231F20"/>
                </a:solidFill>
                <a:latin typeface="+mn-lt"/>
                <a:cs typeface="Arial" panose="020B0604020202020204" pitchFamily="34" charset="0"/>
              </a:rPr>
              <a:t>Similarly to the CRPD, the SDGs </a:t>
            </a:r>
            <a:r>
              <a:rPr lang="en-GB" sz="2400" b="1" dirty="0" smtClean="0">
                <a:solidFill>
                  <a:srgbClr val="231F20"/>
                </a:solidFill>
                <a:latin typeface="+mn-lt"/>
                <a:cs typeface="Arial" panose="020B0604020202020204" pitchFamily="34" charset="0"/>
              </a:rPr>
              <a:t>must </a:t>
            </a:r>
            <a:r>
              <a:rPr lang="en-GB" sz="2400" b="1" dirty="0">
                <a:solidFill>
                  <a:srgbClr val="231F20"/>
                </a:solidFill>
                <a:latin typeface="+mn-lt"/>
                <a:cs typeface="Arial" panose="020B0604020202020204" pitchFamily="34" charset="0"/>
              </a:rPr>
              <a:t>be integrated</a:t>
            </a:r>
            <a:r>
              <a:rPr lang="en-GB" sz="2400" dirty="0">
                <a:solidFill>
                  <a:srgbClr val="231F20"/>
                </a:solidFill>
                <a:latin typeface="+mn-lt"/>
                <a:cs typeface="Arial" panose="020B0604020202020204" pitchFamily="34" charset="0"/>
              </a:rPr>
              <a:t> in laws, policies &amp;</a:t>
            </a:r>
            <a:r>
              <a:rPr lang="en-GB" sz="2400" dirty="0" smtClean="0">
                <a:solidFill>
                  <a:srgbClr val="231F20"/>
                </a:solidFill>
                <a:latin typeface="+mn-lt"/>
                <a:cs typeface="Arial" panose="020B0604020202020204" pitchFamily="34" charset="0"/>
              </a:rPr>
              <a:t> budgets</a:t>
            </a:r>
            <a:endParaRPr lang="en-GB" sz="800" dirty="0">
              <a:solidFill>
                <a:srgbClr val="231F20"/>
              </a:solidFill>
              <a:latin typeface="+mn-lt"/>
              <a:cs typeface="Arial" panose="020B0604020202020204" pitchFamily="34" charset="0"/>
            </a:endParaRPr>
          </a:p>
          <a:p>
            <a:pPr marL="355600" indent="-342900" defTabSz="457200">
              <a:buFont typeface="Arial" panose="020B0604020202020204" pitchFamily="34" charset="0"/>
              <a:buChar char="•"/>
            </a:pPr>
            <a:r>
              <a:rPr lang="en-GB" sz="2400" dirty="0">
                <a:solidFill>
                  <a:srgbClr val="231F20"/>
                </a:solidFill>
                <a:latin typeface="+mn-lt"/>
                <a:cs typeface="Arial" panose="020B0604020202020204" pitchFamily="34" charset="0"/>
              </a:rPr>
              <a:t>The CRPD focuses on disability, the SDGs </a:t>
            </a:r>
            <a:r>
              <a:rPr lang="en-GB" sz="2400" b="1" dirty="0">
                <a:solidFill>
                  <a:srgbClr val="231F20"/>
                </a:solidFill>
                <a:latin typeface="+mn-lt"/>
                <a:cs typeface="Arial" panose="020B0604020202020204" pitchFamily="34" charset="0"/>
              </a:rPr>
              <a:t>mainstream</a:t>
            </a:r>
            <a:r>
              <a:rPr lang="en-GB" sz="2400" dirty="0">
                <a:solidFill>
                  <a:srgbClr val="231F20"/>
                </a:solidFill>
                <a:latin typeface="+mn-lt"/>
                <a:cs typeface="Arial" panose="020B0604020202020204" pitchFamily="34" charset="0"/>
              </a:rPr>
              <a:t> the human rights of persons with disabilities </a:t>
            </a:r>
            <a:endParaRPr lang="en-GB" sz="800" dirty="0">
              <a:solidFill>
                <a:srgbClr val="231F20"/>
              </a:solidFill>
              <a:latin typeface="+mn-lt"/>
              <a:cs typeface="Arial" panose="020B0604020202020204" pitchFamily="34" charset="0"/>
            </a:endParaRPr>
          </a:p>
          <a:p>
            <a:pPr marL="355600" indent="-342900" defTabSz="457200">
              <a:buFont typeface="Arial" panose="020B0604020202020204" pitchFamily="34" charset="0"/>
              <a:buChar char="•"/>
            </a:pPr>
            <a:r>
              <a:rPr lang="en-GB" sz="2400" b="1" dirty="0">
                <a:solidFill>
                  <a:srgbClr val="231F20"/>
                </a:solidFill>
                <a:latin typeface="+mn-lt"/>
                <a:cs typeface="Arial" panose="020B0604020202020204" pitchFamily="34" charset="0"/>
              </a:rPr>
              <a:t>Actors of the SDGs</a:t>
            </a:r>
            <a:r>
              <a:rPr lang="en-GB" sz="2400" dirty="0">
                <a:solidFill>
                  <a:srgbClr val="231F20"/>
                </a:solidFill>
                <a:latin typeface="+mn-lt"/>
                <a:cs typeface="Arial" panose="020B0604020202020204" pitchFamily="34" charset="0"/>
              </a:rPr>
              <a:t>: not “just the disability movement” but </a:t>
            </a:r>
            <a:r>
              <a:rPr lang="en-GB" sz="2400" b="1" dirty="0">
                <a:solidFill>
                  <a:srgbClr val="231F20"/>
                </a:solidFill>
                <a:latin typeface="+mn-lt"/>
                <a:cs typeface="Arial" panose="020B0604020202020204" pitchFamily="34" charset="0"/>
              </a:rPr>
              <a:t>all </a:t>
            </a:r>
            <a:r>
              <a:rPr lang="en-GB" sz="2400" b="1" dirty="0" smtClean="0">
                <a:solidFill>
                  <a:srgbClr val="231F20"/>
                </a:solidFill>
                <a:latin typeface="+mn-lt"/>
                <a:cs typeface="Arial" panose="020B0604020202020204" pitchFamily="34" charset="0"/>
              </a:rPr>
              <a:t>stakeholders</a:t>
            </a:r>
            <a:endParaRPr lang="en-GB" sz="800" dirty="0">
              <a:solidFill>
                <a:srgbClr val="231F20"/>
              </a:solidFill>
              <a:latin typeface="+mn-lt"/>
              <a:cs typeface="Arial" panose="020B0604020202020204" pitchFamily="34" charset="0"/>
            </a:endParaRPr>
          </a:p>
          <a:p>
            <a:pPr marL="355600" indent="-342900" defTabSz="457200">
              <a:buFont typeface="Arial" panose="020B0604020202020204" pitchFamily="34" charset="0"/>
              <a:buChar char="•"/>
            </a:pPr>
            <a:r>
              <a:rPr lang="en-GB" sz="2400" dirty="0">
                <a:solidFill>
                  <a:srgbClr val="231F20"/>
                </a:solidFill>
                <a:latin typeface="+mn-lt"/>
                <a:cs typeface="Arial" panose="020B0604020202020204" pitchFamily="34" charset="0"/>
              </a:rPr>
              <a:t>Only three goals that do not have some specific links to articles within the CRPD (12: consumption, 14: life below water and 15: life on land</a:t>
            </a:r>
            <a:r>
              <a:rPr lang="en-GB" sz="2400" dirty="0" smtClean="0">
                <a:solidFill>
                  <a:srgbClr val="231F20"/>
                </a:solidFill>
                <a:latin typeface="+mn-lt"/>
                <a:cs typeface="Arial" panose="020B0604020202020204" pitchFamily="34" charset="0"/>
              </a:rPr>
              <a:t>)</a:t>
            </a:r>
            <a:endParaRPr lang="en-US" sz="800" dirty="0">
              <a:solidFill>
                <a:srgbClr val="231F20"/>
              </a:solidFill>
              <a:latin typeface="+mn-lt"/>
              <a:cs typeface="Arial" charset="0"/>
            </a:endParaRPr>
          </a:p>
          <a:p>
            <a:pPr marL="355600" indent="-342900" defTabSz="457200">
              <a:buFont typeface="Arial" panose="020B0604020202020204" pitchFamily="34" charset="0"/>
              <a:buChar char="•"/>
            </a:pPr>
            <a:r>
              <a:rPr lang="en-US" sz="2400" dirty="0">
                <a:solidFill>
                  <a:srgbClr val="231F20"/>
                </a:solidFill>
                <a:latin typeface="+mn-lt"/>
                <a:cs typeface="Arial" charset="0"/>
              </a:rPr>
              <a:t>The SDGs are a </a:t>
            </a:r>
            <a:r>
              <a:rPr lang="en-US" sz="2400" b="1" dirty="0">
                <a:solidFill>
                  <a:srgbClr val="231F20"/>
                </a:solidFill>
                <a:latin typeface="+mn-lt"/>
                <a:cs typeface="Arial" charset="0"/>
              </a:rPr>
              <a:t>roadmap/platform</a:t>
            </a:r>
            <a:r>
              <a:rPr lang="en-US" sz="2400" dirty="0">
                <a:solidFill>
                  <a:srgbClr val="231F20"/>
                </a:solidFill>
                <a:latin typeface="+mn-lt"/>
                <a:cs typeface="Arial" charset="0"/>
              </a:rPr>
              <a:t> to implement the CPRD and vice-versa! </a:t>
            </a:r>
            <a:endParaRPr lang="en-US" sz="800" dirty="0">
              <a:solidFill>
                <a:srgbClr val="231F20"/>
              </a:solidFill>
              <a:latin typeface="+mn-lt"/>
              <a:cs typeface="Arial" charset="0"/>
            </a:endParaRPr>
          </a:p>
          <a:p>
            <a:pPr marL="355600" indent="-342900" defTabSz="457200">
              <a:buFont typeface="Arial" panose="020B0604020202020204" pitchFamily="34" charset="0"/>
              <a:buChar char="•"/>
            </a:pPr>
            <a:r>
              <a:rPr lang="en-GB" sz="2400" dirty="0" smtClean="0">
                <a:solidFill>
                  <a:srgbClr val="231F20"/>
                </a:solidFill>
                <a:latin typeface="+mn-lt"/>
                <a:cs typeface="Arial" charset="0"/>
              </a:rPr>
              <a:t>The </a:t>
            </a:r>
            <a:r>
              <a:rPr lang="en-GB" sz="2400" dirty="0">
                <a:solidFill>
                  <a:srgbClr val="231F20"/>
                </a:solidFill>
                <a:latin typeface="+mn-lt"/>
                <a:cs typeface="Arial" charset="0"/>
              </a:rPr>
              <a:t>SDGs and the CRPD have to be used together! </a:t>
            </a:r>
            <a:endParaRPr lang="en-US" sz="800" dirty="0">
              <a:solidFill>
                <a:srgbClr val="231F20"/>
              </a:solidFill>
              <a:latin typeface="+mn-lt"/>
              <a:cs typeface="Arial" charset="0"/>
            </a:endParaRPr>
          </a:p>
          <a:p>
            <a:pPr marL="355600" indent="-342900" defTabSz="457200">
              <a:buFont typeface="Arial" panose="020B0604020202020204" pitchFamily="34" charset="0"/>
              <a:buChar char="•"/>
            </a:pPr>
            <a:r>
              <a:rPr lang="en-US" sz="2400" dirty="0" smtClean="0">
                <a:solidFill>
                  <a:srgbClr val="231F20"/>
                </a:solidFill>
                <a:latin typeface="+mn-lt"/>
                <a:cs typeface="Arial" charset="0"/>
              </a:rPr>
              <a:t>The </a:t>
            </a:r>
            <a:r>
              <a:rPr lang="en-US" sz="2400" dirty="0">
                <a:solidFill>
                  <a:srgbClr val="231F20"/>
                </a:solidFill>
                <a:latin typeface="+mn-lt"/>
                <a:cs typeface="Arial" charset="0"/>
              </a:rPr>
              <a:t>implementation of the SDGs, </a:t>
            </a:r>
            <a:r>
              <a:rPr lang="en-US" sz="2400" dirty="0" smtClean="0">
                <a:solidFill>
                  <a:srgbClr val="231F20"/>
                </a:solidFill>
                <a:latin typeface="+mn-lt"/>
                <a:cs typeface="Arial" charset="0"/>
              </a:rPr>
              <a:t>bring </a:t>
            </a:r>
            <a:r>
              <a:rPr lang="en-US" sz="2400" b="1" dirty="0" smtClean="0">
                <a:solidFill>
                  <a:srgbClr val="231F20"/>
                </a:solidFill>
                <a:latin typeface="+mn-lt"/>
                <a:cs typeface="Arial" charset="0"/>
              </a:rPr>
              <a:t>more data</a:t>
            </a:r>
            <a:r>
              <a:rPr lang="en-US" sz="2400" dirty="0" smtClean="0">
                <a:solidFill>
                  <a:srgbClr val="231F20"/>
                </a:solidFill>
                <a:latin typeface="+mn-lt"/>
                <a:cs typeface="Arial" charset="0"/>
              </a:rPr>
              <a:t> </a:t>
            </a:r>
            <a:r>
              <a:rPr lang="en-US" sz="2400" dirty="0">
                <a:solidFill>
                  <a:srgbClr val="231F20"/>
                </a:solidFill>
                <a:latin typeface="+mn-lt"/>
                <a:cs typeface="Arial" charset="0"/>
              </a:rPr>
              <a:t>for the </a:t>
            </a:r>
            <a:r>
              <a:rPr lang="en-US" sz="2400" dirty="0" smtClean="0">
                <a:solidFill>
                  <a:srgbClr val="231F20"/>
                </a:solidFill>
                <a:latin typeface="+mn-lt"/>
                <a:cs typeface="Arial" charset="0"/>
              </a:rPr>
              <a:t>CRPD</a:t>
            </a:r>
            <a:endParaRPr lang="en-GB" sz="800" dirty="0" smtClean="0">
              <a:solidFill>
                <a:srgbClr val="231F20"/>
              </a:solidFill>
              <a:latin typeface="+mn-lt"/>
              <a:cs typeface="Arial" panose="020B0604020202020204" pitchFamily="34" charset="0"/>
            </a:endParaRPr>
          </a:p>
          <a:p>
            <a:pPr marL="355600" indent="-342900" defTabSz="457200">
              <a:buFont typeface="Arial" panose="020B0604020202020204" pitchFamily="34" charset="0"/>
              <a:buChar char="•"/>
            </a:pPr>
            <a:r>
              <a:rPr lang="en-GB" sz="2400" dirty="0" smtClean="0">
                <a:solidFill>
                  <a:srgbClr val="231F20"/>
                </a:solidFill>
                <a:latin typeface="+mn-lt"/>
                <a:cs typeface="Arial" panose="020B0604020202020204" pitchFamily="34" charset="0"/>
              </a:rPr>
              <a:t>The </a:t>
            </a:r>
            <a:r>
              <a:rPr lang="en-GB" sz="2400" dirty="0">
                <a:solidFill>
                  <a:srgbClr val="231F20"/>
                </a:solidFill>
                <a:latin typeface="+mn-lt"/>
                <a:cs typeface="Arial" panose="020B0604020202020204" pitchFamily="34" charset="0"/>
              </a:rPr>
              <a:t>SDGs are</a:t>
            </a:r>
            <a:r>
              <a:rPr lang="en-GB" sz="2400" b="1" dirty="0">
                <a:solidFill>
                  <a:srgbClr val="231F20"/>
                </a:solidFill>
                <a:latin typeface="+mn-lt"/>
                <a:cs typeface="Arial" panose="020B0604020202020204" pitchFamily="34" charset="0"/>
              </a:rPr>
              <a:t> a political framework</a:t>
            </a:r>
            <a:r>
              <a:rPr lang="en-GB" sz="2400" dirty="0">
                <a:solidFill>
                  <a:srgbClr val="231F20"/>
                </a:solidFill>
                <a:latin typeface="+mn-lt"/>
                <a:cs typeface="Arial" panose="020B0604020202020204" pitchFamily="34" charset="0"/>
              </a:rPr>
              <a:t>, while the CRPD as </a:t>
            </a:r>
            <a:r>
              <a:rPr lang="en-GB" sz="2400" b="1" dirty="0">
                <a:solidFill>
                  <a:srgbClr val="231F20"/>
                </a:solidFill>
                <a:latin typeface="+mn-lt"/>
                <a:cs typeface="Arial" panose="020B0604020202020204" pitchFamily="34" charset="0"/>
              </a:rPr>
              <a:t>a legally binding document guides </a:t>
            </a:r>
            <a:r>
              <a:rPr lang="en-GB" sz="2400" dirty="0">
                <a:solidFill>
                  <a:srgbClr val="231F20"/>
                </a:solidFill>
                <a:latin typeface="+mn-lt"/>
                <a:cs typeface="Arial" panose="020B0604020202020204" pitchFamily="34" charset="0"/>
              </a:rPr>
              <a:t>governments on how to achieve the SDGs for persons with </a:t>
            </a:r>
            <a:r>
              <a:rPr lang="en-GB" sz="2400" dirty="0" smtClean="0">
                <a:solidFill>
                  <a:srgbClr val="231F20"/>
                </a:solidFill>
                <a:latin typeface="+mn-lt"/>
                <a:cs typeface="Arial" panose="020B0604020202020204" pitchFamily="34" charset="0"/>
              </a:rPr>
              <a:t>disabilities</a:t>
            </a:r>
            <a:endParaRPr lang="en-US" sz="2400" dirty="0">
              <a:solidFill>
                <a:srgbClr val="231F20"/>
              </a:solidFill>
              <a:latin typeface="+mn-lt"/>
              <a:cs typeface="Arial" charset="0"/>
            </a:endParaRPr>
          </a:p>
          <a:p>
            <a:pPr marL="355600" indent="-342900" defTabSz="457200">
              <a:buFont typeface="Arial" panose="020B0604020202020204" pitchFamily="34" charset="0"/>
              <a:buChar char="•"/>
            </a:pPr>
            <a:r>
              <a:rPr lang="en-US" sz="2400" b="1" dirty="0" smtClean="0">
                <a:solidFill>
                  <a:srgbClr val="231F20"/>
                </a:solidFill>
                <a:latin typeface="+mn-lt"/>
                <a:cs typeface="Arial" charset="0"/>
              </a:rPr>
              <a:t>Up </a:t>
            </a:r>
            <a:r>
              <a:rPr lang="en-US" sz="2400" b="1" dirty="0">
                <a:solidFill>
                  <a:srgbClr val="231F20"/>
                </a:solidFill>
                <a:latin typeface="+mn-lt"/>
                <a:cs typeface="Arial" charset="0"/>
              </a:rPr>
              <a:t>to DPOs and allies </a:t>
            </a:r>
            <a:r>
              <a:rPr lang="en-US" sz="2400" dirty="0">
                <a:solidFill>
                  <a:srgbClr val="231F20"/>
                </a:solidFill>
                <a:latin typeface="+mn-lt"/>
                <a:cs typeface="Arial" charset="0"/>
              </a:rPr>
              <a:t>to provide this connection and synergy between the CRPD and SDGs to ensure persons with disabilities are included</a:t>
            </a:r>
          </a:p>
          <a:p>
            <a:pPr marL="355600" indent="-342900" defTabSz="457200">
              <a:buFont typeface="Arial" panose="020B0604020202020204" pitchFamily="34" charset="0"/>
              <a:buChar char="•"/>
            </a:pPr>
            <a:endParaRPr lang="en-GB" sz="2400" dirty="0">
              <a:solidFill>
                <a:srgbClr val="231F20"/>
              </a:solidFill>
              <a:latin typeface="+mn-lt"/>
              <a:cs typeface="Arial" panose="020B0604020202020204" pitchFamily="34" charset="0"/>
            </a:endParaRPr>
          </a:p>
        </p:txBody>
      </p:sp>
      <p:sp>
        <p:nvSpPr>
          <p:cNvPr id="7" name="TextBox 6"/>
          <p:cNvSpPr txBox="1"/>
          <p:nvPr/>
        </p:nvSpPr>
        <p:spPr>
          <a:xfrm>
            <a:off x="155774" y="112192"/>
            <a:ext cx="9721080" cy="1261884"/>
          </a:xfrm>
          <a:prstGeom prst="rect">
            <a:avLst/>
          </a:prstGeom>
          <a:noFill/>
        </p:spPr>
        <p:txBody>
          <a:bodyPr wrap="square" rtlCol="0">
            <a:spAutoFit/>
          </a:bodyPr>
          <a:lstStyle/>
          <a:p>
            <a:pPr defTabSz="457200"/>
            <a:r>
              <a:rPr lang="en-GB" sz="3600" b="1" dirty="0">
                <a:solidFill>
                  <a:srgbClr val="007AB7"/>
                </a:solidFill>
                <a:effectLst>
                  <a:outerShdw blurRad="38100" dist="38100" dir="2700000" algn="tl">
                    <a:srgbClr val="000000">
                      <a:alpha val="43137"/>
                    </a:srgbClr>
                  </a:outerShdw>
                </a:effectLst>
                <a:latin typeface="+mn-lt"/>
                <a:cs typeface="Arial" panose="020B0604020202020204" pitchFamily="34" charset="0"/>
              </a:rPr>
              <a:t>T</a:t>
            </a:r>
            <a:r>
              <a:rPr lang="en-GB"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he SDGs link </a:t>
            </a:r>
            <a:r>
              <a:rPr lang="en-GB" sz="3600" b="1" dirty="0">
                <a:solidFill>
                  <a:srgbClr val="007AB7"/>
                </a:solidFill>
                <a:effectLst>
                  <a:outerShdw blurRad="38100" dist="38100" dir="2700000" algn="tl">
                    <a:srgbClr val="000000">
                      <a:alpha val="43137"/>
                    </a:srgbClr>
                  </a:outerShdw>
                </a:effectLst>
                <a:latin typeface="+mn-lt"/>
                <a:cs typeface="Arial" panose="020B0604020202020204" pitchFamily="34" charset="0"/>
              </a:rPr>
              <a:t>with the UN CRPD</a:t>
            </a:r>
            <a:r>
              <a:rPr lang="en-GB"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rPr>
              <a:t>?</a:t>
            </a:r>
            <a:endParaRPr lang="en-US" sz="3600" b="1" dirty="0" smtClean="0">
              <a:solidFill>
                <a:srgbClr val="007AB7"/>
              </a:solidFill>
              <a:effectLst>
                <a:outerShdw blurRad="38100" dist="38100" dir="2700000" algn="tl">
                  <a:srgbClr val="000000">
                    <a:alpha val="43137"/>
                  </a:srgbClr>
                </a:outerShdw>
              </a:effectLst>
              <a:latin typeface="+mn-lt"/>
              <a:cs typeface="Arial" panose="020B0604020202020204" pitchFamily="34" charset="0"/>
            </a:endParaRPr>
          </a:p>
          <a:p>
            <a:pPr defTabSz="457200"/>
            <a:endParaRPr lang="en-US" sz="40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cxnSp>
        <p:nvCxnSpPr>
          <p:cNvPr id="6" name="Rechte verbindingslijn 5"/>
          <p:cNvCxnSpPr/>
          <p:nvPr/>
        </p:nvCxnSpPr>
        <p:spPr>
          <a:xfrm>
            <a:off x="299790" y="904280"/>
            <a:ext cx="92890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425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99790" y="184201"/>
            <a:ext cx="8967340"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smtClean="0">
                <a:solidFill>
                  <a:srgbClr val="0085C7"/>
                </a:solidFill>
                <a:effectLst>
                  <a:outerShdw blurRad="38100" dist="38100" dir="2700000" algn="tl">
                    <a:srgbClr val="000000">
                      <a:alpha val="43137"/>
                    </a:srgbClr>
                  </a:outerShdw>
                </a:effectLst>
                <a:latin typeface="+mn-lt"/>
                <a:cs typeface="Arial" charset="0"/>
              </a:rPr>
              <a:t>CONCEPT </a:t>
            </a:r>
            <a:r>
              <a:rPr lang="en-GB" sz="3600" b="1" dirty="0">
                <a:solidFill>
                  <a:srgbClr val="0085C7"/>
                </a:solidFill>
                <a:effectLst>
                  <a:outerShdw blurRad="38100" dist="38100" dir="2700000" algn="tl">
                    <a:srgbClr val="000000">
                      <a:alpha val="43137"/>
                    </a:srgbClr>
                  </a:outerShdw>
                </a:effectLst>
                <a:latin typeface="+mn-lt"/>
                <a:cs typeface="Arial" charset="0"/>
              </a:rPr>
              <a:t>OF INCLUSIVE </a:t>
            </a:r>
            <a:r>
              <a:rPr lang="en-GB" sz="3600" b="1" dirty="0" smtClean="0">
                <a:solidFill>
                  <a:srgbClr val="0085C7"/>
                </a:solidFill>
                <a:effectLst>
                  <a:outerShdw blurRad="38100" dist="38100" dir="2700000" algn="tl">
                    <a:srgbClr val="000000">
                      <a:alpha val="43137"/>
                    </a:srgbClr>
                  </a:outerShdw>
                </a:effectLst>
                <a:latin typeface="+mn-lt"/>
                <a:cs typeface="Arial" charset="0"/>
              </a:rPr>
              <a:t>EDUCATION</a:t>
            </a:r>
            <a:endParaRPr lang="en-US" sz="3600" dirty="0">
              <a:solidFill>
                <a:prstClr val="black"/>
              </a:solidFill>
              <a:effectLst>
                <a:outerShdw blurRad="38100" dist="38100" dir="2700000" algn="tl">
                  <a:srgbClr val="000000">
                    <a:alpha val="43137"/>
                  </a:srgbClr>
                </a:outerShdw>
              </a:effectLst>
              <a:latin typeface="+mn-lt"/>
            </a:endParaRPr>
          </a:p>
        </p:txBody>
      </p:sp>
      <p:sp>
        <p:nvSpPr>
          <p:cNvPr id="2" name="Rectangle 1"/>
          <p:cNvSpPr/>
          <p:nvPr/>
        </p:nvSpPr>
        <p:spPr>
          <a:xfrm>
            <a:off x="299790" y="616248"/>
            <a:ext cx="10164886" cy="6740254"/>
          </a:xfrm>
          <a:prstGeom prst="rect">
            <a:avLst/>
          </a:prstGeom>
        </p:spPr>
        <p:txBody>
          <a:bodyPr wrap="square" lIns="91392" tIns="45694" rIns="91392" bIns="45694">
            <a:spAutoFit/>
          </a:bodyPr>
          <a:lstStyle/>
          <a:p>
            <a:endParaRPr lang="en-GB" sz="2400" dirty="0" smtClean="0">
              <a:solidFill>
                <a:prstClr val="black"/>
              </a:solidFill>
              <a:latin typeface="+mn-lt"/>
            </a:endParaRPr>
          </a:p>
          <a:p>
            <a:r>
              <a:rPr lang="en-GB" sz="2400" b="1" dirty="0">
                <a:solidFill>
                  <a:prstClr val="black"/>
                </a:solidFill>
                <a:latin typeface="+mn-lt"/>
              </a:rPr>
              <a:t>Education is central to individual evolution and must be a right for all. It provides each person with the possibility to fully participate in society, to access the labour market and to develop one's </a:t>
            </a:r>
            <a:r>
              <a:rPr lang="en-GB" sz="2400" b="1" dirty="0" smtClean="0">
                <a:solidFill>
                  <a:prstClr val="black"/>
                </a:solidFill>
                <a:latin typeface="+mn-lt"/>
              </a:rPr>
              <a:t>potential and reach </a:t>
            </a:r>
            <a:r>
              <a:rPr lang="en-GB" sz="2400" b="1" dirty="0">
                <a:solidFill>
                  <a:prstClr val="black"/>
                </a:solidFill>
                <a:latin typeface="+mn-lt"/>
              </a:rPr>
              <a:t>out to all the learners. </a:t>
            </a:r>
          </a:p>
          <a:p>
            <a:endParaRPr lang="en-GB" sz="800" dirty="0" smtClean="0">
              <a:solidFill>
                <a:prstClr val="black"/>
              </a:solidFill>
              <a:latin typeface="+mn-lt"/>
            </a:endParaRPr>
          </a:p>
          <a:p>
            <a:pPr marL="342702" indent="-342702">
              <a:buFont typeface="Wingdings" panose="05000000000000000000" pitchFamily="2" charset="2"/>
              <a:buChar char="Ø"/>
            </a:pPr>
            <a:r>
              <a:rPr lang="en-GB" sz="2400" dirty="0" smtClean="0">
                <a:solidFill>
                  <a:prstClr val="black"/>
                </a:solidFill>
                <a:latin typeface="+mn-lt"/>
              </a:rPr>
              <a:t>It </a:t>
            </a:r>
            <a:r>
              <a:rPr lang="en-GB" sz="2400" b="1" dirty="0">
                <a:solidFill>
                  <a:prstClr val="black"/>
                </a:solidFill>
                <a:latin typeface="+mn-lt"/>
              </a:rPr>
              <a:t>involves restructuring</a:t>
            </a:r>
            <a:r>
              <a:rPr lang="en-GB" sz="2400" dirty="0">
                <a:solidFill>
                  <a:prstClr val="black"/>
                </a:solidFill>
                <a:latin typeface="+mn-lt"/>
              </a:rPr>
              <a:t> the culture, policies and practices </a:t>
            </a:r>
            <a:r>
              <a:rPr lang="en-GB" sz="2400" dirty="0" smtClean="0">
                <a:solidFill>
                  <a:prstClr val="black"/>
                </a:solidFill>
                <a:latin typeface="+mn-lt"/>
              </a:rPr>
              <a:t>in schools </a:t>
            </a:r>
            <a:r>
              <a:rPr lang="en-GB" sz="2400" dirty="0">
                <a:solidFill>
                  <a:prstClr val="black"/>
                </a:solidFill>
                <a:latin typeface="+mn-lt"/>
              </a:rPr>
              <a:t>so that they can respond to the diversity of students in their locality. </a:t>
            </a:r>
            <a:endParaRPr lang="en-GB" sz="2400" dirty="0" smtClean="0">
              <a:solidFill>
                <a:prstClr val="black"/>
              </a:solidFill>
              <a:latin typeface="+mn-lt"/>
            </a:endParaRPr>
          </a:p>
          <a:p>
            <a:pPr marL="342702" indent="-342702">
              <a:buFont typeface="Wingdings" panose="05000000000000000000" pitchFamily="2" charset="2"/>
              <a:buChar char="Ø"/>
            </a:pPr>
            <a:r>
              <a:rPr lang="en-GB" sz="2400" dirty="0" smtClean="0">
                <a:solidFill>
                  <a:prstClr val="black"/>
                </a:solidFill>
                <a:latin typeface="+mn-lt"/>
              </a:rPr>
              <a:t>For </a:t>
            </a:r>
            <a:r>
              <a:rPr lang="en-GB" sz="2400" dirty="0">
                <a:solidFill>
                  <a:prstClr val="black"/>
                </a:solidFill>
                <a:latin typeface="+mn-lt"/>
              </a:rPr>
              <a:t>a school to be inclusive, </a:t>
            </a:r>
            <a:r>
              <a:rPr lang="en-GB" sz="2400" b="1" dirty="0">
                <a:solidFill>
                  <a:prstClr val="black"/>
                </a:solidFill>
                <a:latin typeface="+mn-lt"/>
              </a:rPr>
              <a:t>the attitudes of everyone </a:t>
            </a:r>
            <a:r>
              <a:rPr lang="en-GB" sz="2400" dirty="0">
                <a:solidFill>
                  <a:prstClr val="black"/>
                </a:solidFill>
                <a:latin typeface="+mn-lt"/>
              </a:rPr>
              <a:t>in the school, including administrators, teachers, </a:t>
            </a:r>
            <a:r>
              <a:rPr lang="en-GB" sz="2400" dirty="0" smtClean="0">
                <a:solidFill>
                  <a:prstClr val="black"/>
                </a:solidFill>
                <a:latin typeface="+mn-lt"/>
              </a:rPr>
              <a:t>and other </a:t>
            </a:r>
            <a:r>
              <a:rPr lang="en-GB" sz="2400" dirty="0">
                <a:solidFill>
                  <a:prstClr val="black"/>
                </a:solidFill>
                <a:latin typeface="+mn-lt"/>
              </a:rPr>
              <a:t>students, </a:t>
            </a:r>
            <a:r>
              <a:rPr lang="en-GB" sz="2400" b="1" dirty="0">
                <a:solidFill>
                  <a:prstClr val="black"/>
                </a:solidFill>
                <a:latin typeface="+mn-lt"/>
              </a:rPr>
              <a:t>are positive</a:t>
            </a:r>
            <a:r>
              <a:rPr lang="en-GB" sz="2400" dirty="0">
                <a:solidFill>
                  <a:prstClr val="black"/>
                </a:solidFill>
                <a:latin typeface="+mn-lt"/>
              </a:rPr>
              <a:t> towards students with disabilities. </a:t>
            </a:r>
            <a:endParaRPr lang="en-GB" sz="2400" dirty="0" smtClean="0">
              <a:solidFill>
                <a:prstClr val="black"/>
              </a:solidFill>
              <a:latin typeface="+mn-lt"/>
            </a:endParaRPr>
          </a:p>
          <a:p>
            <a:pPr marL="342702" indent="-342702">
              <a:buFont typeface="Wingdings" panose="05000000000000000000" pitchFamily="2" charset="2"/>
              <a:buChar char="Ø"/>
            </a:pPr>
            <a:r>
              <a:rPr lang="en-GB" sz="2400" dirty="0" smtClean="0">
                <a:solidFill>
                  <a:prstClr val="black"/>
                </a:solidFill>
                <a:latin typeface="+mn-lt"/>
              </a:rPr>
              <a:t>Inclusive </a:t>
            </a:r>
            <a:r>
              <a:rPr lang="en-GB" sz="2400" dirty="0">
                <a:solidFill>
                  <a:prstClr val="black"/>
                </a:solidFill>
                <a:latin typeface="+mn-lt"/>
              </a:rPr>
              <a:t>education means </a:t>
            </a:r>
            <a:r>
              <a:rPr lang="en-GB" sz="2400" dirty="0" smtClean="0">
                <a:solidFill>
                  <a:prstClr val="black"/>
                </a:solidFill>
                <a:latin typeface="+mn-lt"/>
              </a:rPr>
              <a:t>that</a:t>
            </a:r>
            <a:r>
              <a:rPr lang="en-GB" sz="2400" b="1" dirty="0" smtClean="0">
                <a:solidFill>
                  <a:prstClr val="black"/>
                </a:solidFill>
                <a:latin typeface="+mn-lt"/>
              </a:rPr>
              <a:t> all </a:t>
            </a:r>
            <a:r>
              <a:rPr lang="en-GB" sz="2400" b="1" dirty="0">
                <a:solidFill>
                  <a:prstClr val="black"/>
                </a:solidFill>
                <a:latin typeface="+mn-lt"/>
              </a:rPr>
              <a:t>children</a:t>
            </a:r>
            <a:r>
              <a:rPr lang="en-GB" sz="2400" dirty="0">
                <a:solidFill>
                  <a:prstClr val="black"/>
                </a:solidFill>
                <a:latin typeface="+mn-lt"/>
              </a:rPr>
              <a:t>, regardless of their ability level, are </a:t>
            </a:r>
            <a:r>
              <a:rPr lang="en-GB" sz="2400" b="1" dirty="0">
                <a:solidFill>
                  <a:prstClr val="black"/>
                </a:solidFill>
                <a:latin typeface="+mn-lt"/>
              </a:rPr>
              <a:t>included in a mainstream </a:t>
            </a:r>
            <a:r>
              <a:rPr lang="en-GB" sz="2400" dirty="0">
                <a:solidFill>
                  <a:prstClr val="black"/>
                </a:solidFill>
                <a:latin typeface="+mn-lt"/>
              </a:rPr>
              <a:t>classroom, </a:t>
            </a:r>
            <a:r>
              <a:rPr lang="en-GB" sz="2400" dirty="0" smtClean="0">
                <a:solidFill>
                  <a:prstClr val="black"/>
                </a:solidFill>
                <a:latin typeface="+mn-lt"/>
              </a:rPr>
              <a:t>that </a:t>
            </a:r>
            <a:r>
              <a:rPr lang="en-GB" sz="2400" dirty="0">
                <a:solidFill>
                  <a:prstClr val="black"/>
                </a:solidFill>
                <a:latin typeface="+mn-lt"/>
              </a:rPr>
              <a:t>students of all ability levels </a:t>
            </a:r>
            <a:r>
              <a:rPr lang="en-GB" sz="2400" b="1" dirty="0" smtClean="0">
                <a:solidFill>
                  <a:prstClr val="black"/>
                </a:solidFill>
                <a:latin typeface="+mn-lt"/>
              </a:rPr>
              <a:t>are taught </a:t>
            </a:r>
            <a:r>
              <a:rPr lang="en-GB" sz="2400" b="1" dirty="0">
                <a:solidFill>
                  <a:prstClr val="black"/>
                </a:solidFill>
                <a:latin typeface="+mn-lt"/>
              </a:rPr>
              <a:t>as equals,</a:t>
            </a:r>
            <a:r>
              <a:rPr lang="en-GB" sz="2400" dirty="0">
                <a:solidFill>
                  <a:prstClr val="black"/>
                </a:solidFill>
                <a:latin typeface="+mn-lt"/>
              </a:rPr>
              <a:t> and that teachers must adjust their curriculum and teaching </a:t>
            </a:r>
            <a:r>
              <a:rPr lang="en-GB" sz="2400" dirty="0" smtClean="0">
                <a:solidFill>
                  <a:prstClr val="black"/>
                </a:solidFill>
                <a:latin typeface="+mn-lt"/>
              </a:rPr>
              <a:t>methodologies so </a:t>
            </a:r>
            <a:r>
              <a:rPr lang="en-GB" sz="2400" dirty="0">
                <a:solidFill>
                  <a:prstClr val="black"/>
                </a:solidFill>
                <a:latin typeface="+mn-lt"/>
              </a:rPr>
              <a:t>that all students</a:t>
            </a:r>
            <a:r>
              <a:rPr lang="en-GB" sz="2400" b="1" dirty="0">
                <a:solidFill>
                  <a:prstClr val="black"/>
                </a:solidFill>
                <a:latin typeface="+mn-lt"/>
              </a:rPr>
              <a:t> </a:t>
            </a:r>
            <a:r>
              <a:rPr lang="en-GB" sz="2400" b="1" dirty="0" smtClean="0">
                <a:solidFill>
                  <a:prstClr val="black"/>
                </a:solidFill>
                <a:latin typeface="+mn-lt"/>
              </a:rPr>
              <a:t>benefit</a:t>
            </a:r>
          </a:p>
          <a:p>
            <a:endParaRPr lang="en-GB" sz="2400" dirty="0" smtClean="0">
              <a:solidFill>
                <a:prstClr val="black"/>
              </a:solidFill>
              <a:latin typeface="+mn-lt"/>
            </a:endParaRPr>
          </a:p>
          <a:p>
            <a:pPr marL="342702" indent="-342702">
              <a:buFont typeface="Wingdings" panose="05000000000000000000" pitchFamily="2" charset="2"/>
              <a:buChar char="Ø"/>
            </a:pPr>
            <a:r>
              <a:rPr lang="en-GB" sz="2400" dirty="0">
                <a:solidFill>
                  <a:prstClr val="black"/>
                </a:solidFill>
                <a:latin typeface="+mn-lt"/>
              </a:rPr>
              <a:t>FORMS OF </a:t>
            </a:r>
            <a:r>
              <a:rPr lang="en-GB" sz="2400" dirty="0" smtClean="0">
                <a:solidFill>
                  <a:prstClr val="black"/>
                </a:solidFill>
                <a:latin typeface="+mn-lt"/>
              </a:rPr>
              <a:t>INCLUSION: Physical  - Social – Cognitive = integral.</a:t>
            </a:r>
            <a:endParaRPr lang="en-GB" sz="2400" dirty="0">
              <a:solidFill>
                <a:prstClr val="black"/>
              </a:solidFill>
              <a:latin typeface="+mn-lt"/>
            </a:endParaRPr>
          </a:p>
          <a:p>
            <a:pPr marL="342702" indent="-342702">
              <a:buFont typeface="Wingdings" panose="05000000000000000000" pitchFamily="2" charset="2"/>
              <a:buChar char="Ø"/>
            </a:pPr>
            <a:endParaRPr lang="en-GB" sz="2400" dirty="0">
              <a:solidFill>
                <a:prstClr val="black"/>
              </a:solidFill>
              <a:latin typeface="+mn-lt"/>
            </a:endParaRPr>
          </a:p>
        </p:txBody>
      </p:sp>
      <p:cxnSp>
        <p:nvCxnSpPr>
          <p:cNvPr id="5" name="Rechte verbindingslijn 4"/>
          <p:cNvCxnSpPr/>
          <p:nvPr/>
        </p:nvCxnSpPr>
        <p:spPr>
          <a:xfrm>
            <a:off x="299790" y="832272"/>
            <a:ext cx="820891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677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99790" y="184201"/>
            <a:ext cx="10297144"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smtClean="0">
                <a:solidFill>
                  <a:srgbClr val="0085C7"/>
                </a:solidFill>
                <a:effectLst>
                  <a:outerShdw blurRad="38100" dist="38100" dir="2700000" algn="tl">
                    <a:srgbClr val="000000">
                      <a:alpha val="43137"/>
                    </a:srgbClr>
                  </a:outerShdw>
                </a:effectLst>
                <a:latin typeface="+mn-lt"/>
                <a:cs typeface="Arial" charset="0"/>
              </a:rPr>
              <a:t>How </a:t>
            </a:r>
            <a:r>
              <a:rPr lang="en-GB" sz="3600" b="1" dirty="0">
                <a:solidFill>
                  <a:srgbClr val="0085C7"/>
                </a:solidFill>
                <a:effectLst>
                  <a:outerShdw blurRad="38100" dist="38100" dir="2700000" algn="tl">
                    <a:srgbClr val="000000">
                      <a:alpha val="43137"/>
                    </a:srgbClr>
                  </a:outerShdw>
                </a:effectLst>
                <a:latin typeface="+mn-lt"/>
                <a:cs typeface="Arial" charset="0"/>
              </a:rPr>
              <a:t>to Overcome the Challenges to </a:t>
            </a:r>
            <a:r>
              <a:rPr lang="en-GB" sz="3600" b="1" dirty="0" smtClean="0">
                <a:solidFill>
                  <a:srgbClr val="0085C7"/>
                </a:solidFill>
                <a:effectLst>
                  <a:outerShdw blurRad="38100" dist="38100" dir="2700000" algn="tl">
                    <a:srgbClr val="000000">
                      <a:alpha val="43137"/>
                    </a:srgbClr>
                  </a:outerShdw>
                </a:effectLst>
                <a:latin typeface="+mn-lt"/>
                <a:cs typeface="Arial" charset="0"/>
              </a:rPr>
              <a:t>Inclusion</a:t>
            </a:r>
            <a:endParaRPr lang="en-US" sz="3600" dirty="0">
              <a:solidFill>
                <a:prstClr val="black"/>
              </a:solidFill>
              <a:effectLst>
                <a:outerShdw blurRad="38100" dist="38100" dir="2700000" algn="tl">
                  <a:srgbClr val="000000">
                    <a:alpha val="43137"/>
                  </a:srgbClr>
                </a:outerShdw>
              </a:effectLst>
              <a:latin typeface="+mn-lt"/>
            </a:endParaRPr>
          </a:p>
        </p:txBody>
      </p:sp>
      <p:sp>
        <p:nvSpPr>
          <p:cNvPr id="2" name="Rectangle 1"/>
          <p:cNvSpPr/>
          <p:nvPr/>
        </p:nvSpPr>
        <p:spPr>
          <a:xfrm>
            <a:off x="83766" y="1206875"/>
            <a:ext cx="10596934" cy="5632259"/>
          </a:xfrm>
          <a:prstGeom prst="rect">
            <a:avLst/>
          </a:prstGeom>
        </p:spPr>
        <p:txBody>
          <a:bodyPr wrap="square" lIns="91392" tIns="45694" rIns="91392" bIns="45694">
            <a:spAutoFit/>
          </a:bodyPr>
          <a:lstStyle/>
          <a:p>
            <a:pPr marL="342900" indent="-342900">
              <a:buFont typeface="Wingdings" panose="05000000000000000000" pitchFamily="2" charset="2"/>
              <a:buChar char="Ø"/>
            </a:pPr>
            <a:r>
              <a:rPr lang="en-GB" sz="2400" b="1" dirty="0">
                <a:solidFill>
                  <a:prstClr val="black"/>
                </a:solidFill>
                <a:latin typeface="+mn-lt"/>
              </a:rPr>
              <a:t>D</a:t>
            </a:r>
            <a:r>
              <a:rPr lang="en-GB" sz="2400" b="1" dirty="0" smtClean="0">
                <a:solidFill>
                  <a:prstClr val="black"/>
                </a:solidFill>
                <a:latin typeface="+mn-lt"/>
              </a:rPr>
              <a:t>ebunking </a:t>
            </a:r>
            <a:r>
              <a:rPr lang="en-GB" sz="2400" b="1" dirty="0">
                <a:solidFill>
                  <a:prstClr val="black"/>
                </a:solidFill>
                <a:latin typeface="+mn-lt"/>
              </a:rPr>
              <a:t>the myths and misunderstandings of inclusive </a:t>
            </a:r>
            <a:r>
              <a:rPr lang="en-GB" sz="2400" b="1" dirty="0" smtClean="0">
                <a:solidFill>
                  <a:prstClr val="black"/>
                </a:solidFill>
                <a:latin typeface="+mn-lt"/>
              </a:rPr>
              <a:t>education.</a:t>
            </a:r>
          </a:p>
          <a:p>
            <a:pPr marL="342900" indent="-342900">
              <a:buFont typeface="Wingdings" panose="05000000000000000000" pitchFamily="2" charset="2"/>
              <a:buChar char="Ø"/>
            </a:pPr>
            <a:r>
              <a:rPr lang="en-GB" sz="2400" b="1" dirty="0">
                <a:solidFill>
                  <a:prstClr val="black"/>
                </a:solidFill>
                <a:latin typeface="+mn-lt"/>
              </a:rPr>
              <a:t>P</a:t>
            </a:r>
            <a:r>
              <a:rPr lang="en-GB" sz="2400" b="1" dirty="0" smtClean="0">
                <a:solidFill>
                  <a:prstClr val="black"/>
                </a:solidFill>
                <a:latin typeface="+mn-lt"/>
              </a:rPr>
              <a:t>rovide</a:t>
            </a:r>
            <a:r>
              <a:rPr lang="en-GB" sz="2400" dirty="0" smtClean="0">
                <a:solidFill>
                  <a:prstClr val="black"/>
                </a:solidFill>
                <a:latin typeface="+mn-lt"/>
              </a:rPr>
              <a:t> </a:t>
            </a:r>
            <a:r>
              <a:rPr lang="en-GB" sz="2400" dirty="0">
                <a:solidFill>
                  <a:prstClr val="black"/>
                </a:solidFill>
                <a:latin typeface="+mn-lt"/>
              </a:rPr>
              <a:t>educators, schools and communities with accurate, </a:t>
            </a:r>
            <a:r>
              <a:rPr lang="en-GB" sz="2400" b="1" dirty="0">
                <a:solidFill>
                  <a:prstClr val="black"/>
                </a:solidFill>
                <a:latin typeface="+mn-lt"/>
              </a:rPr>
              <a:t>up-to-date information</a:t>
            </a:r>
            <a:r>
              <a:rPr lang="en-GB" sz="2400" dirty="0">
                <a:solidFill>
                  <a:prstClr val="black"/>
                </a:solidFill>
                <a:latin typeface="+mn-lt"/>
              </a:rPr>
              <a:t>. For example, inclusion is not a service or program that is offered to a group of students. It doesn’t happen in a classroom nor is it an instructional strategy. </a:t>
            </a:r>
          </a:p>
          <a:p>
            <a:pPr marL="342702" indent="-342702">
              <a:buFont typeface="Wingdings" panose="05000000000000000000" pitchFamily="2" charset="2"/>
              <a:buChar char="Ø"/>
            </a:pPr>
            <a:r>
              <a:rPr lang="en-GB" sz="2400" b="1" dirty="0">
                <a:solidFill>
                  <a:prstClr val="black"/>
                </a:solidFill>
                <a:latin typeface="+mn-lt"/>
              </a:rPr>
              <a:t>Inclusion is an attitude</a:t>
            </a:r>
            <a:r>
              <a:rPr lang="en-GB" sz="2400" dirty="0">
                <a:solidFill>
                  <a:prstClr val="black"/>
                </a:solidFill>
                <a:latin typeface="+mn-lt"/>
              </a:rPr>
              <a:t> that determines how we interact with one another. It drives our desire to include every student, regardless of ability, in meaningful learning experiences alongside their </a:t>
            </a:r>
            <a:r>
              <a:rPr lang="en-GB" sz="2400" dirty="0" smtClean="0">
                <a:solidFill>
                  <a:prstClr val="black"/>
                </a:solidFill>
                <a:latin typeface="+mn-lt"/>
              </a:rPr>
              <a:t>peers.</a:t>
            </a:r>
          </a:p>
          <a:p>
            <a:pPr marL="342702" indent="-342702">
              <a:buFont typeface="Wingdings" panose="05000000000000000000" pitchFamily="2" charset="2"/>
              <a:buChar char="Ø"/>
            </a:pPr>
            <a:r>
              <a:rPr lang="en-GB" sz="2400" dirty="0" smtClean="0">
                <a:latin typeface="+mn-lt"/>
              </a:rPr>
              <a:t>Challenges to  </a:t>
            </a:r>
          </a:p>
          <a:p>
            <a:pPr marL="799635" lvl="1" indent="-342702">
              <a:buFont typeface="Wingdings" panose="05000000000000000000" pitchFamily="2" charset="2"/>
              <a:buChar char="Ø"/>
            </a:pPr>
            <a:r>
              <a:rPr lang="en-GB" sz="2400" b="1" dirty="0" smtClean="0">
                <a:latin typeface="+mn-lt"/>
              </a:rPr>
              <a:t>belief </a:t>
            </a:r>
            <a:r>
              <a:rPr lang="en-GB" sz="2400" b="1" dirty="0">
                <a:latin typeface="+mn-lt"/>
              </a:rPr>
              <a:t>that it works</a:t>
            </a:r>
            <a:r>
              <a:rPr lang="en-GB" sz="2400" dirty="0">
                <a:latin typeface="+mn-lt"/>
              </a:rPr>
              <a:t> for students with and without special </a:t>
            </a:r>
            <a:r>
              <a:rPr lang="en-GB" sz="2400" dirty="0" smtClean="0">
                <a:latin typeface="+mn-lt"/>
              </a:rPr>
              <a:t>needs.</a:t>
            </a:r>
          </a:p>
          <a:p>
            <a:pPr marL="799635" lvl="1" indent="-342702">
              <a:buFont typeface="Wingdings" panose="05000000000000000000" pitchFamily="2" charset="2"/>
              <a:buChar char="Ø"/>
            </a:pPr>
            <a:r>
              <a:rPr lang="en-GB" sz="2400" b="1" dirty="0" smtClean="0">
                <a:latin typeface="+mn-lt"/>
              </a:rPr>
              <a:t>understanding</a:t>
            </a:r>
            <a:r>
              <a:rPr lang="en-GB" sz="2400" dirty="0" smtClean="0">
                <a:latin typeface="+mn-lt"/>
              </a:rPr>
              <a:t> </a:t>
            </a:r>
            <a:r>
              <a:rPr lang="en-GB" sz="2400" dirty="0">
                <a:latin typeface="+mn-lt"/>
              </a:rPr>
              <a:t>the mechanics of </a:t>
            </a:r>
            <a:r>
              <a:rPr lang="en-GB" sz="2400" dirty="0" smtClean="0">
                <a:latin typeface="+mn-lt"/>
              </a:rPr>
              <a:t>inclusion.</a:t>
            </a:r>
          </a:p>
          <a:p>
            <a:pPr marL="799635" lvl="1" indent="-342702">
              <a:buFont typeface="Wingdings" panose="05000000000000000000" pitchFamily="2" charset="2"/>
              <a:buChar char="Ø"/>
            </a:pPr>
            <a:r>
              <a:rPr lang="en-GB" sz="2400" b="1" dirty="0" smtClean="0">
                <a:latin typeface="+mn-lt"/>
              </a:rPr>
              <a:t>have </a:t>
            </a:r>
            <a:r>
              <a:rPr lang="en-GB" sz="2400" b="1" dirty="0">
                <a:latin typeface="+mn-lt"/>
              </a:rPr>
              <a:t>the support</a:t>
            </a:r>
            <a:r>
              <a:rPr lang="en-GB" sz="2400" dirty="0">
                <a:latin typeface="+mn-lt"/>
              </a:rPr>
              <a:t> of school administration and </a:t>
            </a:r>
            <a:r>
              <a:rPr lang="en-GB" sz="2400" dirty="0" smtClean="0">
                <a:latin typeface="+mn-lt"/>
              </a:rPr>
              <a:t>all the staff around.</a:t>
            </a:r>
          </a:p>
          <a:p>
            <a:pPr marL="799635" lvl="1" indent="-342702">
              <a:buFont typeface="Wingdings" panose="05000000000000000000" pitchFamily="2" charset="2"/>
              <a:buChar char="Ø"/>
            </a:pPr>
            <a:r>
              <a:rPr lang="en-GB" sz="2400" dirty="0" smtClean="0">
                <a:latin typeface="+mn-lt"/>
              </a:rPr>
              <a:t>welcoming </a:t>
            </a:r>
            <a:r>
              <a:rPr lang="en-GB" sz="2400" dirty="0">
                <a:latin typeface="+mn-lt"/>
              </a:rPr>
              <a:t>and make </a:t>
            </a:r>
            <a:r>
              <a:rPr lang="en-GB" sz="2400" b="1" dirty="0">
                <a:latin typeface="+mn-lt"/>
              </a:rPr>
              <a:t>inclusion a priority</a:t>
            </a:r>
            <a:r>
              <a:rPr lang="en-GB" sz="2400" dirty="0">
                <a:latin typeface="+mn-lt"/>
              </a:rPr>
              <a:t> in all school activities. </a:t>
            </a:r>
          </a:p>
          <a:p>
            <a:pPr marL="799635" lvl="1" indent="-342702">
              <a:buFont typeface="Wingdings" panose="05000000000000000000" pitchFamily="2" charset="2"/>
              <a:buChar char="Ø"/>
            </a:pPr>
            <a:r>
              <a:rPr lang="en-GB" sz="2400" b="1" dirty="0" smtClean="0">
                <a:latin typeface="+mn-lt"/>
              </a:rPr>
              <a:t>make </a:t>
            </a:r>
            <a:r>
              <a:rPr lang="en-GB" sz="2400" b="1" dirty="0">
                <a:latin typeface="+mn-lt"/>
              </a:rPr>
              <a:t>a school-wide character</a:t>
            </a:r>
            <a:r>
              <a:rPr lang="en-GB" sz="2400" dirty="0">
                <a:latin typeface="+mn-lt"/>
              </a:rPr>
              <a:t> education program, in which staff, students and families participate. </a:t>
            </a:r>
            <a:endParaRPr lang="en-GB" sz="2400" dirty="0">
              <a:solidFill>
                <a:prstClr val="black"/>
              </a:solidFill>
              <a:latin typeface="+mn-lt"/>
            </a:endParaRPr>
          </a:p>
        </p:txBody>
      </p:sp>
      <p:cxnSp>
        <p:nvCxnSpPr>
          <p:cNvPr id="5" name="Rechte verbindingslijn 4"/>
          <p:cNvCxnSpPr/>
          <p:nvPr/>
        </p:nvCxnSpPr>
        <p:spPr>
          <a:xfrm>
            <a:off x="299790" y="832272"/>
            <a:ext cx="1000911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137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99790" y="112192"/>
            <a:ext cx="10380910" cy="720079"/>
          </a:xfrm>
          <a:prstGeom prst="rect">
            <a:avLst/>
          </a:prstGeom>
        </p:spPr>
        <p:txBody>
          <a:bodyPr lIns="0" tIns="0" rIns="0" bIns="0"/>
          <a:lstStyle>
            <a:lvl1pPr marL="12700">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GB" sz="3600" b="1" dirty="0" smtClean="0">
                <a:solidFill>
                  <a:srgbClr val="0085C7"/>
                </a:solidFill>
                <a:effectLst>
                  <a:outerShdw blurRad="38100" dist="38100" dir="2700000" algn="tl">
                    <a:srgbClr val="000000">
                      <a:alpha val="43137"/>
                    </a:srgbClr>
                  </a:outerShdw>
                </a:effectLst>
                <a:latin typeface="+mn-lt"/>
                <a:cs typeface="Arial" charset="0"/>
              </a:rPr>
              <a:t>How </a:t>
            </a:r>
            <a:r>
              <a:rPr lang="en-GB" sz="3600" b="1" dirty="0">
                <a:solidFill>
                  <a:srgbClr val="0085C7"/>
                </a:solidFill>
                <a:effectLst>
                  <a:outerShdw blurRad="38100" dist="38100" dir="2700000" algn="tl">
                    <a:srgbClr val="000000">
                      <a:alpha val="43137"/>
                    </a:srgbClr>
                  </a:outerShdw>
                </a:effectLst>
                <a:latin typeface="+mn-lt"/>
                <a:cs typeface="Arial" charset="0"/>
              </a:rPr>
              <a:t>to Overcome the Challenges to </a:t>
            </a:r>
            <a:r>
              <a:rPr lang="en-GB" sz="3600" b="1" dirty="0" smtClean="0">
                <a:solidFill>
                  <a:srgbClr val="0085C7"/>
                </a:solidFill>
                <a:effectLst>
                  <a:outerShdw blurRad="38100" dist="38100" dir="2700000" algn="tl">
                    <a:srgbClr val="000000">
                      <a:alpha val="43137"/>
                    </a:srgbClr>
                  </a:outerShdw>
                </a:effectLst>
                <a:latin typeface="+mn-lt"/>
                <a:cs typeface="Arial" charset="0"/>
              </a:rPr>
              <a:t>Inclusion</a:t>
            </a:r>
            <a:endParaRPr lang="en-US" sz="3600" dirty="0">
              <a:solidFill>
                <a:prstClr val="black"/>
              </a:solidFill>
              <a:effectLst>
                <a:outerShdw blurRad="38100" dist="38100" dir="2700000" algn="tl">
                  <a:srgbClr val="000000">
                    <a:alpha val="43137"/>
                  </a:srgbClr>
                </a:outerShdw>
              </a:effectLst>
              <a:latin typeface="+mn-lt"/>
            </a:endParaRPr>
          </a:p>
        </p:txBody>
      </p:sp>
      <p:sp>
        <p:nvSpPr>
          <p:cNvPr id="2" name="Rectangle 1"/>
          <p:cNvSpPr/>
          <p:nvPr/>
        </p:nvSpPr>
        <p:spPr>
          <a:xfrm>
            <a:off x="83766" y="1192312"/>
            <a:ext cx="10153128" cy="6370922"/>
          </a:xfrm>
          <a:prstGeom prst="rect">
            <a:avLst/>
          </a:prstGeom>
        </p:spPr>
        <p:txBody>
          <a:bodyPr wrap="square" lIns="91392" tIns="45694" rIns="91392" bIns="45694">
            <a:spAutoFit/>
          </a:bodyPr>
          <a:lstStyle/>
          <a:p>
            <a:pPr marL="342702" indent="-342702">
              <a:buFont typeface="Wingdings" panose="05000000000000000000" pitchFamily="2" charset="2"/>
              <a:buChar char="Ø"/>
            </a:pPr>
            <a:r>
              <a:rPr lang="en-GB" sz="2400" b="1" dirty="0" smtClean="0">
                <a:solidFill>
                  <a:prstClr val="black"/>
                </a:solidFill>
                <a:latin typeface="+mn-lt"/>
              </a:rPr>
              <a:t>Para-professionals can</a:t>
            </a:r>
            <a:r>
              <a:rPr lang="en-GB" sz="2400" dirty="0" smtClean="0">
                <a:solidFill>
                  <a:prstClr val="black"/>
                </a:solidFill>
                <a:latin typeface="+mn-lt"/>
              </a:rPr>
              <a:t> support,</a:t>
            </a:r>
            <a:r>
              <a:rPr lang="en-GB" sz="2400" dirty="0">
                <a:solidFill>
                  <a:prstClr val="black"/>
                </a:solidFill>
                <a:latin typeface="+mn-lt"/>
              </a:rPr>
              <a:t>  while the classroom </a:t>
            </a:r>
            <a:r>
              <a:rPr lang="en-GB" sz="2400" dirty="0" smtClean="0">
                <a:solidFill>
                  <a:prstClr val="black"/>
                </a:solidFill>
                <a:latin typeface="+mn-lt"/>
              </a:rPr>
              <a:t>teacher makes</a:t>
            </a:r>
            <a:r>
              <a:rPr lang="en-GB" sz="2400" dirty="0">
                <a:solidFill>
                  <a:prstClr val="black"/>
                </a:solidFill>
                <a:latin typeface="+mn-lt"/>
              </a:rPr>
              <a:t> accommodations and/or modifications to the </a:t>
            </a:r>
            <a:r>
              <a:rPr lang="en-GB" sz="2400" dirty="0" smtClean="0">
                <a:solidFill>
                  <a:prstClr val="black"/>
                </a:solidFill>
                <a:latin typeface="+mn-lt"/>
              </a:rPr>
              <a:t>curriculum with focussed </a:t>
            </a:r>
            <a:r>
              <a:rPr lang="en-GB" sz="2400" dirty="0">
                <a:solidFill>
                  <a:prstClr val="black"/>
                </a:solidFill>
                <a:latin typeface="+mn-lt"/>
              </a:rPr>
              <a:t>instruction outside of the </a:t>
            </a:r>
            <a:r>
              <a:rPr lang="en-GB" sz="2400" dirty="0" smtClean="0">
                <a:solidFill>
                  <a:prstClr val="black"/>
                </a:solidFill>
                <a:latin typeface="+mn-lt"/>
              </a:rPr>
              <a:t>classroom. </a:t>
            </a:r>
          </a:p>
          <a:p>
            <a:pPr marL="342702" indent="-342702">
              <a:buFont typeface="Wingdings" panose="05000000000000000000" pitchFamily="2" charset="2"/>
              <a:buChar char="Ø"/>
            </a:pPr>
            <a:r>
              <a:rPr lang="en-GB" sz="2400" b="1" dirty="0" smtClean="0">
                <a:solidFill>
                  <a:prstClr val="black"/>
                </a:solidFill>
                <a:latin typeface="+mn-lt"/>
              </a:rPr>
              <a:t>Materials </a:t>
            </a:r>
            <a:r>
              <a:rPr lang="en-GB" sz="2400" b="1" dirty="0">
                <a:solidFill>
                  <a:prstClr val="black"/>
                </a:solidFill>
                <a:latin typeface="+mn-lt"/>
              </a:rPr>
              <a:t>and resources</a:t>
            </a:r>
            <a:r>
              <a:rPr lang="en-GB" sz="2400" dirty="0">
                <a:solidFill>
                  <a:prstClr val="black"/>
                </a:solidFill>
                <a:latin typeface="+mn-lt"/>
              </a:rPr>
              <a:t> are made accessible </a:t>
            </a:r>
            <a:r>
              <a:rPr lang="en-GB" sz="2400" b="1" dirty="0">
                <a:solidFill>
                  <a:prstClr val="black"/>
                </a:solidFill>
                <a:latin typeface="+mn-lt"/>
              </a:rPr>
              <a:t>to all</a:t>
            </a:r>
            <a:r>
              <a:rPr lang="en-GB" sz="2400" dirty="0">
                <a:solidFill>
                  <a:prstClr val="black"/>
                </a:solidFill>
                <a:latin typeface="+mn-lt"/>
              </a:rPr>
              <a:t> students. Varying levels of text, visual supports, manipulatives and assistive technology are woven into the class program</a:t>
            </a:r>
            <a:r>
              <a:rPr lang="en-GB" sz="2400" dirty="0" smtClean="0">
                <a:solidFill>
                  <a:prstClr val="black"/>
                </a:solidFill>
                <a:latin typeface="+mn-lt"/>
              </a:rPr>
              <a:t>.</a:t>
            </a:r>
            <a:endParaRPr lang="en-GB" sz="2400" dirty="0">
              <a:solidFill>
                <a:prstClr val="black"/>
              </a:solidFill>
              <a:latin typeface="+mn-lt"/>
            </a:endParaRPr>
          </a:p>
          <a:p>
            <a:pPr marL="342702" indent="-342702">
              <a:buFont typeface="Wingdings" panose="05000000000000000000" pitchFamily="2" charset="2"/>
              <a:buChar char="Ø"/>
            </a:pPr>
            <a:r>
              <a:rPr lang="en-GB" sz="2400" dirty="0">
                <a:solidFill>
                  <a:prstClr val="black"/>
                </a:solidFill>
                <a:latin typeface="+mn-lt"/>
              </a:rPr>
              <a:t>I</a:t>
            </a:r>
            <a:r>
              <a:rPr lang="en-GB" sz="2400" dirty="0" smtClean="0">
                <a:solidFill>
                  <a:prstClr val="black"/>
                </a:solidFill>
                <a:latin typeface="+mn-lt"/>
              </a:rPr>
              <a:t>nclusion </a:t>
            </a:r>
            <a:r>
              <a:rPr lang="en-GB" sz="2400" dirty="0">
                <a:solidFill>
                  <a:prstClr val="black"/>
                </a:solidFill>
                <a:latin typeface="+mn-lt"/>
              </a:rPr>
              <a:t>involves </a:t>
            </a:r>
            <a:r>
              <a:rPr lang="en-GB" sz="2400" b="1" dirty="0">
                <a:solidFill>
                  <a:prstClr val="black"/>
                </a:solidFill>
                <a:latin typeface="+mn-lt"/>
              </a:rPr>
              <a:t>the work of</a:t>
            </a:r>
            <a:r>
              <a:rPr lang="en-GB" sz="2400" dirty="0">
                <a:solidFill>
                  <a:prstClr val="black"/>
                </a:solidFill>
                <a:latin typeface="+mn-lt"/>
              </a:rPr>
              <a:t> parents and families. </a:t>
            </a:r>
          </a:p>
          <a:p>
            <a:pPr marL="342702" indent="-342702">
              <a:buFont typeface="Wingdings" panose="05000000000000000000" pitchFamily="2" charset="2"/>
              <a:buChar char="Ø"/>
            </a:pPr>
            <a:r>
              <a:rPr lang="en-GB" sz="2400" dirty="0">
                <a:solidFill>
                  <a:prstClr val="black"/>
                </a:solidFill>
                <a:latin typeface="+mn-lt"/>
              </a:rPr>
              <a:t>Inclusive education is </a:t>
            </a:r>
            <a:r>
              <a:rPr lang="en-GB" sz="2400" b="1" dirty="0">
                <a:solidFill>
                  <a:prstClr val="black"/>
                </a:solidFill>
                <a:latin typeface="+mn-lt"/>
              </a:rPr>
              <a:t>a belief system</a:t>
            </a:r>
            <a:r>
              <a:rPr lang="en-GB" sz="2400" dirty="0">
                <a:solidFill>
                  <a:prstClr val="black"/>
                </a:solidFill>
                <a:latin typeface="+mn-lt"/>
              </a:rPr>
              <a:t> that </a:t>
            </a:r>
            <a:r>
              <a:rPr lang="en-GB" sz="2400" b="1" dirty="0">
                <a:solidFill>
                  <a:prstClr val="black"/>
                </a:solidFill>
                <a:latin typeface="+mn-lt"/>
              </a:rPr>
              <a:t>values a child’s</a:t>
            </a:r>
            <a:r>
              <a:rPr lang="en-GB" sz="2400" dirty="0">
                <a:solidFill>
                  <a:prstClr val="black"/>
                </a:solidFill>
                <a:latin typeface="+mn-lt"/>
              </a:rPr>
              <a:t> abilities first, not their </a:t>
            </a:r>
            <a:r>
              <a:rPr lang="en-GB" sz="2400" dirty="0" smtClean="0">
                <a:solidFill>
                  <a:prstClr val="black"/>
                </a:solidFill>
                <a:latin typeface="+mn-lt"/>
              </a:rPr>
              <a:t>disabilities.</a:t>
            </a:r>
            <a:endParaRPr lang="en-GB" sz="2400" dirty="0">
              <a:solidFill>
                <a:prstClr val="black"/>
              </a:solidFill>
              <a:latin typeface="+mn-lt"/>
            </a:endParaRPr>
          </a:p>
          <a:p>
            <a:pPr marL="342702" indent="-342702">
              <a:buFont typeface="Wingdings" panose="05000000000000000000" pitchFamily="2" charset="2"/>
              <a:buChar char="Ø"/>
            </a:pPr>
            <a:r>
              <a:rPr lang="en-GB" sz="2400" dirty="0" smtClean="0">
                <a:solidFill>
                  <a:prstClr val="black"/>
                </a:solidFill>
                <a:latin typeface="+mn-lt"/>
              </a:rPr>
              <a:t>It </a:t>
            </a:r>
            <a:r>
              <a:rPr lang="en-GB" sz="2400" dirty="0">
                <a:solidFill>
                  <a:prstClr val="black"/>
                </a:solidFill>
                <a:latin typeface="+mn-lt"/>
              </a:rPr>
              <a:t>i</a:t>
            </a:r>
            <a:r>
              <a:rPr lang="en-GB" sz="2400" b="1" dirty="0">
                <a:solidFill>
                  <a:prstClr val="black"/>
                </a:solidFill>
                <a:latin typeface="+mn-lt"/>
              </a:rPr>
              <a:t>nvolves the entire school </a:t>
            </a:r>
            <a:r>
              <a:rPr lang="en-GB" sz="2400" b="1" dirty="0" smtClean="0">
                <a:solidFill>
                  <a:prstClr val="black"/>
                </a:solidFill>
                <a:latin typeface="+mn-lt"/>
              </a:rPr>
              <a:t>community:</a:t>
            </a:r>
            <a:r>
              <a:rPr lang="en-GB" sz="2400" dirty="0" smtClean="0">
                <a:solidFill>
                  <a:prstClr val="black"/>
                </a:solidFill>
                <a:latin typeface="+mn-lt"/>
              </a:rPr>
              <a:t> Knowledge</a:t>
            </a:r>
            <a:r>
              <a:rPr lang="en-GB" sz="2400" dirty="0">
                <a:solidFill>
                  <a:prstClr val="black"/>
                </a:solidFill>
                <a:latin typeface="+mn-lt"/>
              </a:rPr>
              <a:t>, discussion, access to resources and support, along with ongoing communication, can </a:t>
            </a:r>
            <a:r>
              <a:rPr lang="en-GB" sz="2400" dirty="0" smtClean="0">
                <a:solidFill>
                  <a:prstClr val="black"/>
                </a:solidFill>
                <a:latin typeface="+mn-lt"/>
              </a:rPr>
              <a:t>help. </a:t>
            </a:r>
          </a:p>
          <a:p>
            <a:endParaRPr lang="en-GB" sz="2400" dirty="0">
              <a:solidFill>
                <a:prstClr val="black"/>
              </a:solidFill>
              <a:latin typeface="+mn-lt"/>
            </a:endParaRPr>
          </a:p>
          <a:p>
            <a:r>
              <a:rPr lang="en-GB" sz="2400" dirty="0" smtClean="0">
                <a:solidFill>
                  <a:prstClr val="black"/>
                </a:solidFill>
                <a:latin typeface="+mn-lt"/>
              </a:rPr>
              <a:t>	Children </a:t>
            </a:r>
            <a:r>
              <a:rPr lang="en-GB" sz="2400" dirty="0">
                <a:solidFill>
                  <a:prstClr val="black"/>
                </a:solidFill>
                <a:latin typeface="+mn-lt"/>
              </a:rPr>
              <a:t>of all abilities can then truly have equal access to </a:t>
            </a:r>
            <a:r>
              <a:rPr lang="en-GB" sz="2400" dirty="0" smtClean="0">
                <a:solidFill>
                  <a:prstClr val="black"/>
                </a:solidFill>
                <a:latin typeface="+mn-lt"/>
              </a:rPr>
              <a:t>a barrier </a:t>
            </a:r>
            <a:r>
              <a:rPr lang="en-GB" sz="2400" dirty="0">
                <a:solidFill>
                  <a:prstClr val="black"/>
                </a:solidFill>
                <a:latin typeface="+mn-lt"/>
              </a:rPr>
              <a:t>free and </a:t>
            </a:r>
            <a:r>
              <a:rPr lang="en-GB" sz="2400" dirty="0" smtClean="0">
                <a:solidFill>
                  <a:prstClr val="black"/>
                </a:solidFill>
                <a:latin typeface="+mn-lt"/>
              </a:rPr>
              <a:t>	appropriate </a:t>
            </a:r>
            <a:r>
              <a:rPr lang="en-GB" sz="2400" dirty="0">
                <a:solidFill>
                  <a:prstClr val="black"/>
                </a:solidFill>
                <a:latin typeface="+mn-lt"/>
              </a:rPr>
              <a:t>education</a:t>
            </a:r>
          </a:p>
          <a:p>
            <a:pPr marL="342702" indent="-342702">
              <a:buFont typeface="Wingdings" panose="05000000000000000000" pitchFamily="2" charset="2"/>
              <a:buChar char="Ø"/>
            </a:pPr>
            <a:endParaRPr lang="en-GB" sz="2400" dirty="0">
              <a:solidFill>
                <a:prstClr val="black"/>
              </a:solidFill>
              <a:latin typeface="+mn-lt"/>
            </a:endParaRPr>
          </a:p>
          <a:p>
            <a:pPr marL="342702" indent="-342702">
              <a:buFont typeface="Wingdings" panose="05000000000000000000" pitchFamily="2" charset="2"/>
              <a:buChar char="Ø"/>
            </a:pPr>
            <a:endParaRPr lang="en-GB" sz="2400" dirty="0">
              <a:solidFill>
                <a:prstClr val="black"/>
              </a:solidFill>
              <a:latin typeface="+mn-lt"/>
            </a:endParaRPr>
          </a:p>
          <a:p>
            <a:pPr marL="342702" indent="-342702">
              <a:buFont typeface="Wingdings" panose="05000000000000000000" pitchFamily="2" charset="2"/>
              <a:buChar char="Ø"/>
            </a:pPr>
            <a:endParaRPr lang="en-GB" sz="2400" dirty="0">
              <a:solidFill>
                <a:prstClr val="black"/>
              </a:solidFill>
              <a:latin typeface="+mn-lt"/>
            </a:endParaRPr>
          </a:p>
        </p:txBody>
      </p:sp>
      <p:cxnSp>
        <p:nvCxnSpPr>
          <p:cNvPr id="5" name="Rechte verbindingslijn 4"/>
          <p:cNvCxnSpPr/>
          <p:nvPr/>
        </p:nvCxnSpPr>
        <p:spPr>
          <a:xfrm>
            <a:off x="299790" y="688256"/>
            <a:ext cx="993710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57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8EC832752B174585456EA11065E674" ma:contentTypeVersion="24" ma:contentTypeDescription="Create a new document." ma:contentTypeScope="" ma:versionID="cf8c7b1b2bd1ae771a73706c1d432b92">
  <xsd:schema xmlns:xsd="http://www.w3.org/2001/XMLSchema" xmlns:xs="http://www.w3.org/2001/XMLSchema" xmlns:p="http://schemas.microsoft.com/office/2006/metadata/properties" xmlns:ns1="http://schemas.microsoft.com/sharepoint/v3" xmlns:ns2="a7b6033b-7837-48e4-b621-092878a80482" xmlns:ns3="20a83b1e-e6fe-490f-a0ef-d53c8d71621a" xmlns:ns5="23f18b02-64ce-4cb5-90ce-f8fd8dc30a70" targetNamespace="http://schemas.microsoft.com/office/2006/metadata/properties" ma:root="true" ma:fieldsID="2533d6c1a78b4434e73361230553615b" ns1:_="" ns2:_="" ns3:_="" ns5:_="">
    <xsd:import namespace="http://schemas.microsoft.com/sharepoint/v3"/>
    <xsd:import namespace="a7b6033b-7837-48e4-b621-092878a80482"/>
    <xsd:import namespace="20a83b1e-e6fe-490f-a0ef-d53c8d71621a"/>
    <xsd:import namespace="23f18b02-64ce-4cb5-90ce-f8fd8dc30a70"/>
    <xsd:element name="properties">
      <xsd:complexType>
        <xsd:sequence>
          <xsd:element name="documentManagement">
            <xsd:complexType>
              <xsd:all>
                <xsd:element ref="ns2:Doctype" minOccurs="0"/>
                <xsd:element ref="ns3:Thema_x002d_Th_x00e8_me" minOccurs="0"/>
                <xsd:element ref="ns3:Mission" minOccurs="0"/>
                <xsd:element ref="ns3:Abstract" minOccurs="0"/>
                <xsd:element ref="ns1:Language" minOccurs="0"/>
                <xsd:element ref="ns3:MediaServiceMetadata" minOccurs="0"/>
                <xsd:element ref="ns3:MediaServiceFastMetadata" minOccurs="0"/>
                <xsd:element ref="ns3:MediaServiceDateTaken"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7" nillable="true" ma:displayName="Language" ma:default="FR" ma:description="Language cfr ISO 639-1" ma:internalName="Language" ma:readOnly="false">
      <xsd:complexType>
        <xsd:complexContent>
          <xsd:extension base="dms:MultiChoice">
            <xsd:sequence>
              <xsd:element name="Value" maxOccurs="unbounded" minOccurs="0" nillable="true">
                <xsd:simpleType>
                  <xsd:restriction base="dms:Choice">
                    <xsd:enumeration value="FR"/>
                    <xsd:enumeration value="NL"/>
                    <xsd:enumeration value="EN"/>
                    <xsd:enumeration value="DE"/>
                    <xsd:enumeration value="ES"/>
                    <xsd:enumeration value="IT"/>
                    <xsd:enumeration value=".."/>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7b6033b-7837-48e4-b621-092878a80482" elementFormDefault="qualified">
    <xsd:import namespace="http://schemas.microsoft.com/office/2006/documentManagement/types"/>
    <xsd:import namespace="http://schemas.microsoft.com/office/infopath/2007/PartnerControls"/>
    <xsd:element name="Doctype" ma:index="2" nillable="true" ma:displayName="Doctype" ma:internalName="Doctype" ma:readOnly="false">
      <xsd:complexType>
        <xsd:complexContent>
          <xsd:extension base="dms:MultiChoice">
            <xsd:sequence>
              <xsd:element name="Value" maxOccurs="unbounded" minOccurs="0" nillable="true">
                <xsd:simpleType>
                  <xsd:restriction base="dms:Choice">
                    <xsd:enumeration value="Meeting"/>
                    <xsd:enumeration value="Instr"/>
                    <xsd:enumeration value="Inf"/>
                    <xsd:enumeration value="Formu"/>
                    <xsd:enumeration value="Regl"/>
                    <xsd:enumeration value="Lex"/>
                    <xsd:enumeration value="Publ"/>
                    <xsd:enumeration value="Agenda"/>
                    <xsd:enumeration value="Syllabus"/>
                    <xsd:enumeration value="Image"/>
                    <xsd:enumeration value="Video"/>
                    <xsd:enumeration value="Pres"/>
                    <xsd:enumeration value="Biblio"/>
                    <xsd:enumeration value="Fiche"/>
                    <xsd:enumeration value="Article"/>
                    <xsd:enumeration value="Intnot"/>
                    <xsd:enumeration value="Model"/>
                    <xsd:enumeration value="Concl"/>
                    <xsd:enumeration value="Impexp"/>
                    <xsd:enumeration value="Contr"/>
                    <xsd:enumeration value="Affiche"/>
                    <xsd:enumeration value="Logo"/>
                    <xsd:enumeration value="Flyer"/>
                    <xsd:enumeration value="Cover"/>
                    <xsd:enumeration value="Movie"/>
                    <xsd:enumeration value="CP-PB"/>
                    <xsd:enumeration value="Rapport"/>
                    <xsd:enumeration value="Brochure"/>
                    <xsd:enumeration value="Draft"/>
                    <xsd:enumeration value="Protocole"/>
                    <xsd:enumeration value="AV/AA"/>
                    <xsd:enumeration value="Exercise"/>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83b1e-e6fe-490f-a0ef-d53c8d71621a" elementFormDefault="qualified">
    <xsd:import namespace="http://schemas.microsoft.com/office/2006/documentManagement/types"/>
    <xsd:import namespace="http://schemas.microsoft.com/office/infopath/2007/PartnerControls"/>
    <xsd:element name="Thema_x002d_Th_x00e8_me" ma:index="4" nillable="true" ma:displayName="Thema-Thème" ma:internalName="Thema_x002d_Th_x00e8_me" ma:readOnly="false">
      <xsd:complexType>
        <xsd:complexContent>
          <xsd:extension base="dms:MultiChoice">
            <xsd:sequence>
              <xsd:element name="Value" maxOccurs="unbounded" minOccurs="0" nillable="true">
                <xsd:simpleType>
                  <xsd:restriction base="dms:Choice">
                    <xsd:enumeration value="Monitoring"/>
                    <xsd:enumeration value="Rapportage"/>
                    <xsd:enumeration value="Accessibilité"/>
                    <xsd:enumeration value="Enseignement"/>
                    <xsd:enumeration value="Santé/intégrité physique"/>
                    <xsd:enumeration value="Information"/>
                    <xsd:enumeration value="Emploi"/>
                    <xsd:enumeration value="Droits &amp; participation civile"/>
                    <xsd:enumeration value="Textes juridiques"/>
                    <xsd:enumeration value="Généralités"/>
                  </xsd:restriction>
                </xsd:simpleType>
              </xsd:element>
            </xsd:sequence>
          </xsd:extension>
        </xsd:complexContent>
      </xsd:complexType>
    </xsd:element>
    <xsd:element name="Mission" ma:index="5" nillable="true" ma:displayName="Mission" ma:internalName="Mission" ma:readOnly="false">
      <xsd:complexType>
        <xsd:complexContent>
          <xsd:extension base="dms:MultiChoice">
            <xsd:sequence>
              <xsd:element name="Value" maxOccurs="unbounded" minOccurs="0" nillable="true">
                <xsd:simpleType>
                  <xsd:restriction base="dms:Choice">
                    <xsd:enumeration value="Promotion"/>
                    <xsd:enumeration value="Protection"/>
                    <xsd:enumeration value="Monitoring"/>
                  </xsd:restriction>
                </xsd:simpleType>
              </xsd:element>
            </xsd:sequence>
          </xsd:extension>
        </xsd:complexContent>
      </xsd:complexType>
    </xsd:element>
    <xsd:element name="Abstract" ma:index="6" nillable="true" ma:displayName="Abstract" ma:internalName="Abstract" ma:readOnly="false">
      <xsd:simpleType>
        <xsd:restriction base="dms:Note"/>
      </xsd:simple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f18b02-64ce-4cb5-90ce-f8fd8dc30a70" elementFormDefault="qualified">
    <xsd:import namespace="http://schemas.microsoft.com/office/2006/documentManagement/types"/>
    <xsd:import namespace="http://schemas.microsoft.com/office/infopath/2007/PartnerControls"/>
    <xsd:element name="SharedWithUsers" ma:index="1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Nom"/>
        <xsd:element ref="dc:subject" minOccurs="0" maxOccurs="1" ma:index="3" ma:displayName="Catégorie"/>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Abstract xmlns="20a83b1e-e6fe-490f-a0ef-d53c8d71621a" xsi:nil="true"/>
    <Language xmlns="http://schemas.microsoft.com/sharepoint/v3">
      <Value>FR</Value>
    </Language>
    <Mission xmlns="20a83b1e-e6fe-490f-a0ef-d53c8d71621a"/>
    <Thema_x002d_Th_x00e8_me xmlns="20a83b1e-e6fe-490f-a0ef-d53c8d71621a"/>
    <Doctype xmlns="a7b6033b-7837-48e4-b621-092878a80482"/>
  </documentManagement>
</p:properties>
</file>

<file path=customXml/itemProps1.xml><?xml version="1.0" encoding="utf-8"?>
<ds:datastoreItem xmlns:ds="http://schemas.openxmlformats.org/officeDocument/2006/customXml" ds:itemID="{B2F77453-33E4-49E4-B1A7-722457BBD1A8}"/>
</file>

<file path=customXml/itemProps2.xml><?xml version="1.0" encoding="utf-8"?>
<ds:datastoreItem xmlns:ds="http://schemas.openxmlformats.org/officeDocument/2006/customXml" ds:itemID="{61369EEE-8FE7-4F87-AD74-0D5C18CB5BD5}"/>
</file>

<file path=customXml/itemProps3.xml><?xml version="1.0" encoding="utf-8"?>
<ds:datastoreItem xmlns:ds="http://schemas.openxmlformats.org/officeDocument/2006/customXml" ds:itemID="{4673F92B-2793-4F24-8A20-69EFE4BAC80E}"/>
</file>

<file path=customXml/itemProps4.xml><?xml version="1.0" encoding="utf-8"?>
<ds:datastoreItem xmlns:ds="http://schemas.openxmlformats.org/officeDocument/2006/customXml" ds:itemID="{48E3AFA0-D25F-432F-8992-F5558A5C6802}"/>
</file>

<file path=docProps/app.xml><?xml version="1.0" encoding="utf-8"?>
<Properties xmlns="http://schemas.openxmlformats.org/officeDocument/2006/extended-properties" xmlns:vt="http://schemas.openxmlformats.org/officeDocument/2006/docPropsVTypes">
  <Template>Power point template</Template>
  <TotalTime>2099</TotalTime>
  <Words>2068</Words>
  <Application>Microsoft Macintosh PowerPoint</Application>
  <PresentationFormat>Custom</PresentationFormat>
  <Paragraphs>168</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Calibri</vt:lpstr>
      <vt:lpstr>ＭＳ Ｐゴシック</vt:lpstr>
      <vt:lpstr>Wingdings</vt:lpstr>
      <vt:lpstr>Arial</vt:lpstr>
      <vt:lpstr>Power point template</vt:lpstr>
      <vt:lpstr>1_Power 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Marchetti</dc:creator>
  <cp:lastModifiedBy>Marijke DE PAUW</cp:lastModifiedBy>
  <cp:revision>89</cp:revision>
  <dcterms:created xsi:type="dcterms:W3CDTF">2017-03-21T08:44:22Z</dcterms:created>
  <dcterms:modified xsi:type="dcterms:W3CDTF">2018-10-12T09:07:41Z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2013-09-19T00:00:00Z</vt:filetime>
  </property>
  <property fmtid="{D5CDD505-2E9C-101B-9397-08002B2CF9AE}" pid="3" name="LastSaved">
    <vt:filetime>2014-01-15T00:00:00Z</vt:filetime>
  </property>
  <property fmtid="{D5CDD505-2E9C-101B-9397-08002B2CF9AE}" pid="4" name="ContentTypeId">
    <vt:lpwstr>0x010100878EC832752B174585456EA11065E674</vt:lpwstr>
  </property>
</Properties>
</file>