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rawing1.xml" ContentType="application/vnd.ms-office.drawingml.diagramDrawing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7" r:id="rId1"/>
  </p:sldMasterIdLst>
  <p:notesMasterIdLst>
    <p:notesMasterId r:id="rId31"/>
  </p:notesMasterIdLst>
  <p:sldIdLst>
    <p:sldId id="269" r:id="rId2"/>
    <p:sldId id="256" r:id="rId3"/>
    <p:sldId id="257" r:id="rId4"/>
    <p:sldId id="299" r:id="rId5"/>
    <p:sldId id="263" r:id="rId6"/>
    <p:sldId id="268" r:id="rId7"/>
    <p:sldId id="270" r:id="rId8"/>
    <p:sldId id="271" r:id="rId9"/>
    <p:sldId id="300" r:id="rId10"/>
    <p:sldId id="272" r:id="rId11"/>
    <p:sldId id="273" r:id="rId12"/>
    <p:sldId id="274" r:id="rId13"/>
    <p:sldId id="276" r:id="rId14"/>
    <p:sldId id="275" r:id="rId15"/>
    <p:sldId id="278" r:id="rId16"/>
    <p:sldId id="294" r:id="rId17"/>
    <p:sldId id="279" r:id="rId18"/>
    <p:sldId id="282" r:id="rId19"/>
    <p:sldId id="290" r:id="rId20"/>
    <p:sldId id="283" r:id="rId21"/>
    <p:sldId id="284" r:id="rId22"/>
    <p:sldId id="296" r:id="rId23"/>
    <p:sldId id="297" r:id="rId24"/>
    <p:sldId id="298" r:id="rId25"/>
    <p:sldId id="285" r:id="rId26"/>
    <p:sldId id="286" r:id="rId27"/>
    <p:sldId id="287" r:id="rId28"/>
    <p:sldId id="288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2231"/>
  </p:normalViewPr>
  <p:slideViewPr>
    <p:cSldViewPr snapToGrid="0" snapToObjects="1">
      <p:cViewPr>
        <p:scale>
          <a:sx n="90" d="100"/>
          <a:sy n="90" d="100"/>
        </p:scale>
        <p:origin x="1432" y="-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200" d="100"/>
          <a:sy n="200" d="100"/>
        </p:scale>
        <p:origin x="1440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customXml" Target="../customXml/item3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presProps" Target="presProps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ustomXml" Target="../customXml/item2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1.xml"/><Relationship Id="rId3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tableStyles" Target="tableStyles.xml"/><Relationship Id="rId14" Type="http://schemas.openxmlformats.org/officeDocument/2006/relationships/slide" Target="slides/slide13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1745D-A2A9-8C44-A5E6-4FF649D7F371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115F80-297D-1442-8844-F144E8095AFA}">
      <dgm:prSet phldrT="[Text]" custT="1"/>
      <dgm:spPr/>
      <dgm:t>
        <a:bodyPr/>
        <a:lstStyle/>
        <a:p>
          <a:r>
            <a:rPr lang="en-US" sz="2400" dirty="0" smtClean="0"/>
            <a:t>Teacher competency</a:t>
          </a:r>
          <a:endParaRPr lang="en-US" sz="2400" dirty="0"/>
        </a:p>
      </dgm:t>
    </dgm:pt>
    <dgm:pt modelId="{7EE4E02E-7FDF-2F43-AE12-156E402E8514}" type="parTrans" cxnId="{327FE42C-3388-1345-BB18-0C7F044E597E}">
      <dgm:prSet/>
      <dgm:spPr/>
      <dgm:t>
        <a:bodyPr/>
        <a:lstStyle/>
        <a:p>
          <a:endParaRPr lang="en-US"/>
        </a:p>
      </dgm:t>
    </dgm:pt>
    <dgm:pt modelId="{A9FD04D4-1843-1049-B94C-30BDEBEFDBC2}" type="sibTrans" cxnId="{327FE42C-3388-1345-BB18-0C7F044E597E}">
      <dgm:prSet/>
      <dgm:spPr/>
      <dgm:t>
        <a:bodyPr/>
        <a:lstStyle/>
        <a:p>
          <a:endParaRPr lang="en-US"/>
        </a:p>
      </dgm:t>
    </dgm:pt>
    <dgm:pt modelId="{5479ECB2-459D-8A45-B33A-5EE67FA8A850}">
      <dgm:prSet phldrT="[Text]" custT="1"/>
      <dgm:spPr/>
      <dgm:t>
        <a:bodyPr/>
        <a:lstStyle/>
        <a:p>
          <a:r>
            <a:rPr lang="en-US" sz="2400" dirty="0" smtClean="0"/>
            <a:t>Teacher preparation</a:t>
          </a:r>
          <a:endParaRPr lang="en-US" sz="2400" dirty="0"/>
        </a:p>
      </dgm:t>
    </dgm:pt>
    <dgm:pt modelId="{9E180216-7B75-A544-87A6-A71E1E92D75B}" type="parTrans" cxnId="{B4F59464-A040-9045-9E18-FDB76A4BAE3A}">
      <dgm:prSet/>
      <dgm:spPr/>
      <dgm:t>
        <a:bodyPr/>
        <a:lstStyle/>
        <a:p>
          <a:endParaRPr lang="en-US"/>
        </a:p>
      </dgm:t>
    </dgm:pt>
    <dgm:pt modelId="{4DFBB5BD-83F5-D04A-B67D-4782613EC35B}" type="sibTrans" cxnId="{B4F59464-A040-9045-9E18-FDB76A4BAE3A}">
      <dgm:prSet/>
      <dgm:spPr/>
      <dgm:t>
        <a:bodyPr/>
        <a:lstStyle/>
        <a:p>
          <a:endParaRPr lang="en-US"/>
        </a:p>
      </dgm:t>
    </dgm:pt>
    <dgm:pt modelId="{6206D787-AACE-F64D-BF33-155F900285AB}">
      <dgm:prSet phldrT="[Text]" custT="1"/>
      <dgm:spPr/>
      <dgm:t>
        <a:bodyPr/>
        <a:lstStyle/>
        <a:p>
          <a:r>
            <a:rPr lang="en-US" sz="2400" dirty="0" smtClean="0"/>
            <a:t>Teacher development</a:t>
          </a:r>
          <a:endParaRPr lang="en-US" sz="2400" dirty="0"/>
        </a:p>
      </dgm:t>
    </dgm:pt>
    <dgm:pt modelId="{EF44B638-673F-A047-B3BA-FD9834E36E66}" type="parTrans" cxnId="{672554EA-D2F9-C240-B004-772F75BF12F7}">
      <dgm:prSet/>
      <dgm:spPr/>
      <dgm:t>
        <a:bodyPr/>
        <a:lstStyle/>
        <a:p>
          <a:endParaRPr lang="en-US"/>
        </a:p>
      </dgm:t>
    </dgm:pt>
    <dgm:pt modelId="{68B60679-E885-C441-A9D8-DCE633B6011F}" type="sibTrans" cxnId="{672554EA-D2F9-C240-B004-772F75BF12F7}">
      <dgm:prSet/>
      <dgm:spPr/>
      <dgm:t>
        <a:bodyPr/>
        <a:lstStyle/>
        <a:p>
          <a:endParaRPr lang="en-US"/>
        </a:p>
      </dgm:t>
    </dgm:pt>
    <dgm:pt modelId="{6532D5F8-58C8-8F4C-B02A-630035C5EF42}">
      <dgm:prSet phldrT="[Text]" custT="1"/>
      <dgm:spPr/>
      <dgm:t>
        <a:bodyPr/>
        <a:lstStyle/>
        <a:p>
          <a:r>
            <a:rPr lang="en-US" sz="2400" dirty="0" smtClean="0"/>
            <a:t>Professional Learning Communities</a:t>
          </a:r>
          <a:endParaRPr lang="en-US" sz="2400" dirty="0"/>
        </a:p>
      </dgm:t>
    </dgm:pt>
    <dgm:pt modelId="{94883A91-41E0-D04E-9E6D-BCD2D8D041E1}" type="parTrans" cxnId="{ACD0F2AE-B266-9648-B2B7-4DD6D1884D01}">
      <dgm:prSet/>
      <dgm:spPr/>
      <dgm:t>
        <a:bodyPr/>
        <a:lstStyle/>
        <a:p>
          <a:endParaRPr lang="en-US"/>
        </a:p>
      </dgm:t>
    </dgm:pt>
    <dgm:pt modelId="{922F5B14-E279-1E40-8179-1871E0F736E1}" type="sibTrans" cxnId="{ACD0F2AE-B266-9648-B2B7-4DD6D1884D01}">
      <dgm:prSet/>
      <dgm:spPr/>
      <dgm:t>
        <a:bodyPr/>
        <a:lstStyle/>
        <a:p>
          <a:endParaRPr lang="en-US"/>
        </a:p>
      </dgm:t>
    </dgm:pt>
    <dgm:pt modelId="{557C4950-11AF-F640-B08A-77158301976F}">
      <dgm:prSet phldrT="[Text]" custT="1"/>
      <dgm:spPr/>
      <dgm:t>
        <a:bodyPr/>
        <a:lstStyle/>
        <a:p>
          <a:r>
            <a:rPr lang="en-US" sz="2400" dirty="0" smtClean="0"/>
            <a:t>Teacher identity</a:t>
          </a:r>
          <a:endParaRPr lang="en-US" sz="2400" dirty="0"/>
        </a:p>
      </dgm:t>
    </dgm:pt>
    <dgm:pt modelId="{96ADC1F6-6425-AB49-B9AB-95945491A836}" type="parTrans" cxnId="{7E504AB6-BA06-8741-81FD-E4449447997E}">
      <dgm:prSet/>
      <dgm:spPr/>
      <dgm:t>
        <a:bodyPr/>
        <a:lstStyle/>
        <a:p>
          <a:endParaRPr lang="en-US"/>
        </a:p>
      </dgm:t>
    </dgm:pt>
    <dgm:pt modelId="{CA324F26-AC3C-104C-9C66-555752B3EB99}" type="sibTrans" cxnId="{7E504AB6-BA06-8741-81FD-E4449447997E}">
      <dgm:prSet/>
      <dgm:spPr/>
      <dgm:t>
        <a:bodyPr/>
        <a:lstStyle/>
        <a:p>
          <a:endParaRPr lang="en-US"/>
        </a:p>
      </dgm:t>
    </dgm:pt>
    <dgm:pt modelId="{D3D61FC2-67B3-064C-9623-1E498796B251}" type="pres">
      <dgm:prSet presAssocID="{DDC1745D-A2A9-8C44-A5E6-4FF649D7F37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2C3838-9B84-8945-BFC0-1B58355C3287}" type="pres">
      <dgm:prSet presAssocID="{7F115F80-297D-1442-8844-F144E8095AFA}" presName="dummy" presStyleCnt="0"/>
      <dgm:spPr/>
    </dgm:pt>
    <dgm:pt modelId="{4A27D3F8-4EDB-314E-A73D-603F8651DCCC}" type="pres">
      <dgm:prSet presAssocID="{7F115F80-297D-1442-8844-F144E8095AFA}" presName="node" presStyleLbl="revTx" presStyleIdx="0" presStyleCnt="5" custScaleX="133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AD1DE-2892-8149-8D3C-ED2D9ADB941D}" type="pres">
      <dgm:prSet presAssocID="{A9FD04D4-1843-1049-B94C-30BDEBEFDBC2}" presName="sibTrans" presStyleLbl="node1" presStyleIdx="0" presStyleCnt="5"/>
      <dgm:spPr/>
      <dgm:t>
        <a:bodyPr/>
        <a:lstStyle/>
        <a:p>
          <a:endParaRPr lang="en-US"/>
        </a:p>
      </dgm:t>
    </dgm:pt>
    <dgm:pt modelId="{1CE69EAD-97CF-3D4D-8CFC-BF77A9D26EFB}" type="pres">
      <dgm:prSet presAssocID="{5479ECB2-459D-8A45-B33A-5EE67FA8A850}" presName="dummy" presStyleCnt="0"/>
      <dgm:spPr/>
    </dgm:pt>
    <dgm:pt modelId="{3A8318AB-AE22-814A-8E0F-E8AC376B6146}" type="pres">
      <dgm:prSet presAssocID="{5479ECB2-459D-8A45-B33A-5EE67FA8A850}" presName="node" presStyleLbl="revTx" presStyleIdx="1" presStyleCnt="5" custScaleX="128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EDFA3-89B4-8B45-8F9B-7B1155A43595}" type="pres">
      <dgm:prSet presAssocID="{4DFBB5BD-83F5-D04A-B67D-4782613EC35B}" presName="sibTrans" presStyleLbl="node1" presStyleIdx="1" presStyleCnt="5"/>
      <dgm:spPr/>
      <dgm:t>
        <a:bodyPr/>
        <a:lstStyle/>
        <a:p>
          <a:endParaRPr lang="en-US"/>
        </a:p>
      </dgm:t>
    </dgm:pt>
    <dgm:pt modelId="{8FD485B5-E1A6-384B-B59F-98ADE04D9D86}" type="pres">
      <dgm:prSet presAssocID="{6206D787-AACE-F64D-BF33-155F900285AB}" presName="dummy" presStyleCnt="0"/>
      <dgm:spPr/>
    </dgm:pt>
    <dgm:pt modelId="{331F1EC3-A5CE-714E-8684-6EFD24186573}" type="pres">
      <dgm:prSet presAssocID="{6206D787-AACE-F64D-BF33-155F900285AB}" presName="node" presStyleLbl="revTx" presStyleIdx="2" presStyleCnt="5" custScaleX="142143" custRadScaleRad="100000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E632EA-2335-144B-86A0-AAAF8B4CF313}" type="pres">
      <dgm:prSet presAssocID="{68B60679-E885-C441-A9D8-DCE633B6011F}" presName="sibTrans" presStyleLbl="node1" presStyleIdx="2" presStyleCnt="5"/>
      <dgm:spPr/>
      <dgm:t>
        <a:bodyPr/>
        <a:lstStyle/>
        <a:p>
          <a:endParaRPr lang="en-US"/>
        </a:p>
      </dgm:t>
    </dgm:pt>
    <dgm:pt modelId="{827BA2F1-4038-A746-A83B-DCDAC88CE5F2}" type="pres">
      <dgm:prSet presAssocID="{6532D5F8-58C8-8F4C-B02A-630035C5EF42}" presName="dummy" presStyleCnt="0"/>
      <dgm:spPr/>
    </dgm:pt>
    <dgm:pt modelId="{7C7B4024-445B-A648-B8DE-0DA03A883459}" type="pres">
      <dgm:prSet presAssocID="{6532D5F8-58C8-8F4C-B02A-630035C5EF42}" presName="node" presStyleLbl="revTx" presStyleIdx="3" presStyleCnt="5" custScaleX="145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602C11-43A9-7A41-848F-23DF001D9219}" type="pres">
      <dgm:prSet presAssocID="{922F5B14-E279-1E40-8179-1871E0F736E1}" presName="sibTrans" presStyleLbl="node1" presStyleIdx="3" presStyleCnt="5"/>
      <dgm:spPr/>
      <dgm:t>
        <a:bodyPr/>
        <a:lstStyle/>
        <a:p>
          <a:endParaRPr lang="en-US"/>
        </a:p>
      </dgm:t>
    </dgm:pt>
    <dgm:pt modelId="{A4587755-E41A-7044-9DD3-E160565A544B}" type="pres">
      <dgm:prSet presAssocID="{557C4950-11AF-F640-B08A-77158301976F}" presName="dummy" presStyleCnt="0"/>
      <dgm:spPr/>
    </dgm:pt>
    <dgm:pt modelId="{8149F664-18F9-224C-80F1-0676BBAC43D6}" type="pres">
      <dgm:prSet presAssocID="{557C4950-11AF-F640-B08A-77158301976F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24D2-3A17-1544-B4DB-1E6DDCAF567F}" type="pres">
      <dgm:prSet presAssocID="{CA324F26-AC3C-104C-9C66-555752B3EB99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D6A4A7E7-BADF-DC4C-8300-FFF5EF4EDF51}" type="presOf" srcId="{6206D787-AACE-F64D-BF33-155F900285AB}" destId="{331F1EC3-A5CE-714E-8684-6EFD24186573}" srcOrd="0" destOrd="0" presId="urn:microsoft.com/office/officeart/2005/8/layout/cycle1"/>
    <dgm:cxn modelId="{8BEE34E1-EC2B-1546-A78D-68ED0C679542}" type="presOf" srcId="{A9FD04D4-1843-1049-B94C-30BDEBEFDBC2}" destId="{E68AD1DE-2892-8149-8D3C-ED2D9ADB941D}" srcOrd="0" destOrd="0" presId="urn:microsoft.com/office/officeart/2005/8/layout/cycle1"/>
    <dgm:cxn modelId="{ACD0F2AE-B266-9648-B2B7-4DD6D1884D01}" srcId="{DDC1745D-A2A9-8C44-A5E6-4FF649D7F371}" destId="{6532D5F8-58C8-8F4C-B02A-630035C5EF42}" srcOrd="3" destOrd="0" parTransId="{94883A91-41E0-D04E-9E6D-BCD2D8D041E1}" sibTransId="{922F5B14-E279-1E40-8179-1871E0F736E1}"/>
    <dgm:cxn modelId="{69AAE498-8F1A-D34B-B5BA-2F835D5FF1B8}" type="presOf" srcId="{5479ECB2-459D-8A45-B33A-5EE67FA8A850}" destId="{3A8318AB-AE22-814A-8E0F-E8AC376B6146}" srcOrd="0" destOrd="0" presId="urn:microsoft.com/office/officeart/2005/8/layout/cycle1"/>
    <dgm:cxn modelId="{CA0649F8-D260-944A-86C4-5E8A28E74AB1}" type="presOf" srcId="{557C4950-11AF-F640-B08A-77158301976F}" destId="{8149F664-18F9-224C-80F1-0676BBAC43D6}" srcOrd="0" destOrd="0" presId="urn:microsoft.com/office/officeart/2005/8/layout/cycle1"/>
    <dgm:cxn modelId="{3DBEA31A-54B2-6742-8876-0F49245539B6}" type="presOf" srcId="{68B60679-E885-C441-A9D8-DCE633B6011F}" destId="{93E632EA-2335-144B-86A0-AAAF8B4CF313}" srcOrd="0" destOrd="0" presId="urn:microsoft.com/office/officeart/2005/8/layout/cycle1"/>
    <dgm:cxn modelId="{1E92C3C1-C077-D24D-A161-D81BA6AFF95E}" type="presOf" srcId="{4DFBB5BD-83F5-D04A-B67D-4782613EC35B}" destId="{419EDFA3-89B4-8B45-8F9B-7B1155A43595}" srcOrd="0" destOrd="0" presId="urn:microsoft.com/office/officeart/2005/8/layout/cycle1"/>
    <dgm:cxn modelId="{A06B3FE0-2492-0243-AD9A-6339F142C5EF}" type="presOf" srcId="{7F115F80-297D-1442-8844-F144E8095AFA}" destId="{4A27D3F8-4EDB-314E-A73D-603F8651DCCC}" srcOrd="0" destOrd="0" presId="urn:microsoft.com/office/officeart/2005/8/layout/cycle1"/>
    <dgm:cxn modelId="{C88AE851-1F80-4F44-8A28-7C2FE7A1AB03}" type="presOf" srcId="{DDC1745D-A2A9-8C44-A5E6-4FF649D7F371}" destId="{D3D61FC2-67B3-064C-9623-1E498796B251}" srcOrd="0" destOrd="0" presId="urn:microsoft.com/office/officeart/2005/8/layout/cycle1"/>
    <dgm:cxn modelId="{B4F59464-A040-9045-9E18-FDB76A4BAE3A}" srcId="{DDC1745D-A2A9-8C44-A5E6-4FF649D7F371}" destId="{5479ECB2-459D-8A45-B33A-5EE67FA8A850}" srcOrd="1" destOrd="0" parTransId="{9E180216-7B75-A544-87A6-A71E1E92D75B}" sibTransId="{4DFBB5BD-83F5-D04A-B67D-4782613EC35B}"/>
    <dgm:cxn modelId="{A0AC52BA-EECB-C14D-9F7E-7F17CD5A6F2C}" type="presOf" srcId="{CA324F26-AC3C-104C-9C66-555752B3EB99}" destId="{2F7C24D2-3A17-1544-B4DB-1E6DDCAF567F}" srcOrd="0" destOrd="0" presId="urn:microsoft.com/office/officeart/2005/8/layout/cycle1"/>
    <dgm:cxn modelId="{90E6EC5C-5DE2-CE45-A919-64CD5378BDEE}" type="presOf" srcId="{922F5B14-E279-1E40-8179-1871E0F736E1}" destId="{BC602C11-43A9-7A41-848F-23DF001D9219}" srcOrd="0" destOrd="0" presId="urn:microsoft.com/office/officeart/2005/8/layout/cycle1"/>
    <dgm:cxn modelId="{2C750D9E-E463-D540-865B-FEC21B8632DF}" type="presOf" srcId="{6532D5F8-58C8-8F4C-B02A-630035C5EF42}" destId="{7C7B4024-445B-A648-B8DE-0DA03A883459}" srcOrd="0" destOrd="0" presId="urn:microsoft.com/office/officeart/2005/8/layout/cycle1"/>
    <dgm:cxn modelId="{7E504AB6-BA06-8741-81FD-E4449447997E}" srcId="{DDC1745D-A2A9-8C44-A5E6-4FF649D7F371}" destId="{557C4950-11AF-F640-B08A-77158301976F}" srcOrd="4" destOrd="0" parTransId="{96ADC1F6-6425-AB49-B9AB-95945491A836}" sibTransId="{CA324F26-AC3C-104C-9C66-555752B3EB99}"/>
    <dgm:cxn modelId="{672554EA-D2F9-C240-B004-772F75BF12F7}" srcId="{DDC1745D-A2A9-8C44-A5E6-4FF649D7F371}" destId="{6206D787-AACE-F64D-BF33-155F900285AB}" srcOrd="2" destOrd="0" parTransId="{EF44B638-673F-A047-B3BA-FD9834E36E66}" sibTransId="{68B60679-E885-C441-A9D8-DCE633B6011F}"/>
    <dgm:cxn modelId="{327FE42C-3388-1345-BB18-0C7F044E597E}" srcId="{DDC1745D-A2A9-8C44-A5E6-4FF649D7F371}" destId="{7F115F80-297D-1442-8844-F144E8095AFA}" srcOrd="0" destOrd="0" parTransId="{7EE4E02E-7FDF-2F43-AE12-156E402E8514}" sibTransId="{A9FD04D4-1843-1049-B94C-30BDEBEFDBC2}"/>
    <dgm:cxn modelId="{DAB34CB2-6065-2A4F-AEDE-1D3AAD3AF5F7}" type="presParOf" srcId="{D3D61FC2-67B3-064C-9623-1E498796B251}" destId="{C62C3838-9B84-8945-BFC0-1B58355C3287}" srcOrd="0" destOrd="0" presId="urn:microsoft.com/office/officeart/2005/8/layout/cycle1"/>
    <dgm:cxn modelId="{EAA2231A-68D0-D848-A56D-D3173CE255D2}" type="presParOf" srcId="{D3D61FC2-67B3-064C-9623-1E498796B251}" destId="{4A27D3F8-4EDB-314E-A73D-603F8651DCCC}" srcOrd="1" destOrd="0" presId="urn:microsoft.com/office/officeart/2005/8/layout/cycle1"/>
    <dgm:cxn modelId="{D72744FB-D011-9245-AE86-6F7A5F32BC84}" type="presParOf" srcId="{D3D61FC2-67B3-064C-9623-1E498796B251}" destId="{E68AD1DE-2892-8149-8D3C-ED2D9ADB941D}" srcOrd="2" destOrd="0" presId="urn:microsoft.com/office/officeart/2005/8/layout/cycle1"/>
    <dgm:cxn modelId="{941B1379-F4A1-D549-9F8F-494153C30A14}" type="presParOf" srcId="{D3D61FC2-67B3-064C-9623-1E498796B251}" destId="{1CE69EAD-97CF-3D4D-8CFC-BF77A9D26EFB}" srcOrd="3" destOrd="0" presId="urn:microsoft.com/office/officeart/2005/8/layout/cycle1"/>
    <dgm:cxn modelId="{E761389F-EAA2-5540-AC54-13197F80FE9B}" type="presParOf" srcId="{D3D61FC2-67B3-064C-9623-1E498796B251}" destId="{3A8318AB-AE22-814A-8E0F-E8AC376B6146}" srcOrd="4" destOrd="0" presId="urn:microsoft.com/office/officeart/2005/8/layout/cycle1"/>
    <dgm:cxn modelId="{62EF69AF-92D3-5345-AF13-4A1E5F80A2D4}" type="presParOf" srcId="{D3D61FC2-67B3-064C-9623-1E498796B251}" destId="{419EDFA3-89B4-8B45-8F9B-7B1155A43595}" srcOrd="5" destOrd="0" presId="urn:microsoft.com/office/officeart/2005/8/layout/cycle1"/>
    <dgm:cxn modelId="{F9F9D4B7-C4AF-E847-89D1-840EB7C021D7}" type="presParOf" srcId="{D3D61FC2-67B3-064C-9623-1E498796B251}" destId="{8FD485B5-E1A6-384B-B59F-98ADE04D9D86}" srcOrd="6" destOrd="0" presId="urn:microsoft.com/office/officeart/2005/8/layout/cycle1"/>
    <dgm:cxn modelId="{496B3DA8-07B3-8E47-AAF7-69A1E49C5E1C}" type="presParOf" srcId="{D3D61FC2-67B3-064C-9623-1E498796B251}" destId="{331F1EC3-A5CE-714E-8684-6EFD24186573}" srcOrd="7" destOrd="0" presId="urn:microsoft.com/office/officeart/2005/8/layout/cycle1"/>
    <dgm:cxn modelId="{433EBF56-2477-E44C-BA75-EFBDCEF1447B}" type="presParOf" srcId="{D3D61FC2-67B3-064C-9623-1E498796B251}" destId="{93E632EA-2335-144B-86A0-AAAF8B4CF313}" srcOrd="8" destOrd="0" presId="urn:microsoft.com/office/officeart/2005/8/layout/cycle1"/>
    <dgm:cxn modelId="{74F6499B-86C3-3F4B-8C0B-1D4AB3A6240C}" type="presParOf" srcId="{D3D61FC2-67B3-064C-9623-1E498796B251}" destId="{827BA2F1-4038-A746-A83B-DCDAC88CE5F2}" srcOrd="9" destOrd="0" presId="urn:microsoft.com/office/officeart/2005/8/layout/cycle1"/>
    <dgm:cxn modelId="{3ACCEFD4-EF76-D544-8AC0-255BAEBA5CA6}" type="presParOf" srcId="{D3D61FC2-67B3-064C-9623-1E498796B251}" destId="{7C7B4024-445B-A648-B8DE-0DA03A883459}" srcOrd="10" destOrd="0" presId="urn:microsoft.com/office/officeart/2005/8/layout/cycle1"/>
    <dgm:cxn modelId="{B76AEA2C-6AF9-1E41-A414-A7110D2B9261}" type="presParOf" srcId="{D3D61FC2-67B3-064C-9623-1E498796B251}" destId="{BC602C11-43A9-7A41-848F-23DF001D9219}" srcOrd="11" destOrd="0" presId="urn:microsoft.com/office/officeart/2005/8/layout/cycle1"/>
    <dgm:cxn modelId="{9D0F8839-0A5D-2843-89B8-CD9E2220CAB8}" type="presParOf" srcId="{D3D61FC2-67B3-064C-9623-1E498796B251}" destId="{A4587755-E41A-7044-9DD3-E160565A544B}" srcOrd="12" destOrd="0" presId="urn:microsoft.com/office/officeart/2005/8/layout/cycle1"/>
    <dgm:cxn modelId="{3BE6FD61-D92F-A149-A9F4-6D7690985353}" type="presParOf" srcId="{D3D61FC2-67B3-064C-9623-1E498796B251}" destId="{8149F664-18F9-224C-80F1-0676BBAC43D6}" srcOrd="13" destOrd="0" presId="urn:microsoft.com/office/officeart/2005/8/layout/cycle1"/>
    <dgm:cxn modelId="{4B08D5C2-71D6-9D4A-AD21-A13621F4965B}" type="presParOf" srcId="{D3D61FC2-67B3-064C-9623-1E498796B251}" destId="{2F7C24D2-3A17-1544-B4DB-1E6DDCAF567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7D3F8-4EDB-314E-A73D-603F8651DCCC}">
      <dsp:nvSpPr>
        <dsp:cNvPr id="0" name=""/>
        <dsp:cNvSpPr/>
      </dsp:nvSpPr>
      <dsp:spPr>
        <a:xfrm>
          <a:off x="4538438" y="39140"/>
          <a:ext cx="1787304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Teacher competency</a:t>
          </a:r>
          <a:endParaRPr lang="en-US" sz="2400" kern="1200" dirty="0"/>
        </a:p>
      </dsp:txBody>
      <dsp:txXfrm>
        <a:off x="4538438" y="39140"/>
        <a:ext cx="1787304" cy="1341437"/>
      </dsp:txXfrm>
    </dsp:sp>
    <dsp:sp modelId="{E68AD1DE-2892-8149-8D3C-ED2D9ADB941D}">
      <dsp:nvSpPr>
        <dsp:cNvPr id="0" name=""/>
        <dsp:cNvSpPr/>
      </dsp:nvSpPr>
      <dsp:spPr>
        <a:xfrm>
          <a:off x="1606266" y="385"/>
          <a:ext cx="5028878" cy="502887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318AB-AE22-814A-8E0F-E8AC376B6146}">
      <dsp:nvSpPr>
        <dsp:cNvPr id="0" name=""/>
        <dsp:cNvSpPr/>
      </dsp:nvSpPr>
      <dsp:spPr>
        <a:xfrm>
          <a:off x="5382226" y="2533541"/>
          <a:ext cx="1720688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Teacher preparation</a:t>
          </a:r>
          <a:endParaRPr lang="en-US" sz="2400" kern="1200" dirty="0"/>
        </a:p>
      </dsp:txBody>
      <dsp:txXfrm>
        <a:off x="5382226" y="2533541"/>
        <a:ext cx="1720688" cy="1341437"/>
      </dsp:txXfrm>
    </dsp:sp>
    <dsp:sp modelId="{419EDFA3-89B4-8B45-8F9B-7B1155A43595}">
      <dsp:nvSpPr>
        <dsp:cNvPr id="0" name=""/>
        <dsp:cNvSpPr/>
      </dsp:nvSpPr>
      <dsp:spPr>
        <a:xfrm>
          <a:off x="1606266" y="385"/>
          <a:ext cx="5028878" cy="5028878"/>
        </a:xfrm>
        <a:prstGeom prst="circularArrow">
          <a:avLst>
            <a:gd name="adj1" fmla="val 5202"/>
            <a:gd name="adj2" fmla="val 336015"/>
            <a:gd name="adj3" fmla="val 3546123"/>
            <a:gd name="adj4" fmla="val 2253829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1F1EC3-A5CE-714E-8684-6EFD24186573}">
      <dsp:nvSpPr>
        <dsp:cNvPr id="0" name=""/>
        <dsp:cNvSpPr/>
      </dsp:nvSpPr>
      <dsp:spPr>
        <a:xfrm>
          <a:off x="3167326" y="4075166"/>
          <a:ext cx="1906759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Teacher development</a:t>
          </a:r>
          <a:endParaRPr lang="en-US" sz="2400" kern="1200" dirty="0"/>
        </a:p>
      </dsp:txBody>
      <dsp:txXfrm>
        <a:off x="3167326" y="4075166"/>
        <a:ext cx="1906759" cy="1341437"/>
      </dsp:txXfrm>
    </dsp:sp>
    <dsp:sp modelId="{93E632EA-2335-144B-86A0-AAAF8B4CF313}">
      <dsp:nvSpPr>
        <dsp:cNvPr id="0" name=""/>
        <dsp:cNvSpPr/>
      </dsp:nvSpPr>
      <dsp:spPr>
        <a:xfrm>
          <a:off x="1606266" y="385"/>
          <a:ext cx="5028878" cy="5028878"/>
        </a:xfrm>
        <a:prstGeom prst="circularArrow">
          <a:avLst>
            <a:gd name="adj1" fmla="val 5202"/>
            <a:gd name="adj2" fmla="val 336015"/>
            <a:gd name="adj3" fmla="val 8210155"/>
            <a:gd name="adj4" fmla="val 6917861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7B4024-445B-A648-B8DE-0DA03A883459}">
      <dsp:nvSpPr>
        <dsp:cNvPr id="0" name=""/>
        <dsp:cNvSpPr/>
      </dsp:nvSpPr>
      <dsp:spPr>
        <a:xfrm>
          <a:off x="1025085" y="2533541"/>
          <a:ext cx="1947512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Professional Learning Communities</a:t>
          </a:r>
          <a:endParaRPr lang="en-US" sz="2400" kern="1200" dirty="0"/>
        </a:p>
      </dsp:txBody>
      <dsp:txXfrm>
        <a:off x="1025085" y="2533541"/>
        <a:ext cx="1947512" cy="1341437"/>
      </dsp:txXfrm>
    </dsp:sp>
    <dsp:sp modelId="{BC602C11-43A9-7A41-848F-23DF001D9219}">
      <dsp:nvSpPr>
        <dsp:cNvPr id="0" name=""/>
        <dsp:cNvSpPr/>
      </dsp:nvSpPr>
      <dsp:spPr>
        <a:xfrm>
          <a:off x="1606266" y="385"/>
          <a:ext cx="5028878" cy="502887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9F664-18F9-224C-80F1-0676BBAC43D6}">
      <dsp:nvSpPr>
        <dsp:cNvPr id="0" name=""/>
        <dsp:cNvSpPr/>
      </dsp:nvSpPr>
      <dsp:spPr>
        <a:xfrm>
          <a:off x="2138602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Teacher identity</a:t>
          </a:r>
          <a:endParaRPr lang="en-US" sz="2400" kern="1200" dirty="0"/>
        </a:p>
      </dsp:txBody>
      <dsp:txXfrm>
        <a:off x="2138602" y="39140"/>
        <a:ext cx="1341437" cy="1341437"/>
      </dsp:txXfrm>
    </dsp:sp>
    <dsp:sp modelId="{2F7C24D2-3A17-1544-B4DB-1E6DDCAF567F}">
      <dsp:nvSpPr>
        <dsp:cNvPr id="0" name=""/>
        <dsp:cNvSpPr/>
      </dsp:nvSpPr>
      <dsp:spPr>
        <a:xfrm>
          <a:off x="1606266" y="385"/>
          <a:ext cx="5028878" cy="5028878"/>
        </a:xfrm>
        <a:prstGeom prst="circularArrow">
          <a:avLst>
            <a:gd name="adj1" fmla="val 5202"/>
            <a:gd name="adj2" fmla="val 336015"/>
            <a:gd name="adj3" fmla="val 16511472"/>
            <a:gd name="adj4" fmla="val 15198729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7806E-E0B8-E14A-AEEA-B2AA98BA6CA1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0F32A-6A91-8844-96FB-5FB2640BB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8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6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 smtClean="0"/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2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0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2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33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5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62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4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72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80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8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1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56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9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6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3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05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8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78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4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dirty="0" smtClean="0">
              <a:solidFill>
                <a:srgbClr val="C00000"/>
              </a:solidFill>
              <a:cs typeface="Chalkbo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4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0F32A-6A91-8844-96FB-5FB2640BB6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14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B073813-AB6F-894D-848F-5EAC5CA9EF29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562F71-1637-594C-B286-FBF043C331E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1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Teaching for Inclusion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sz="4400" i="1" dirty="0"/>
              <a:t>How to build an inclusive education </a:t>
            </a:r>
            <a:r>
              <a:rPr lang="en-US" sz="4400" i="1" dirty="0" smtClean="0"/>
              <a:t>system in </a:t>
            </a:r>
            <a:r>
              <a:rPr lang="en-US" sz="4400" i="1" dirty="0"/>
              <a:t>which teachers feel competent and motivated?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4663" y="4643438"/>
            <a:ext cx="8558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 smtClean="0"/>
              <a:t>Srikala Naraian, </a:t>
            </a:r>
          </a:p>
          <a:p>
            <a:pPr algn="r"/>
            <a:r>
              <a:rPr lang="en-US" sz="2800" i="1" dirty="0" smtClean="0"/>
              <a:t>Teachers College, Columbia University</a:t>
            </a:r>
          </a:p>
          <a:p>
            <a:pPr algn="r"/>
            <a:r>
              <a:rPr lang="en-US" sz="2000" i="1" dirty="0">
                <a:solidFill>
                  <a:srgbClr val="FF0000"/>
                </a:solidFill>
              </a:rPr>
              <a:t>International Conference on </a:t>
            </a:r>
            <a:r>
              <a:rPr lang="en-US" sz="2000" i="1" dirty="0" smtClean="0">
                <a:solidFill>
                  <a:srgbClr val="FF0000"/>
                </a:solidFill>
              </a:rPr>
              <a:t>the evolution </a:t>
            </a:r>
            <a:r>
              <a:rPr lang="en-US" sz="2000" i="1" dirty="0">
                <a:solidFill>
                  <a:srgbClr val="FF0000"/>
                </a:solidFill>
              </a:rPr>
              <a:t>towards an </a:t>
            </a:r>
            <a:r>
              <a:rPr lang="en-US" sz="2000" i="1" dirty="0" smtClean="0">
                <a:solidFill>
                  <a:srgbClr val="FF0000"/>
                </a:solidFill>
              </a:rPr>
              <a:t>Inclusive Education System Brussels, October 8-9, 2018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201025" y="172521"/>
            <a:ext cx="3886200" cy="4514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1646" y="172521"/>
            <a:ext cx="5539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Teacher Competency for Inclusion:  </a:t>
            </a:r>
            <a:r>
              <a:rPr lang="en-US" sz="2800" b="1" i="1" dirty="0" smtClean="0">
                <a:solidFill>
                  <a:schemeClr val="accent1"/>
                </a:solidFill>
              </a:rPr>
              <a:t>Practice Matters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3" y="1347995"/>
            <a:ext cx="70866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Principled Eclecticism</a:t>
            </a:r>
          </a:p>
          <a:p>
            <a:r>
              <a:rPr lang="en-US" sz="2800" dirty="0" smtClean="0"/>
              <a:t>Straddling multiple methodologies/paradigms in a principled way that acknowledges both the immediate specific needs of the child as well as his/her membership in the community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8624" y="3816131"/>
            <a:ext cx="7086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Multifocal perspective</a:t>
            </a:r>
          </a:p>
          <a:p>
            <a:r>
              <a:rPr lang="en-US" sz="2800" dirty="0" smtClean="0"/>
              <a:t>Combining the necessity for short-term goals with long-term aspirations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15325" y="285749"/>
            <a:ext cx="36433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Rationale for </a:t>
            </a:r>
          </a:p>
          <a:p>
            <a:pPr algn="ctr"/>
            <a:r>
              <a:rPr lang="en-US" sz="2800" b="1" dirty="0" smtClean="0"/>
              <a:t>Decision-Making</a:t>
            </a:r>
          </a:p>
          <a:p>
            <a:pPr algn="ctr"/>
            <a:endParaRPr lang="en-US" sz="2800" dirty="0"/>
          </a:p>
          <a:p>
            <a:pPr marL="457200" indent="-457200">
              <a:buFont typeface="ArialUnicodeMS" charset="0"/>
              <a:buChar char="✮"/>
            </a:pPr>
            <a:r>
              <a:rPr lang="en-US" sz="2800" dirty="0" smtClean="0"/>
              <a:t>Connectedness with peer community</a:t>
            </a:r>
          </a:p>
          <a:p>
            <a:pPr marL="457200" indent="-457200">
              <a:buFont typeface="ArialUnicodeMS" charset="0"/>
              <a:buChar char="✮"/>
            </a:pPr>
            <a:r>
              <a:rPr lang="en-US" sz="2800" dirty="0" smtClean="0"/>
              <a:t>Empowerment of student and/or Family</a:t>
            </a:r>
          </a:p>
          <a:p>
            <a:pPr marL="457200" indent="-457200">
              <a:buFont typeface="ArialUnicodeMS" charset="0"/>
              <a:buChar char="✮"/>
            </a:pPr>
            <a:r>
              <a:rPr lang="en-US" sz="2800" dirty="0" smtClean="0"/>
              <a:t>Empowerment of community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09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29" y="133439"/>
            <a:ext cx="10415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Teacher Competency for Inclusion:  </a:t>
            </a:r>
            <a:r>
              <a:rPr lang="en-US" sz="2800" b="1" i="1" dirty="0" smtClean="0">
                <a:solidFill>
                  <a:srgbClr val="FF0000"/>
                </a:solidFill>
              </a:rPr>
              <a:t>Promising/Challenging Matters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98241" y="4328010"/>
            <a:ext cx="135731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05650" y="1356850"/>
            <a:ext cx="5086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Teacher ability/competency </a:t>
            </a:r>
            <a:r>
              <a:rPr lang="en-US" sz="2800" dirty="0"/>
              <a:t>for inclusion </a:t>
            </a:r>
            <a:r>
              <a:rPr lang="en-US" sz="2800" dirty="0" smtClean="0"/>
              <a:t>lies </a:t>
            </a:r>
            <a:r>
              <a:rPr lang="en-US" sz="2800" i="1" dirty="0" smtClean="0"/>
              <a:t>within</a:t>
            </a:r>
            <a:r>
              <a:rPr lang="en-US" sz="2800" dirty="0" smtClean="0"/>
              <a:t> teachers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928813" y="2382619"/>
            <a:ext cx="7343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ppleSymbols" charset="0"/>
              <a:buChar char="☛"/>
            </a:pPr>
            <a:r>
              <a:rPr lang="en-US" sz="2800" i="1" dirty="0" smtClean="0"/>
              <a:t>A deficit-based approach to teacher learning </a:t>
            </a:r>
          </a:p>
          <a:p>
            <a:pPr algn="ctr"/>
            <a:r>
              <a:rPr lang="en-US" sz="2800" dirty="0" smtClean="0"/>
              <a:t>Teacher </a:t>
            </a:r>
            <a:r>
              <a:rPr lang="en-US" sz="2800" dirty="0"/>
              <a:t>as </a:t>
            </a:r>
            <a:r>
              <a:rPr lang="en-US" sz="2800" dirty="0" smtClean="0"/>
              <a:t>heroic/resistant </a:t>
            </a:r>
            <a:r>
              <a:rPr lang="en-US" sz="2800" dirty="0"/>
              <a:t>or </a:t>
            </a:r>
            <a:r>
              <a:rPr lang="en-US" sz="2800" dirty="0" smtClean="0"/>
              <a:t>compliant/passive</a:t>
            </a:r>
            <a:endParaRPr lang="en-US" sz="2800" dirty="0"/>
          </a:p>
          <a:p>
            <a:pPr marL="457200" indent="-457200" algn="ctr">
              <a:buFont typeface="AppleSymbols" charset="0"/>
              <a:buChar char="☛"/>
            </a:pP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28612" y="3832383"/>
            <a:ext cx="4557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Inclusion as a physical “arrangement” of people, practices and ideas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4981574" y="1678305"/>
            <a:ext cx="135731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71676" y="5215173"/>
            <a:ext cx="8429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ppleSymbols" charset="0"/>
              <a:buChar char="☛"/>
            </a:pPr>
            <a:r>
              <a:rPr lang="en-US" sz="2800" i="1" dirty="0" smtClean="0"/>
              <a:t>Teacher learning as ongoing, continuous and variable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“Teachers” and “inclusion” </a:t>
            </a:r>
            <a:r>
              <a:rPr lang="en-US" sz="2800" dirty="0"/>
              <a:t>as not separable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00851" y="3965257"/>
            <a:ext cx="5238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Teacher competency </a:t>
            </a:r>
            <a:r>
              <a:rPr lang="en-US" sz="2800" dirty="0" smtClean="0"/>
              <a:t>is </a:t>
            </a:r>
            <a:r>
              <a:rPr lang="en-US" sz="2800" dirty="0"/>
              <a:t>shifting and contingent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612" y="1428512"/>
            <a:ext cx="3929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Inclusion as a concept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3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075" y="1911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Teacher Competency for Inclusion</a:t>
            </a:r>
            <a:r>
              <a:rPr lang="en-US" sz="2800" dirty="0" smtClean="0"/>
              <a:t>: </a:t>
            </a:r>
            <a:r>
              <a:rPr lang="en-US" sz="2800" b="1" i="1" dirty="0">
                <a:solidFill>
                  <a:srgbClr val="FF0000"/>
                </a:solidFill>
              </a:rPr>
              <a:t>Promising/Challenging Matters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825" y="1714500"/>
            <a:ext cx="95869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3200" dirty="0" smtClean="0"/>
              <a:t>Exemplars of inclusion in practice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3200" dirty="0" smtClean="0"/>
              <a:t>Exemplars of </a:t>
            </a:r>
            <a:r>
              <a:rPr lang="en-US" sz="3200" b="1" i="1" dirty="0" smtClean="0">
                <a:solidFill>
                  <a:srgbClr val="FF0000"/>
                </a:solidFill>
              </a:rPr>
              <a:t>decision-making</a:t>
            </a:r>
            <a:r>
              <a:rPr lang="en-US" sz="3200" dirty="0" smtClean="0"/>
              <a:t> in practice; how do schools, administrators, teachers, make everyday decisions about inclusion? How are people, resources, and ideas mobilized, distributed, and arranged to make inclusion happen?</a:t>
            </a:r>
          </a:p>
          <a:p>
            <a:pPr marL="457200" indent="-457200">
              <a:buFont typeface="Wingdings" charset="2"/>
              <a:buChar char="v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2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738" y="923926"/>
            <a:ext cx="8915400" cy="990600"/>
          </a:xfrm>
        </p:spPr>
        <p:txBody>
          <a:bodyPr anchor="t"/>
          <a:lstStyle/>
          <a:p>
            <a:r>
              <a:rPr lang="en-US" dirty="0" smtClean="0">
                <a:solidFill>
                  <a:srgbClr val="FF0000"/>
                </a:solidFill>
              </a:rPr>
              <a:t>Teacher preparation for Inclusion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00275" y="3024188"/>
            <a:ext cx="9375776" cy="729622"/>
          </a:xfrm>
        </p:spPr>
        <p:txBody>
          <a:bodyPr>
            <a:noAutofit/>
          </a:bodyPr>
          <a:lstStyle/>
          <a:p>
            <a:r>
              <a:rPr lang="en-US" sz="3600" dirty="0"/>
              <a:t>What </a:t>
            </a:r>
            <a:r>
              <a:rPr lang="en-US" sz="3600" i="1" dirty="0">
                <a:solidFill>
                  <a:srgbClr val="FF0000"/>
                </a:solidFill>
              </a:rPr>
              <a:t>trajectory of experiences </a:t>
            </a:r>
            <a:r>
              <a:rPr lang="en-US" sz="3600" dirty="0"/>
              <a:t>can best support </a:t>
            </a:r>
            <a:endParaRPr lang="en-US" sz="3600" dirty="0" smtClean="0"/>
          </a:p>
          <a:p>
            <a:r>
              <a:rPr lang="en-US" sz="3600" dirty="0" smtClean="0"/>
              <a:t>pre-service teacher learning?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12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6" y="242888"/>
            <a:ext cx="484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Teacher Preparation for Inclusion: </a:t>
            </a:r>
            <a:r>
              <a:rPr lang="en-US" sz="2400" b="1" i="1" smtClean="0">
                <a:solidFill>
                  <a:srgbClr val="FF0000"/>
                </a:solidFill>
              </a:rPr>
              <a:t>Research Matters-What do we know?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211" y="1488223"/>
            <a:ext cx="114585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ZapfDingbatsITC" charset="0"/>
              <a:buChar char="✭"/>
            </a:pPr>
            <a:r>
              <a:rPr lang="en-US" sz="2800" dirty="0" smtClean="0"/>
              <a:t>The central concept of “agent of change” </a:t>
            </a:r>
          </a:p>
          <a:p>
            <a:pPr marL="457200" indent="-457200">
              <a:buClr>
                <a:srgbClr val="FF0000"/>
              </a:buClr>
              <a:buFont typeface="ZapfDingbatsITC" charset="0"/>
              <a:buChar char="✭"/>
            </a:pPr>
            <a:r>
              <a:rPr lang="en-US" sz="2800" dirty="0" smtClean="0"/>
              <a:t>Teacher candidates experience discomfort in negotiating prior beliefs of ability norms and an inclusive stance</a:t>
            </a:r>
          </a:p>
          <a:p>
            <a:pPr marL="457200" indent="-457200">
              <a:buClr>
                <a:srgbClr val="FF0000"/>
              </a:buClr>
              <a:buFont typeface="ZapfDingbatsITC" charset="0"/>
              <a:buChar char="✭"/>
            </a:pPr>
            <a:r>
              <a:rPr lang="en-US" sz="2800" dirty="0" smtClean="0"/>
              <a:t>Teacher candidates need to be socialized into inclusion as a stance towards difference, rather than the education of students with disabilities</a:t>
            </a:r>
          </a:p>
          <a:p>
            <a:pPr marL="457200" indent="-457200">
              <a:buClr>
                <a:srgbClr val="FF0000"/>
              </a:buClr>
              <a:buFont typeface="ZapfDingbatsITC" charset="0"/>
              <a:buChar char="✭"/>
            </a:pPr>
            <a:r>
              <a:rPr lang="en-US" sz="2800" dirty="0" smtClean="0"/>
              <a:t>Teacher education programming for inclusion is still largely compartmentalized into general and special education</a:t>
            </a:r>
          </a:p>
          <a:p>
            <a:pPr marL="457200" indent="-457200">
              <a:buClr>
                <a:srgbClr val="FF0000"/>
              </a:buClr>
              <a:buFont typeface="ZapfDingbatsITC" charset="0"/>
              <a:buChar char="✭"/>
            </a:pPr>
            <a:r>
              <a:rPr lang="en-US" sz="2800" dirty="0" smtClean="0"/>
              <a:t>Teacher </a:t>
            </a:r>
            <a:r>
              <a:rPr lang="en-US" sz="2800" dirty="0"/>
              <a:t>candidates require opportunities for collective reflection and problem-solving</a:t>
            </a:r>
          </a:p>
          <a:p>
            <a:pPr marL="457200" indent="-457200">
              <a:buFont typeface="ZapfDingbatsITC" charset="0"/>
              <a:buChar char="✭"/>
            </a:pPr>
            <a:endParaRPr lang="en-US" sz="2800" dirty="0"/>
          </a:p>
          <a:p>
            <a:pPr marL="457200" indent="-457200">
              <a:buFont typeface="ZapfDingbatsITC" charset="0"/>
              <a:buChar char="✭"/>
            </a:pPr>
            <a:endParaRPr lang="en-US" sz="2800" dirty="0" smtClean="0"/>
          </a:p>
          <a:p>
            <a:pPr marL="457200" indent="-457200">
              <a:buFont typeface="ZapfDingbatsITC" charset="0"/>
              <a:buChar char="✭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29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Teacher Preparation for Inclusion: </a:t>
            </a:r>
            <a:r>
              <a:rPr lang="en-US" b="1" i="1" dirty="0">
                <a:solidFill>
                  <a:srgbClr val="C00000"/>
                </a:solidFill>
              </a:rPr>
              <a:t/>
            </a:r>
            <a:br>
              <a:rPr lang="en-US" b="1" i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200" b="1" i="1" spc="-50" dirty="0">
                <a:solidFill>
                  <a:schemeClr val="bg1"/>
                </a:solidFill>
                <a:latin typeface="Calibri Light" panose="020F0302020204030204"/>
              </a:rPr>
              <a:t>Practice Matters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4400550" y="139020"/>
            <a:ext cx="7515224" cy="43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ZapfDingbatsITC" charset="0"/>
              <a:buChar char="✭"/>
            </a:pPr>
            <a:r>
              <a:rPr lang="en-US" sz="2800" dirty="0" smtClean="0"/>
              <a:t>Teacher </a:t>
            </a:r>
            <a:r>
              <a:rPr lang="en-US" sz="2800" dirty="0"/>
              <a:t>candidates experience tensions between the meritocratic structure of schools and an inclusive </a:t>
            </a:r>
            <a:r>
              <a:rPr lang="en-US" sz="2800" dirty="0" smtClean="0"/>
              <a:t>philosophy; </a:t>
            </a:r>
          </a:p>
          <a:p>
            <a:pPr marL="457200" indent="-457200">
              <a:buFont typeface="ZapfDingbatsITC" charset="0"/>
              <a:buChar char="✭"/>
            </a:pPr>
            <a:r>
              <a:rPr lang="en-US" sz="2800" dirty="0"/>
              <a:t>The absence of predictable models of inclusive practice within their field preparation; contradictory models of practice in </a:t>
            </a:r>
            <a:r>
              <a:rPr lang="en-US" sz="2800" dirty="0" smtClean="0"/>
              <a:t>schools</a:t>
            </a:r>
          </a:p>
          <a:p>
            <a:pPr marL="457200" indent="-457200">
              <a:buFont typeface="ZapfDingbatsITC" charset="0"/>
              <a:buChar char="✭"/>
            </a:pPr>
            <a:r>
              <a:rPr lang="en-US" sz="2800" dirty="0" smtClean="0"/>
              <a:t>The </a:t>
            </a:r>
            <a:r>
              <a:rPr lang="en-US" sz="2800" dirty="0"/>
              <a:t>type and nature of intellectual resources that are offered in teacher education programs have to accommodate the complexities of schooling </a:t>
            </a:r>
            <a:r>
              <a:rPr lang="en-US" sz="2800" dirty="0" smtClean="0"/>
              <a:t>contexts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1944" y="4615642"/>
            <a:ext cx="80724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Preparation for</a:t>
            </a:r>
          </a:p>
          <a:p>
            <a:pPr algn="ctr"/>
            <a:r>
              <a:rPr lang="en-US" sz="3600" i="1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Instructional Tension </a:t>
            </a:r>
          </a:p>
          <a:p>
            <a:pPr algn="ctr"/>
            <a:r>
              <a:rPr lang="en-US" sz="3600" i="1" dirty="0" smtClean="0"/>
              <a:t>versus</a:t>
            </a:r>
            <a:endParaRPr lang="en-US" sz="3600" i="1" dirty="0"/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Technical Proficiency</a:t>
            </a:r>
          </a:p>
        </p:txBody>
      </p:sp>
    </p:spTree>
    <p:extLst>
      <p:ext uri="{BB962C8B-B14F-4D97-AF65-F5344CB8AC3E}">
        <p14:creationId xmlns:p14="http://schemas.microsoft.com/office/powerpoint/2010/main" val="10840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Preparation: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2926080"/>
            <a:ext cx="3557587" cy="33791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i="1" dirty="0" err="1" smtClean="0"/>
              <a:t>Promsing</a:t>
            </a:r>
            <a:r>
              <a:rPr lang="en-US" sz="3600" i="1" dirty="0" smtClean="0"/>
              <a:t>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i="1" dirty="0" smtClean="0"/>
              <a:t>Challenging Matters</a:t>
            </a:r>
            <a:endParaRPr lang="en-US" sz="3600" i="1" dirty="0"/>
          </a:p>
        </p:txBody>
      </p:sp>
      <p:sp>
        <p:nvSpPr>
          <p:cNvPr id="5" name="Right Arrow 4"/>
          <p:cNvSpPr/>
          <p:nvPr/>
        </p:nvSpPr>
        <p:spPr>
          <a:xfrm>
            <a:off x="4852989" y="2518426"/>
            <a:ext cx="971550" cy="185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953004" y="5097180"/>
            <a:ext cx="971550" cy="20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86288" y="185738"/>
            <a:ext cx="69580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Conceptual shifts needed for teacher preparation for inclusion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43413" y="1737359"/>
            <a:ext cx="6157912" cy="83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Teachers as “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agents of change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2652" y="2421943"/>
            <a:ext cx="6067424" cy="130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68" lv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Teachers as </a:t>
            </a:r>
            <a:r>
              <a:rPr lang="en-US" sz="3200" dirty="0">
                <a:solidFill>
                  <a:srgbClr val="FF0000"/>
                </a:solidFill>
              </a:rPr>
              <a:t>changing agents 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</a:t>
            </a:r>
            <a:r>
              <a:rPr 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changing 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communities </a:t>
            </a:r>
            <a:r>
              <a:rPr 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of practice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14875" y="3728967"/>
            <a:ext cx="6029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Remarkable instances of heroic </a:t>
            </a:r>
            <a:r>
              <a:rPr 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resistance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36494" y="4870126"/>
            <a:ext cx="53078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/>
            <a:r>
              <a:rPr lang="en-US" sz="3200" dirty="0"/>
              <a:t>Ordinary, “</a:t>
            </a:r>
            <a:r>
              <a:rPr lang="en-US" sz="3200" dirty="0">
                <a:solidFill>
                  <a:srgbClr val="FF0000"/>
                </a:solidFill>
              </a:rPr>
              <a:t>everyday heroism”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73" y="549562"/>
            <a:ext cx="3846908" cy="2286000"/>
          </a:xfrm>
        </p:spPr>
        <p:txBody>
          <a:bodyPr>
            <a:noAutofit/>
          </a:bodyPr>
          <a:lstStyle/>
          <a:p>
            <a:r>
              <a:rPr lang="en-US" dirty="0"/>
              <a:t>Teacher Preparation for </a:t>
            </a:r>
            <a:r>
              <a:rPr lang="en-US" dirty="0" smtClean="0"/>
              <a:t>Inclusion: </a:t>
            </a:r>
            <a:r>
              <a:rPr lang="en-US" b="1" i="1" dirty="0"/>
              <a:t>Promising Practices</a:t>
            </a:r>
            <a:br>
              <a:rPr lang="en-US" b="1" i="1" dirty="0"/>
            </a:b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26" y="699076"/>
            <a:ext cx="7991474" cy="6158924"/>
          </a:xfrm>
        </p:spPr>
        <p:txBody>
          <a:bodyPr>
            <a:normAutofit lnSpcReduction="10000"/>
          </a:bodyPr>
          <a:lstStyle/>
          <a:p>
            <a:pPr>
              <a:buFont typeface="ZapfDingbatsITC" charset="0"/>
              <a:buChar char="✭"/>
              <a:tabLst>
                <a:tab pos="182880" algn="l"/>
              </a:tabLst>
            </a:pP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Integrating theory with practice</a:t>
            </a:r>
          </a:p>
          <a:p>
            <a:pPr lvl="2">
              <a:buFont typeface="Wingdings" charset="2"/>
              <a:buChar char="§"/>
              <a:tabLst>
                <a:tab pos="182880" algn="l"/>
              </a:tabLst>
            </a:pPr>
            <a:r>
              <a:rPr lang="en-US" sz="2400" i="1" dirty="0" smtClean="0">
                <a:sym typeface="Wingdings"/>
              </a:rPr>
              <a:t>Field-based instruction</a:t>
            </a:r>
          </a:p>
          <a:p>
            <a:pPr>
              <a:buFont typeface="ZapfDingbatsITC" charset="0"/>
              <a:buChar char="✭"/>
              <a:tabLst>
                <a:tab pos="18288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“Clinically </a:t>
            </a:r>
            <a:r>
              <a:rPr lang="en-US" sz="3200" dirty="0">
                <a:solidFill>
                  <a:srgbClr val="FF0000"/>
                </a:solidFill>
              </a:rPr>
              <a:t>rich” experiences for teacher </a:t>
            </a:r>
            <a:r>
              <a:rPr lang="en-US" sz="3200" dirty="0" smtClean="0">
                <a:solidFill>
                  <a:srgbClr val="FF0000"/>
                </a:solidFill>
              </a:rPr>
              <a:t>candidates; </a:t>
            </a:r>
          </a:p>
          <a:p>
            <a:pPr lvl="2">
              <a:buFont typeface="Wingdings" charset="2"/>
              <a:buChar char="§"/>
              <a:tabLst>
                <a:tab pos="182880" algn="l"/>
              </a:tabLst>
            </a:pPr>
            <a:r>
              <a:rPr lang="en-US" sz="24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University-school collaborative inquiry partnerships </a:t>
            </a:r>
          </a:p>
          <a:p>
            <a:pPr lvl="2">
              <a:buFont typeface="Wingdings" charset="2"/>
              <a:buChar char="§"/>
              <a:tabLst>
                <a:tab pos="182880" algn="l"/>
              </a:tabLst>
            </a:pPr>
            <a:r>
              <a:rPr lang="en-US" sz="24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Partnerships with community-based agencies</a:t>
            </a:r>
          </a:p>
          <a:p>
            <a:pPr lvl="2">
              <a:buFont typeface="Wingdings" charset="2"/>
              <a:buChar char="§"/>
              <a:tabLst>
                <a:tab pos="182880" algn="l"/>
              </a:tabLst>
            </a:pPr>
            <a:r>
              <a:rPr lang="en-US" sz="24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Qualified mentor teachers; </a:t>
            </a:r>
          </a:p>
          <a:p>
            <a:pPr lvl="4">
              <a:buFont typeface="ZapfDingbatsITC" charset="0"/>
              <a:buChar char="➤"/>
              <a:tabLst>
                <a:tab pos="182880" algn="l"/>
              </a:tabLst>
            </a:pPr>
            <a:r>
              <a:rPr lang="en-US" sz="24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Professional development for mentor teachers</a:t>
            </a:r>
          </a:p>
          <a:p>
            <a:pPr>
              <a:buFont typeface="ZapfDingbatsITC" charset="0"/>
              <a:buChar char="✭"/>
              <a:tabLst>
                <a:tab pos="18288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Supervision and support during field experiences</a:t>
            </a:r>
          </a:p>
          <a:p>
            <a:pPr lvl="2">
              <a:buFont typeface="Wingdings" charset="2"/>
              <a:buChar char="§"/>
              <a:tabLst>
                <a:tab pos="182880" algn="l"/>
              </a:tabLst>
            </a:pPr>
            <a:r>
              <a:rPr lang="en-US" sz="24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Guided observation; video/debrief; intellectual learning communities; dialogue journals; “rounds”</a:t>
            </a:r>
          </a:p>
          <a:p>
            <a:pPr lvl="2">
              <a:buFont typeface="Wingdings" charset="2"/>
              <a:buChar char="§"/>
              <a:tabLst>
                <a:tab pos="182880" algn="l"/>
              </a:tabLst>
            </a:pPr>
            <a:r>
              <a:rPr lang="en-US" sz="24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Navigating the emotional stress of practicing in flawed, deficit-oriented contexts</a:t>
            </a:r>
          </a:p>
          <a:p>
            <a:pPr>
              <a:buFont typeface="ZapfDingbatsITC" charset="0"/>
              <a:buChar char="✭"/>
            </a:pP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ZapfDingbatsITC" charset="0"/>
              <a:buChar char="✭"/>
            </a:pPr>
            <a:endParaRPr lang="en-US" sz="2200" dirty="0">
              <a:sym typeface="Wingdings"/>
            </a:endParaRPr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746" y="2926080"/>
            <a:ext cx="3586163" cy="3379124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57700" y="114301"/>
            <a:ext cx="731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Preparation for </a:t>
            </a:r>
            <a:r>
              <a:rPr lang="en-US" sz="3200" b="1" dirty="0" smtClean="0">
                <a:solidFill>
                  <a:schemeClr val="accent1"/>
                </a:solidFill>
              </a:rPr>
              <a:t>Instructional Tension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metaphors of teacher work for </a:t>
            </a:r>
            <a:br>
              <a:rPr lang="en-US" dirty="0" smtClean="0"/>
            </a:br>
            <a:r>
              <a:rPr lang="en-US" dirty="0" smtClean="0"/>
              <a:t>Preparation  </a:t>
            </a:r>
            <a:r>
              <a:rPr lang="en-US" i="1" dirty="0" smtClean="0"/>
              <a:t>for</a:t>
            </a:r>
            <a:r>
              <a:rPr lang="en-US" dirty="0" smtClean="0"/>
              <a:t> Inclusion*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 sz="2800" dirty="0" smtClean="0"/>
          </a:p>
          <a:p>
            <a:pPr lvl="1"/>
            <a:r>
              <a:rPr lang="en-US" sz="3200" dirty="0" smtClean="0"/>
              <a:t>Inclusion as a borderland space</a:t>
            </a:r>
          </a:p>
          <a:p>
            <a:pPr lvl="1"/>
            <a:r>
              <a:rPr lang="en-US" sz="3200" dirty="0"/>
              <a:t>Boundary </a:t>
            </a:r>
            <a:r>
              <a:rPr lang="en-US" sz="3200" dirty="0" smtClean="0"/>
              <a:t>practices</a:t>
            </a:r>
          </a:p>
          <a:p>
            <a:pPr lvl="1"/>
            <a:r>
              <a:rPr lang="en-US" sz="3200" dirty="0" smtClean="0"/>
              <a:t>World-traveling</a:t>
            </a:r>
            <a:endParaRPr lang="en-US" sz="3200" dirty="0"/>
          </a:p>
          <a:p>
            <a:pPr lvl="1"/>
            <a:endParaRPr lang="en-US" sz="2800" dirty="0" smtClean="0"/>
          </a:p>
          <a:p>
            <a:pPr lvl="1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14350" y="5343525"/>
            <a:ext cx="1087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*(</a:t>
            </a:r>
            <a:r>
              <a:rPr lang="en-US" i="1" dirty="0" err="1" smtClean="0"/>
              <a:t>Anzaldua</a:t>
            </a:r>
            <a:r>
              <a:rPr lang="en-US" i="1" dirty="0" smtClean="0"/>
              <a:t>, 1987; </a:t>
            </a:r>
            <a:r>
              <a:rPr lang="en-US" i="1" dirty="0" err="1" smtClean="0"/>
              <a:t>Lugones</a:t>
            </a:r>
            <a:r>
              <a:rPr lang="en-US" i="1" dirty="0" smtClean="0"/>
              <a:t>, 1987; </a:t>
            </a:r>
            <a:r>
              <a:rPr lang="en-US" i="1" dirty="0" err="1" smtClean="0"/>
              <a:t>Naraian</a:t>
            </a:r>
            <a:r>
              <a:rPr lang="en-US" i="1" dirty="0" smtClean="0"/>
              <a:t>, 2017; </a:t>
            </a:r>
            <a:r>
              <a:rPr lang="en-US" i="1" dirty="0" err="1" smtClean="0"/>
              <a:t>Waitoller</a:t>
            </a:r>
            <a:r>
              <a:rPr lang="en-US" i="1" dirty="0" smtClean="0"/>
              <a:t> &amp; </a:t>
            </a:r>
            <a:r>
              <a:rPr lang="en-US" i="1" dirty="0" err="1" smtClean="0"/>
              <a:t>Kozleski</a:t>
            </a:r>
            <a:r>
              <a:rPr lang="en-US" i="1" dirty="0" smtClean="0"/>
              <a:t>, 2013)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63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395287"/>
            <a:ext cx="8915400" cy="1247775"/>
          </a:xfrm>
        </p:spPr>
        <p:txBody>
          <a:bodyPr anchor="ctr"/>
          <a:lstStyle/>
          <a:p>
            <a:r>
              <a:rPr lang="en-US" dirty="0"/>
              <a:t>Teacher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489200" y="3086099"/>
            <a:ext cx="8915400" cy="1471613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conditions can support teachers’ learning and development so that they can perform to the best of their capabilities?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62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87348858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72088" y="2570621"/>
            <a:ext cx="18145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/>
              <a:t>Inclusive Teaching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96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002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Teacher Development: </a:t>
            </a:r>
            <a:r>
              <a:rPr lang="en-US" sz="2400" b="1" i="1" dirty="0" smtClean="0">
                <a:solidFill>
                  <a:srgbClr val="C00000"/>
                </a:solidFill>
              </a:rPr>
              <a:t>What do we know?/Practice matters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" y="942975"/>
            <a:ext cx="1051560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ZapfDingbatsITC" charset="0"/>
              <a:buChar char="✭"/>
            </a:pPr>
            <a:r>
              <a:rPr lang="en-US" sz="2800" dirty="0"/>
              <a:t>Unlike PD for curricular improvements, PD for inclusion calls for radical shift in perspective on children and schools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ZapfDingbatsITC" charset="0"/>
              <a:buChar char="✭"/>
            </a:pPr>
            <a:r>
              <a:rPr lang="en-US" sz="2800" dirty="0" smtClean="0"/>
              <a:t>Inquiry-based opportunities rather than a one-shot workshop are more effective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ZapfDingbatsITC" charset="0"/>
              <a:buChar char="✭"/>
            </a:pPr>
            <a:r>
              <a:rPr lang="en-US" sz="2800" dirty="0" smtClean="0"/>
              <a:t>Guided process of inquiry-to-action over a period of time 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ZapfDingbatsITC" charset="0"/>
              <a:buChar char="✭"/>
            </a:pPr>
            <a:r>
              <a:rPr lang="en-US" sz="2800" dirty="0" smtClean="0"/>
              <a:t>Timely, continuous and relevant supports for particular dimensions of inclusive teaching 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ZapfDingbatsITC" charset="0"/>
              <a:buChar char="✭"/>
            </a:pPr>
            <a:r>
              <a:rPr lang="en-US" sz="2800" dirty="0" smtClean="0"/>
              <a:t>Teachers as Instructional/Peer coaches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ZapfDingbatsITC" charset="0"/>
              <a:buChar char="✭"/>
            </a:pPr>
            <a:r>
              <a:rPr lang="en-US" sz="2800" dirty="0" smtClean="0"/>
              <a:t>Developing cadres of teachers within/across schools to support peer development in inclusive practices</a:t>
            </a:r>
          </a:p>
          <a:p>
            <a:pPr marL="285750" indent="-285750">
              <a:buClr>
                <a:srgbClr val="C00000"/>
              </a:buClr>
              <a:buFont typeface="ZapfDingbatsITC" charset="0"/>
              <a:buChar char="✭"/>
            </a:pPr>
            <a:endParaRPr lang="en-US" sz="2800" dirty="0" smtClean="0"/>
          </a:p>
          <a:p>
            <a:pPr marL="285750" indent="-285750">
              <a:buClr>
                <a:srgbClr val="C00000"/>
              </a:buClr>
              <a:buFont typeface="ZapfDingbatsITC" charset="0"/>
              <a:buChar char="✭"/>
            </a:pPr>
            <a:endParaRPr lang="en-US" sz="2800" dirty="0" smtClean="0"/>
          </a:p>
          <a:p>
            <a:pPr marL="285750" indent="-285750">
              <a:buClr>
                <a:srgbClr val="C00000"/>
              </a:buClr>
              <a:buFont typeface="ZapfDingbatsITC" charset="0"/>
              <a:buChar char="✭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8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594359"/>
            <a:ext cx="3643312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Teacher Development: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Promising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9" y="357188"/>
            <a:ext cx="7058025" cy="6229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Role “diffusion”:</a:t>
            </a:r>
          </a:p>
          <a:p>
            <a:pPr lvl="1">
              <a:buFont typeface="ZapfDingbatsITC" charset="0"/>
              <a:buChar char="★"/>
            </a:pPr>
            <a:r>
              <a:rPr lang="en-US" sz="3200" dirty="0" smtClean="0">
                <a:solidFill>
                  <a:schemeClr val="tx1"/>
                </a:solidFill>
              </a:rPr>
              <a:t>Encourage movement across general and special education boundaries</a:t>
            </a:r>
          </a:p>
          <a:p>
            <a:pPr lvl="4">
              <a:spcAft>
                <a:spcPts val="1000"/>
              </a:spcAft>
              <a:buFont typeface="Wingdings" charset="2"/>
              <a:buChar char="§"/>
            </a:pPr>
            <a:r>
              <a:rPr lang="en-US" sz="3000" i="1" dirty="0" smtClean="0">
                <a:solidFill>
                  <a:schemeClr val="tx1"/>
                </a:solidFill>
              </a:rPr>
              <a:t>Collaborative teaching partnerships</a:t>
            </a:r>
          </a:p>
          <a:p>
            <a:pPr lvl="4">
              <a:spcAft>
                <a:spcPts val="1000"/>
              </a:spcAft>
              <a:buFont typeface="Wingdings" charset="2"/>
              <a:buChar char="§"/>
            </a:pPr>
            <a:r>
              <a:rPr lang="en-US" sz="3000" i="1" dirty="0" smtClean="0">
                <a:solidFill>
                  <a:schemeClr val="tx1"/>
                </a:solidFill>
              </a:rPr>
              <a:t>Collaborative inquiry groups</a:t>
            </a:r>
          </a:p>
          <a:p>
            <a:pPr lvl="4">
              <a:spcAft>
                <a:spcPts val="1000"/>
              </a:spcAft>
              <a:buFont typeface="Wingdings" charset="2"/>
              <a:buChar char="§"/>
            </a:pPr>
            <a:r>
              <a:rPr lang="en-US" sz="3000" i="1" dirty="0" smtClean="0">
                <a:solidFill>
                  <a:schemeClr val="tx1"/>
                </a:solidFill>
              </a:rPr>
              <a:t>Assessment models that emphasize collaboration rather than individualized supports</a:t>
            </a:r>
          </a:p>
          <a:p>
            <a:pPr marL="0" indent="0">
              <a:buNone/>
            </a:pPr>
            <a:endParaRPr lang="en-US" sz="32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Teachers as </a:t>
            </a:r>
            <a:r>
              <a:rPr lang="en-US" sz="3200" dirty="0">
                <a:solidFill>
                  <a:srgbClr val="C00000"/>
                </a:solidFill>
              </a:rPr>
              <a:t>Teacher </a:t>
            </a:r>
            <a:r>
              <a:rPr lang="en-US" sz="3200" dirty="0" smtClean="0">
                <a:solidFill>
                  <a:srgbClr val="C00000"/>
                </a:solidFill>
              </a:rPr>
              <a:t>Educators</a:t>
            </a:r>
            <a:endParaRPr lang="en-US" sz="3200" dirty="0">
              <a:solidFill>
                <a:srgbClr val="C00000"/>
              </a:solidFill>
            </a:endParaRPr>
          </a:p>
          <a:p>
            <a:pPr lvl="1">
              <a:buFont typeface="ZapfDingbatsITC" charset="0"/>
              <a:buChar char="✭"/>
            </a:pPr>
            <a:r>
              <a:rPr lang="en-US" sz="3000" dirty="0" smtClean="0">
                <a:solidFill>
                  <a:schemeClr val="tx1"/>
                </a:solidFill>
              </a:rPr>
              <a:t>Presuming peer-teacher competence</a:t>
            </a:r>
          </a:p>
          <a:p>
            <a:pPr lvl="1">
              <a:buFont typeface="ZapfDingbatsITC" charset="0"/>
              <a:buChar char="✭"/>
            </a:pPr>
            <a:r>
              <a:rPr lang="en-US" sz="3000" dirty="0" smtClean="0">
                <a:solidFill>
                  <a:schemeClr val="tx1"/>
                </a:solidFill>
              </a:rPr>
              <a:t>Adopting a posture of empathy</a:t>
            </a:r>
          </a:p>
          <a:p>
            <a:pPr lvl="1">
              <a:buFont typeface="ZapfDingbatsITC" charset="0"/>
              <a:buChar char="✭"/>
            </a:pPr>
            <a:r>
              <a:rPr lang="en-US" sz="3000" dirty="0" smtClean="0">
                <a:solidFill>
                  <a:schemeClr val="tx1"/>
                </a:solidFill>
              </a:rPr>
              <a:t>Opportunities for collective self-reflection</a:t>
            </a:r>
          </a:p>
          <a:p>
            <a:pPr marL="0" indent="0">
              <a:buNone/>
            </a:pPr>
            <a:endParaRPr lang="en-US" sz="3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7263" y="785813"/>
            <a:ext cx="950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Professional Learning Communities</a:t>
            </a:r>
            <a:endParaRPr lang="en-US" sz="40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4588" y="2348597"/>
            <a:ext cx="7872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What are the conditions necessary for teachers’ continual growth?</a:t>
            </a:r>
          </a:p>
        </p:txBody>
      </p:sp>
    </p:spTree>
    <p:extLst>
      <p:ext uri="{BB962C8B-B14F-4D97-AF65-F5344CB8AC3E}">
        <p14:creationId xmlns:p14="http://schemas.microsoft.com/office/powerpoint/2010/main" val="19202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8" y="242888"/>
            <a:ext cx="675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Professional Learning Communities: </a:t>
            </a:r>
          </a:p>
          <a:p>
            <a:r>
              <a:rPr lang="en-US" sz="2800" b="1" i="1" dirty="0" smtClean="0">
                <a:solidFill>
                  <a:srgbClr val="C00000"/>
                </a:solidFill>
              </a:rPr>
              <a:t>What do we know?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1588" y="1457325"/>
            <a:ext cx="97583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ZapfDingbatsITC" charset="0"/>
              <a:buChar char="➤"/>
            </a:pPr>
            <a:r>
              <a:rPr lang="en-US" sz="3600" dirty="0" smtClean="0"/>
              <a:t>Important across teachers’ developmental trajectory</a:t>
            </a:r>
          </a:p>
          <a:p>
            <a:pPr marL="571500" indent="-571500">
              <a:buClr>
                <a:schemeClr val="accent1"/>
              </a:buClr>
              <a:buFont typeface="ZapfDingbatsITC" charset="0"/>
              <a:buChar char="➤"/>
            </a:pPr>
            <a:r>
              <a:rPr lang="en-US" sz="3600" dirty="0" smtClean="0"/>
              <a:t>Collective sense-making/reflection for greater focus on student learning</a:t>
            </a:r>
          </a:p>
          <a:p>
            <a:pPr marL="571500" indent="-571500">
              <a:buClr>
                <a:schemeClr val="accent1"/>
              </a:buClr>
              <a:buFont typeface="ZapfDingbatsITC" charset="0"/>
              <a:buChar char="➤"/>
            </a:pPr>
            <a:r>
              <a:rPr lang="en-US" sz="3600" dirty="0" smtClean="0"/>
              <a:t>Guided/Facilitated Inquiry</a:t>
            </a:r>
          </a:p>
          <a:p>
            <a:pPr marL="571500" indent="-571500">
              <a:buClr>
                <a:schemeClr val="accent1"/>
              </a:buClr>
              <a:buFont typeface="ZapfDingbatsITC" charset="0"/>
              <a:buChar char="➤"/>
            </a:pPr>
            <a:endParaRPr lang="en-US" sz="3600" dirty="0" smtClean="0"/>
          </a:p>
          <a:p>
            <a:pPr marL="571500" indent="-571500">
              <a:buClr>
                <a:schemeClr val="accent1"/>
              </a:buClr>
              <a:buFont typeface="ZapfDingbatsITC" charset="0"/>
              <a:buChar char="➤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20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4420"/>
            <a:ext cx="3200400" cy="2286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Professional learning Communities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599" y="731520"/>
            <a:ext cx="6886575" cy="5257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3200" dirty="0" smtClean="0"/>
              <a:t>Systemic opportunities for collaborative learning</a:t>
            </a:r>
          </a:p>
          <a:p>
            <a:pPr>
              <a:buFont typeface="Wingdings" charset="2"/>
              <a:buChar char="Ø"/>
            </a:pPr>
            <a:r>
              <a:rPr lang="en-US" sz="3200" dirty="0" smtClean="0"/>
              <a:t>Opportunities for action research</a:t>
            </a:r>
          </a:p>
          <a:p>
            <a:pPr>
              <a:buFont typeface="Wingdings" charset="2"/>
              <a:buChar char="Ø"/>
            </a:pPr>
            <a:r>
              <a:rPr lang="en-US" sz="3200" dirty="0" smtClean="0"/>
              <a:t>Opportunities for curricular decision-making, planning for student support, professional needs, assessments, etc.</a:t>
            </a:r>
          </a:p>
          <a:p>
            <a:pPr>
              <a:buFont typeface="Wingdings" charset="2"/>
              <a:buChar char="Ø"/>
            </a:pPr>
            <a:endParaRPr lang="en-US" sz="3200" dirty="0" smtClean="0"/>
          </a:p>
          <a:p>
            <a:pPr>
              <a:buFont typeface="Wingdings" charset="2"/>
              <a:buChar char="Ø"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Promising/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Matters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Identity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7999" y="3105835"/>
            <a:ext cx="83391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How can we recognize and support teacher identity formation for more inclusive practice?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76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12" y="214313"/>
            <a:ext cx="590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Teacher Identity: </a:t>
            </a:r>
            <a:r>
              <a:rPr lang="en-US" sz="2800" b="1" dirty="0" smtClean="0">
                <a:solidFill>
                  <a:srgbClr val="C00000"/>
                </a:solidFill>
              </a:rPr>
              <a:t>What do we know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8638" y="737533"/>
            <a:ext cx="10544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3600" dirty="0" smtClean="0"/>
          </a:p>
          <a:p>
            <a:pPr marL="571500" indent="-571500">
              <a:buClr>
                <a:srgbClr val="C00000"/>
              </a:buClr>
              <a:buFont typeface="ZapfDingbatsITC" charset="0"/>
              <a:buChar char="➤"/>
            </a:pPr>
            <a:r>
              <a:rPr lang="en-US" sz="3600" dirty="0"/>
              <a:t>It matters!</a:t>
            </a:r>
          </a:p>
          <a:p>
            <a:pPr marL="571500" indent="-571500">
              <a:buClr>
                <a:srgbClr val="C00000"/>
              </a:buClr>
              <a:buFont typeface="ZapfDingbatsITC" charset="0"/>
              <a:buChar char="➤"/>
            </a:pPr>
            <a:r>
              <a:rPr lang="en-US" sz="3600" dirty="0" smtClean="0"/>
              <a:t>Interconnected with opportunities made available to practice professional obligations </a:t>
            </a:r>
          </a:p>
          <a:p>
            <a:pPr marL="571500" indent="-571500">
              <a:buClr>
                <a:srgbClr val="C00000"/>
              </a:buClr>
              <a:buFont typeface="ZapfDingbatsITC" charset="0"/>
              <a:buChar char="➤"/>
            </a:pPr>
            <a:r>
              <a:rPr lang="en-US" sz="3600" dirty="0" smtClean="0"/>
              <a:t>Reflects patterns of distribution of students within and across schools</a:t>
            </a:r>
          </a:p>
          <a:p>
            <a:pPr marL="571500" indent="-571500">
              <a:buClr>
                <a:srgbClr val="C00000"/>
              </a:buClr>
              <a:buFont typeface="ZapfDingbatsITC" charset="0"/>
              <a:buChar char="➤"/>
            </a:pPr>
            <a:r>
              <a:rPr lang="en-US" sz="3600" dirty="0" smtClean="0"/>
              <a:t>Teachers’ identities not separable from the capacities of the students they serve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594359"/>
            <a:ext cx="3643313" cy="2286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Teacher Identity: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425" y="382905"/>
            <a:ext cx="7329487" cy="80295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Identities as always shifting and in flux</a:t>
            </a:r>
          </a:p>
          <a:p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025" y="3011805"/>
            <a:ext cx="3200400" cy="33791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Promising/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Challenging Matters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543425" y="3761898"/>
            <a:ext cx="40005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/>
              <a:t>Serving across </a:t>
            </a:r>
            <a:r>
              <a:rPr lang="en-US" sz="2800" dirty="0">
                <a:solidFill>
                  <a:srgbClr val="FF0000"/>
                </a:solidFill>
              </a:rPr>
              <a:t>general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F0000"/>
                </a:solidFill>
              </a:rPr>
              <a:t>special education boundaries</a:t>
            </a:r>
            <a:r>
              <a:rPr lang="en-US" sz="2800" dirty="0"/>
              <a:t> </a:t>
            </a:r>
            <a:r>
              <a:rPr lang="en-US" sz="2800" dirty="0" smtClean="0"/>
              <a:t>can blur </a:t>
            </a:r>
            <a:r>
              <a:rPr lang="en-US" sz="2800" dirty="0"/>
              <a:t>fixed identity </a:t>
            </a:r>
            <a:r>
              <a:rPr lang="en-US" sz="2800" dirty="0" smtClean="0"/>
              <a:t>categories: produce new meanings of inclusion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43426" y="1343025"/>
            <a:ext cx="3700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Professional identity </a:t>
            </a:r>
            <a:r>
              <a:rPr lang="en-US" sz="2800" dirty="0" smtClean="0"/>
              <a:t>derived </a:t>
            </a:r>
            <a:r>
              <a:rPr lang="en-US" sz="2800" dirty="0"/>
              <a:t>from </a:t>
            </a:r>
            <a:r>
              <a:rPr lang="en-US" sz="2800" dirty="0">
                <a:solidFill>
                  <a:srgbClr val="FF0000"/>
                </a:solidFill>
              </a:rPr>
              <a:t>teacher competency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F0000"/>
                </a:solidFill>
              </a:rPr>
              <a:t>teacher agency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972427" y="1610231"/>
            <a:ext cx="1628775" cy="10897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529637" y="4330838"/>
            <a:ext cx="1157288" cy="13858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86889" y="2730593"/>
            <a:ext cx="2805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Link to opportunities to practice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33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metaphors for teacher identity-making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360084"/>
            <a:ext cx="6975160" cy="4023360"/>
          </a:xfrm>
        </p:spPr>
        <p:txBody>
          <a:bodyPr>
            <a:normAutofit/>
          </a:bodyPr>
          <a:lstStyle/>
          <a:p>
            <a:pPr lvl="1"/>
            <a:r>
              <a:rPr lang="en-US" sz="3600" dirty="0" smtClean="0"/>
              <a:t>Teaching as a state of </a:t>
            </a:r>
            <a:r>
              <a:rPr lang="en-US" sz="3600" dirty="0" smtClean="0">
                <a:solidFill>
                  <a:srgbClr val="FF0000"/>
                </a:solidFill>
              </a:rPr>
              <a:t>diaspora</a:t>
            </a:r>
          </a:p>
          <a:p>
            <a:pPr lvl="1"/>
            <a:r>
              <a:rPr lang="en-US" sz="3600" dirty="0" smtClean="0">
                <a:solidFill>
                  <a:srgbClr val="FF0000"/>
                </a:solidFill>
              </a:rPr>
              <a:t>Third-Space</a:t>
            </a:r>
            <a:r>
              <a:rPr lang="en-US" sz="3600" dirty="0" smtClean="0"/>
              <a:t> practitioners</a:t>
            </a:r>
          </a:p>
          <a:p>
            <a:pPr lvl="1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8967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1487"/>
            <a:ext cx="7315200" cy="5159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15201" y="342900"/>
            <a:ext cx="47148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Inclusion</a:t>
            </a:r>
            <a:r>
              <a:rPr lang="en-US" sz="3200" dirty="0" smtClean="0"/>
              <a:t> as a dynamic,</a:t>
            </a:r>
          </a:p>
          <a:p>
            <a:r>
              <a:rPr lang="en-US" sz="3200" dirty="0" smtClean="0"/>
              <a:t>open-ended arrangement of people, practices and ideas that are weighted,  distributed and activated with uneven intensities across a system at any given point in time. 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Teachers</a:t>
            </a:r>
            <a:r>
              <a:rPr lang="en-US" sz="3200" dirty="0" smtClean="0"/>
              <a:t> are embedded within this system.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4312" y="0"/>
            <a:ext cx="5214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Risking a Machine Metaphor …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070" y="125196"/>
            <a:ext cx="976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Assumptions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3" y="1042989"/>
            <a:ext cx="114014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en-US" sz="3200" dirty="0" smtClean="0"/>
              <a:t>Teachers are learners requiring support and “opportunity to learn”</a:t>
            </a: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en-US" sz="3200" dirty="0" smtClean="0"/>
              <a:t>Teacher ability is contingent, rather than fixed</a:t>
            </a: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en-US" sz="3200" dirty="0" smtClean="0"/>
              <a:t>Teachers are always agentive;</a:t>
            </a:r>
          </a:p>
          <a:p>
            <a:pPr lvl="1">
              <a:spcBef>
                <a:spcPts val="600"/>
              </a:spcBef>
              <a:buClr>
                <a:schemeClr val="accent1"/>
              </a:buClr>
            </a:pPr>
            <a:r>
              <a:rPr lang="en-US" sz="3200" dirty="0" smtClean="0"/>
              <a:t>Teacher agency/capability is inseparable from conditions of schooling and practice</a:t>
            </a: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en-US" sz="3200" dirty="0" smtClean="0"/>
              <a:t>Teacher practice for inclusion is ambiguous and shifting; it is an invitation to all into a space of discomfort and less-than-certainty that can be generative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67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37" y="363915"/>
            <a:ext cx="1077277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Research Matters</a:t>
            </a:r>
            <a:r>
              <a:rPr lang="en-US" sz="3200" dirty="0" smtClean="0"/>
              <a:t>: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What have we learnt through systematic inquiry?</a:t>
            </a:r>
          </a:p>
          <a:p>
            <a:endParaRPr lang="en-US" sz="3200" dirty="0" smtClean="0"/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Practice Matters</a:t>
            </a:r>
            <a:r>
              <a:rPr lang="en-US" sz="3200" dirty="0" smtClean="0"/>
              <a:t>: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What struggles are being documented?</a:t>
            </a:r>
          </a:p>
          <a:p>
            <a:endParaRPr lang="en-US" sz="3200" dirty="0" smtClean="0"/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Promising/Challenging Matters: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	</a:t>
            </a:r>
            <a:r>
              <a:rPr lang="en-US" sz="3200" dirty="0" smtClean="0"/>
              <a:t>What emerging insights are being stimulated by current 	dilemmas?</a:t>
            </a:r>
          </a:p>
          <a:p>
            <a:endParaRPr lang="en-US" sz="3200" b="1" i="1" dirty="0">
              <a:solidFill>
                <a:srgbClr val="FF0000"/>
              </a:solidFill>
            </a:endParaRP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New metaphors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	</a:t>
            </a:r>
            <a:r>
              <a:rPr lang="en-US" sz="3200" dirty="0" smtClean="0"/>
              <a:t>What new metaphors, if any, are invoked? </a:t>
            </a:r>
            <a:endParaRPr lang="en-US" sz="3200" i="1" dirty="0" smtClean="0"/>
          </a:p>
          <a:p>
            <a:r>
              <a:rPr lang="en-US" sz="3200" b="1" i="1" dirty="0">
                <a:solidFill>
                  <a:srgbClr val="FF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421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2525" y="352784"/>
            <a:ext cx="10515600" cy="1976079"/>
          </a:xfrm>
        </p:spPr>
        <p:txBody>
          <a:bodyPr anchor="ctr"/>
          <a:lstStyle/>
          <a:p>
            <a:r>
              <a:rPr lang="en-US" b="1" dirty="0">
                <a:solidFill>
                  <a:srgbClr val="FF0000"/>
                </a:solidFill>
              </a:rPr>
              <a:t>Teacher </a:t>
            </a:r>
            <a:r>
              <a:rPr lang="en-US" b="1" dirty="0" smtClean="0">
                <a:solidFill>
                  <a:srgbClr val="FF0000"/>
                </a:solidFill>
              </a:rPr>
              <a:t>competency for Inclusion: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24883" y="2828924"/>
            <a:ext cx="9247980" cy="1785939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What does  </a:t>
            </a:r>
            <a:r>
              <a:rPr lang="en-US" sz="3600" dirty="0" smtClean="0"/>
              <a:t>teacher competency for inclusion mean? </a:t>
            </a:r>
            <a:r>
              <a:rPr lang="en-US" sz="3600" dirty="0"/>
              <a:t>What are </a:t>
            </a:r>
            <a:r>
              <a:rPr lang="en-US" sz="3600" dirty="0" smtClean="0"/>
              <a:t>teachers </a:t>
            </a:r>
            <a:r>
              <a:rPr lang="en-US" sz="3600" dirty="0"/>
              <a:t>supposed to </a:t>
            </a:r>
            <a:r>
              <a:rPr lang="en-US" sz="3600" dirty="0" smtClean="0"/>
              <a:t>know and </a:t>
            </a:r>
            <a:r>
              <a:rPr lang="en-US" sz="3600" dirty="0"/>
              <a:t>be able to do?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68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4" y="171450"/>
            <a:ext cx="9258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Teacher Competency for Inclusion: </a:t>
            </a:r>
            <a:r>
              <a:rPr lang="en-US" sz="2400" b="1" i="1" smtClean="0">
                <a:solidFill>
                  <a:srgbClr val="FF0000"/>
                </a:solidFill>
              </a:rPr>
              <a:t>Research Matters-What do we know?</a:t>
            </a:r>
            <a:endParaRPr lang="en-US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1576" y="1889284"/>
            <a:ext cx="105155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chemeClr val="tx2"/>
              </a:buClr>
              <a:buFont typeface="Wingdings" charset="2"/>
              <a:buChar char="u"/>
            </a:pPr>
            <a:r>
              <a:rPr lang="en-US" sz="2800" b="1" i="1" dirty="0" smtClean="0">
                <a:solidFill>
                  <a:srgbClr val="FF0000"/>
                </a:solidFill>
                <a:cs typeface="Chalkboard"/>
              </a:rPr>
              <a:t>Avoid</a:t>
            </a:r>
            <a:r>
              <a:rPr lang="en-US" sz="2800" i="1" dirty="0" smtClean="0">
                <a:cs typeface="Chalkboard"/>
              </a:rPr>
              <a:t> </a:t>
            </a:r>
            <a:r>
              <a:rPr lang="en-US" sz="2800" dirty="0">
                <a:cs typeface="Chalkboard"/>
              </a:rPr>
              <a:t>deficit-oriented approaches to student </a:t>
            </a:r>
            <a:r>
              <a:rPr lang="en-US" sz="2800" dirty="0" smtClean="0">
                <a:cs typeface="Chalkboard"/>
              </a:rPr>
              <a:t>learning; avoid </a:t>
            </a:r>
            <a:r>
              <a:rPr lang="en-US" sz="2800" b="1" i="1" dirty="0" smtClean="0">
                <a:solidFill>
                  <a:srgbClr val="C00000"/>
                </a:solidFill>
                <a:cs typeface="Chalkboard"/>
              </a:rPr>
              <a:t>labeling</a:t>
            </a:r>
            <a:endParaRPr lang="en-US" sz="2800" b="1" i="1" dirty="0">
              <a:solidFill>
                <a:srgbClr val="C00000"/>
              </a:solidFill>
              <a:cs typeface="Chalkboard"/>
            </a:endParaRPr>
          </a:p>
          <a:p>
            <a:pPr marL="342900" lvl="0" indent="-342900">
              <a:spcBef>
                <a:spcPts val="600"/>
              </a:spcBef>
              <a:buClr>
                <a:schemeClr val="tx2"/>
              </a:buClr>
              <a:buFont typeface="Wingdings" charset="2"/>
              <a:buChar char="u"/>
            </a:pPr>
            <a:r>
              <a:rPr lang="en-US" sz="2800" b="1" i="1" dirty="0">
                <a:solidFill>
                  <a:srgbClr val="FF0000"/>
                </a:solidFill>
                <a:cs typeface="Chalkboard"/>
              </a:rPr>
              <a:t>Monitor</a:t>
            </a:r>
            <a:r>
              <a:rPr lang="en-US" sz="2800" dirty="0">
                <a:cs typeface="Chalkboard"/>
              </a:rPr>
              <a:t> and </a:t>
            </a:r>
            <a:r>
              <a:rPr lang="en-US" sz="2800" b="1" i="1" dirty="0">
                <a:solidFill>
                  <a:srgbClr val="FF0000"/>
                </a:solidFill>
                <a:cs typeface="Chalkboard"/>
              </a:rPr>
              <a:t>resist</a:t>
            </a:r>
            <a:r>
              <a:rPr lang="en-US" sz="2800" dirty="0">
                <a:cs typeface="Chalkboard"/>
              </a:rPr>
              <a:t> fixed-ability thinking within schooling </a:t>
            </a:r>
            <a:r>
              <a:rPr lang="en-US" sz="2800" dirty="0" smtClean="0">
                <a:cs typeface="Chalkboard"/>
              </a:rPr>
              <a:t>practices; presume competence and value the notion of </a:t>
            </a:r>
            <a:r>
              <a:rPr lang="en-US" sz="2800" b="1" i="1" dirty="0" smtClean="0">
                <a:solidFill>
                  <a:schemeClr val="accent1"/>
                </a:solidFill>
                <a:cs typeface="Chalkboard"/>
              </a:rPr>
              <a:t>“transformability”</a:t>
            </a:r>
          </a:p>
          <a:p>
            <a:pPr marL="342900" indent="-342900">
              <a:spcBef>
                <a:spcPts val="600"/>
              </a:spcBef>
              <a:buClr>
                <a:schemeClr val="tx2"/>
              </a:buClr>
              <a:buFont typeface="Wingdings" charset="2"/>
              <a:buChar char="u"/>
            </a:pPr>
            <a:r>
              <a:rPr lang="en-US" sz="2800" b="1" i="1" dirty="0" smtClean="0">
                <a:solidFill>
                  <a:srgbClr val="FF0000"/>
                </a:solidFill>
                <a:cs typeface="Chalkboard"/>
              </a:rPr>
              <a:t>Question</a:t>
            </a:r>
            <a:r>
              <a:rPr lang="en-US" sz="2800" dirty="0" smtClean="0">
                <a:cs typeface="Chalkboard"/>
              </a:rPr>
              <a:t> </a:t>
            </a:r>
            <a:r>
              <a:rPr lang="en-US" sz="2800" dirty="0">
                <a:cs typeface="Chalkboard"/>
              </a:rPr>
              <a:t>notions of “normalcy” and by extension, the concept of “difference” </a:t>
            </a:r>
          </a:p>
          <a:p>
            <a:pPr marL="342900" lvl="0" indent="-342900">
              <a:spcBef>
                <a:spcPts val="600"/>
              </a:spcBef>
              <a:buClr>
                <a:schemeClr val="tx2"/>
              </a:buClr>
              <a:buFont typeface="Wingdings" charset="2"/>
              <a:buChar char="u"/>
            </a:pPr>
            <a:r>
              <a:rPr lang="en-US" sz="2800" b="1" i="1" dirty="0">
                <a:solidFill>
                  <a:srgbClr val="FF0000"/>
                </a:solidFill>
                <a:cs typeface="Chalkboard"/>
              </a:rPr>
              <a:t>Value</a:t>
            </a:r>
            <a:r>
              <a:rPr lang="en-US" sz="2800" dirty="0">
                <a:cs typeface="Chalkboard"/>
              </a:rPr>
              <a:t> the perspectives of students with disabilities and their families</a:t>
            </a:r>
          </a:p>
          <a:p>
            <a:pPr marL="342900" lvl="0" indent="-342900">
              <a:spcBef>
                <a:spcPts val="600"/>
              </a:spcBef>
              <a:buClr>
                <a:schemeClr val="tx2"/>
              </a:buClr>
              <a:buFont typeface="Wingdings" charset="2"/>
              <a:buChar char="u"/>
            </a:pPr>
            <a:r>
              <a:rPr lang="en-US" sz="2800" b="1" i="1" dirty="0" smtClean="0">
                <a:solidFill>
                  <a:srgbClr val="FF0000"/>
                </a:solidFill>
                <a:cs typeface="Chalkboard"/>
              </a:rPr>
              <a:t>Promote</a:t>
            </a:r>
            <a:r>
              <a:rPr lang="en-US" sz="2800" dirty="0" smtClean="0">
                <a:cs typeface="Chalkboard"/>
              </a:rPr>
              <a:t> democratic values in schooling communities </a:t>
            </a:r>
            <a:endParaRPr lang="en-US" sz="2800" dirty="0">
              <a:cs typeface="Chalkboar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175" y="5606148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tx2"/>
              </a:buClr>
            </a:pPr>
            <a:r>
              <a:rPr lang="en-US" i="1" dirty="0" smtClean="0">
                <a:latin typeface="Chalkboard"/>
                <a:cs typeface="Chalkboard"/>
              </a:rPr>
              <a:t>*(For example, </a:t>
            </a:r>
            <a:r>
              <a:rPr lang="en-US" i="1" dirty="0" err="1" smtClean="0">
                <a:latin typeface="Chalkboard"/>
                <a:cs typeface="Chalkboard"/>
              </a:rPr>
              <a:t>Biklen</a:t>
            </a:r>
            <a:r>
              <a:rPr lang="en-US" i="1" dirty="0" smtClean="0">
                <a:latin typeface="Chalkboard"/>
                <a:cs typeface="Chalkboard"/>
              </a:rPr>
              <a:t> &amp; Burke, 2006; Danforth </a:t>
            </a:r>
            <a:r>
              <a:rPr lang="en-US" i="1" dirty="0">
                <a:latin typeface="Chalkboard"/>
                <a:cs typeface="Chalkboard"/>
              </a:rPr>
              <a:t>&amp; Naraian, 2015; </a:t>
            </a:r>
            <a:r>
              <a:rPr lang="en-US" i="1" dirty="0" smtClean="0">
                <a:latin typeface="Chalkboard"/>
                <a:cs typeface="Chalkboard"/>
              </a:rPr>
              <a:t>Hart, Drummond, McIntyre, 2007; </a:t>
            </a:r>
            <a:r>
              <a:rPr lang="en-US" i="1" dirty="0" err="1">
                <a:latin typeface="Chalkboard"/>
                <a:cs typeface="Chalkboard"/>
              </a:rPr>
              <a:t>Slee</a:t>
            </a:r>
            <a:r>
              <a:rPr lang="en-US" i="1" dirty="0">
                <a:latin typeface="Chalkboard"/>
                <a:cs typeface="Chalkboard"/>
              </a:rPr>
              <a:t>, 2011; Valle &amp; Connor, </a:t>
            </a:r>
            <a:r>
              <a:rPr lang="en-US" i="1" dirty="0" smtClean="0">
                <a:latin typeface="Chalkboard"/>
                <a:cs typeface="Chalkboard"/>
              </a:rPr>
              <a:t>2011)</a:t>
            </a:r>
            <a:endParaRPr lang="en-US" i="1" dirty="0"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8955" y="1002447"/>
            <a:ext cx="8179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Big Ideas for Knowledge and Disposition*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40541"/>
            <a:ext cx="4614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Teacher Competency for Inclusion: </a:t>
            </a:r>
            <a:r>
              <a:rPr lang="en-US" sz="2400" dirty="0" smtClean="0"/>
              <a:t> </a:t>
            </a:r>
            <a:r>
              <a:rPr lang="en-US" sz="2400" b="1" i="1" smtClean="0">
                <a:solidFill>
                  <a:srgbClr val="FF0000"/>
                </a:solidFill>
              </a:rPr>
              <a:t>Research Matters-What do we Know?</a:t>
            </a:r>
            <a:endParaRPr lang="en-US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2151" y="857250"/>
            <a:ext cx="10229850" cy="706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Child-centered pedagogy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Inquiry-based, constructivist approaches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Differentiating Instruction for all learners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Universally designed classrooms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§"/>
            </a:pPr>
            <a:r>
              <a:rPr lang="en-US" sz="2800" dirty="0" smtClean="0"/>
              <a:t>Multiple forms of representation of content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§"/>
            </a:pPr>
            <a:r>
              <a:rPr lang="en-US" sz="2800" dirty="0" smtClean="0"/>
              <a:t>Multiple forms of engagement of learners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§"/>
            </a:pPr>
            <a:r>
              <a:rPr lang="en-US" sz="2800" dirty="0" smtClean="0"/>
              <a:t>Multiple forms of expression of learning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Integrate specialized supports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Using Collaborative Teaching Models; Partnerships with Professionals, Para-professionals and Families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Wingdings" charset="2"/>
              <a:buChar char="Ø"/>
            </a:pPr>
            <a:r>
              <a:rPr lang="en-US" sz="2800" dirty="0" smtClean="0"/>
              <a:t>Making curriculum and pedagogy accessible to all learners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9275" y="201096"/>
            <a:ext cx="48434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Big Ideas for Skills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946" y="158234"/>
            <a:ext cx="8630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Teacher Competency for Inclusion</a:t>
            </a:r>
            <a:r>
              <a:rPr lang="en-US" sz="2400" dirty="0" smtClean="0"/>
              <a:t>: </a:t>
            </a:r>
            <a:r>
              <a:rPr lang="en-US" sz="2400" b="1" i="1" dirty="0" smtClean="0">
                <a:solidFill>
                  <a:srgbClr val="FF0000"/>
                </a:solidFill>
              </a:rPr>
              <a:t>Practice Matters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46" y="814389"/>
            <a:ext cx="11473392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ZapfDingbatsITC" charset="0"/>
              <a:buChar char="★"/>
            </a:pPr>
            <a:r>
              <a:rPr lang="en-US" sz="2800" dirty="0"/>
              <a:t>How </a:t>
            </a:r>
            <a:r>
              <a:rPr lang="en-US" sz="2800" dirty="0" smtClean="0"/>
              <a:t>should teachers disrupt </a:t>
            </a:r>
            <a:r>
              <a:rPr lang="en-US" sz="2800" dirty="0"/>
              <a:t>normalcy </a:t>
            </a:r>
            <a:r>
              <a:rPr lang="en-US" sz="2800" dirty="0" smtClean="0"/>
              <a:t>when they are mandated to </a:t>
            </a:r>
            <a:r>
              <a:rPr lang="en-US" sz="2800" dirty="0"/>
              <a:t>sort children by ability </a:t>
            </a:r>
            <a:r>
              <a:rPr lang="en-US" sz="2800" dirty="0" smtClean="0"/>
              <a:t>levels ? 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ZapfDingbatsITC" charset="0"/>
              <a:buChar char="★"/>
            </a:pPr>
            <a:r>
              <a:rPr lang="en-US" sz="2800" dirty="0" smtClean="0"/>
              <a:t>How should teachers avoid </a:t>
            </a:r>
            <a:r>
              <a:rPr lang="en-US" sz="2800" dirty="0"/>
              <a:t>deficit-oriented approaches </a:t>
            </a:r>
            <a:r>
              <a:rPr lang="en-US" sz="2800" dirty="0" smtClean="0"/>
              <a:t>when they are </a:t>
            </a:r>
            <a:r>
              <a:rPr lang="en-US" sz="2800" dirty="0"/>
              <a:t>asked </a:t>
            </a:r>
            <a:r>
              <a:rPr lang="en-US" sz="2800" dirty="0" smtClean="0"/>
              <a:t>to identify, measure, and remediate the learning difficulties of students ?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ZapfDingbatsITC" charset="0"/>
              <a:buChar char="★"/>
            </a:pPr>
            <a:r>
              <a:rPr lang="en-US" sz="2800" dirty="0" smtClean="0"/>
              <a:t>How should teachers </a:t>
            </a:r>
            <a:r>
              <a:rPr lang="en-US" sz="2800" dirty="0"/>
              <a:t>work towards the empowerment of students and families when </a:t>
            </a:r>
            <a:r>
              <a:rPr lang="en-US" sz="2800" dirty="0" smtClean="0"/>
              <a:t>they are themselves alienated from decision-making processes that are narrowed </a:t>
            </a:r>
            <a:r>
              <a:rPr lang="en-US" sz="2800" dirty="0"/>
              <a:t>to </a:t>
            </a:r>
            <a:r>
              <a:rPr lang="en-US" sz="2800" dirty="0" smtClean="0"/>
              <a:t>numeric data and which discount their local understandings of students and school communities?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ZapfDingbatsITC" charset="0"/>
              <a:buChar char="★"/>
            </a:pPr>
            <a:r>
              <a:rPr lang="en-US" sz="2800" dirty="0" smtClean="0"/>
              <a:t>How should teachers </a:t>
            </a:r>
            <a:r>
              <a:rPr lang="en-US" sz="2800" dirty="0"/>
              <a:t>promote democratic values </a:t>
            </a:r>
            <a:r>
              <a:rPr lang="en-US" sz="2800" dirty="0" smtClean="0"/>
              <a:t>when they have limited autonomy over curriculum and assessment practices within their schools and classrooms?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135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1117" y="533073"/>
            <a:ext cx="1013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Contradictions and  Negotiations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090" y="163741"/>
            <a:ext cx="506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Teacher Competency for Inclusion: </a:t>
            </a:r>
            <a:r>
              <a:rPr lang="en-US" b="1" i="1">
                <a:solidFill>
                  <a:srgbClr val="FF0000"/>
                </a:solidFill>
              </a:rPr>
              <a:t>Practice Matters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381" y="3237447"/>
            <a:ext cx="166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Self-</a:t>
            </a:r>
          </a:p>
          <a:p>
            <a:r>
              <a:rPr lang="en-US" sz="2400" dirty="0" smtClean="0"/>
              <a:t>contained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41647" y="2579980"/>
            <a:ext cx="2015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nclusion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 l="7439" t="5070" r="9641" b="48210"/>
          <a:stretch/>
        </p:blipFill>
        <p:spPr>
          <a:xfrm>
            <a:off x="263624" y="1985539"/>
            <a:ext cx="1541929" cy="1651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038" t="7395" r="13236" b="27684"/>
          <a:stretch/>
        </p:blipFill>
        <p:spPr>
          <a:xfrm>
            <a:off x="1111161" y="1723157"/>
            <a:ext cx="1500522" cy="170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 l="7439" t="5070" r="9641" b="48210"/>
          <a:stretch/>
        </p:blipFill>
        <p:spPr>
          <a:xfrm>
            <a:off x="4225199" y="1888920"/>
            <a:ext cx="1541929" cy="1651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4529" y="1888920"/>
            <a:ext cx="163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Rote memory</a:t>
            </a:r>
          </a:p>
          <a:p>
            <a:r>
              <a:rPr lang="en-US" sz="2400" dirty="0" smtClean="0"/>
              <a:t>and drill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94392" y="2487676"/>
            <a:ext cx="1805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</a:t>
            </a:r>
            <a:r>
              <a:rPr lang="en-US" sz="2400" dirty="0" smtClean="0">
                <a:solidFill>
                  <a:srgbClr val="000000"/>
                </a:solidFill>
              </a:rPr>
              <a:t>nquiry-based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038" t="7395" r="13236" b="27684"/>
          <a:stretch/>
        </p:blipFill>
        <p:spPr>
          <a:xfrm>
            <a:off x="2690890" y="4362427"/>
            <a:ext cx="1500522" cy="1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 l="7439" t="5070" r="9641" b="48210"/>
          <a:stretch/>
        </p:blipFill>
        <p:spPr>
          <a:xfrm>
            <a:off x="1789566" y="3787772"/>
            <a:ext cx="1541929" cy="1651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50742" y="5279475"/>
            <a:ext cx="145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Special educator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3544" y="4723975"/>
            <a:ext cx="1795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Inclusive educator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038" t="7395" r="13236" b="27684"/>
          <a:stretch/>
        </p:blipFill>
        <p:spPr>
          <a:xfrm>
            <a:off x="5164835" y="1712508"/>
            <a:ext cx="1500522" cy="17032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 l="7439" t="5070" r="9641" b="48210"/>
          <a:stretch/>
        </p:blipFill>
        <p:spPr>
          <a:xfrm>
            <a:off x="6254292" y="4069627"/>
            <a:ext cx="1541929" cy="1651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038" t="7395" r="13236" b="27684"/>
          <a:stretch/>
        </p:blipFill>
        <p:spPr>
          <a:xfrm>
            <a:off x="7139629" y="3602375"/>
            <a:ext cx="1500522" cy="1703295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7706515" y="4682611"/>
            <a:ext cx="175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Learner </a:t>
            </a:r>
          </a:p>
          <a:p>
            <a:r>
              <a:rPr lang="en-US" sz="2400" dirty="0" smtClean="0"/>
              <a:t>centered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43063" y="4927914"/>
            <a:ext cx="1582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Explicit instruction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 l="7439" t="5070" r="9641" b="48210"/>
          <a:stretch/>
        </p:blipFill>
        <p:spPr>
          <a:xfrm>
            <a:off x="9062872" y="1534151"/>
            <a:ext cx="1541929" cy="1651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038" t="7395" r="13236" b="27684"/>
          <a:stretch/>
        </p:blipFill>
        <p:spPr>
          <a:xfrm>
            <a:off x="9943009" y="1133891"/>
            <a:ext cx="1500522" cy="1703295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0524191" y="2216575"/>
            <a:ext cx="1708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Specific needs and desires of families and students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585322" y="2330284"/>
            <a:ext cx="1571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Goals of equity and Justice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134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4" grpId="0"/>
      <p:bldP spid="15" grpId="0"/>
      <p:bldP spid="19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8EC832752B174585456EA11065E674" ma:contentTypeVersion="24" ma:contentTypeDescription="Create a new document." ma:contentTypeScope="" ma:versionID="cf8c7b1b2bd1ae771a73706c1d432b92">
  <xsd:schema xmlns:xsd="http://www.w3.org/2001/XMLSchema" xmlns:xs="http://www.w3.org/2001/XMLSchema" xmlns:p="http://schemas.microsoft.com/office/2006/metadata/properties" xmlns:ns1="http://schemas.microsoft.com/sharepoint/v3" xmlns:ns2="a7b6033b-7837-48e4-b621-092878a80482" xmlns:ns3="20a83b1e-e6fe-490f-a0ef-d53c8d71621a" xmlns:ns5="23f18b02-64ce-4cb5-90ce-f8fd8dc30a70" targetNamespace="http://schemas.microsoft.com/office/2006/metadata/properties" ma:root="true" ma:fieldsID="2533d6c1a78b4434e73361230553615b" ns1:_="" ns2:_="" ns3:_="" ns5:_="">
    <xsd:import namespace="http://schemas.microsoft.com/sharepoint/v3"/>
    <xsd:import namespace="a7b6033b-7837-48e4-b621-092878a80482"/>
    <xsd:import namespace="20a83b1e-e6fe-490f-a0ef-d53c8d71621a"/>
    <xsd:import namespace="23f18b02-64ce-4cb5-90ce-f8fd8dc30a70"/>
    <xsd:element name="properties">
      <xsd:complexType>
        <xsd:sequence>
          <xsd:element name="documentManagement">
            <xsd:complexType>
              <xsd:all>
                <xsd:element ref="ns2:Doctype" minOccurs="0"/>
                <xsd:element ref="ns3:Thema_x002d_Th_x00e8_me" minOccurs="0"/>
                <xsd:element ref="ns3:Mission" minOccurs="0"/>
                <xsd:element ref="ns3:Abstract" minOccurs="0"/>
                <xsd:element ref="ns1:Languag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5:SharedWithUsers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7" nillable="true" ma:displayName="Language" ma:default="FR" ma:description="Language cfr ISO 639-1" ma:internalName="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R"/>
                    <xsd:enumeration value="NL"/>
                    <xsd:enumeration value="EN"/>
                    <xsd:enumeration value="DE"/>
                    <xsd:enumeration value="ES"/>
                    <xsd:enumeration value="IT"/>
                    <xsd:enumeration value="..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6033b-7837-48e4-b621-092878a80482" elementFormDefault="qualified">
    <xsd:import namespace="http://schemas.microsoft.com/office/2006/documentManagement/types"/>
    <xsd:import namespace="http://schemas.microsoft.com/office/infopath/2007/PartnerControls"/>
    <xsd:element name="Doctype" ma:index="2" nillable="true" ma:displayName="Doctype" ma:internalName="Doctyp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eeting"/>
                    <xsd:enumeration value="Instr"/>
                    <xsd:enumeration value="Inf"/>
                    <xsd:enumeration value="Formu"/>
                    <xsd:enumeration value="Regl"/>
                    <xsd:enumeration value="Lex"/>
                    <xsd:enumeration value="Publ"/>
                    <xsd:enumeration value="Agenda"/>
                    <xsd:enumeration value="Syllabus"/>
                    <xsd:enumeration value="Image"/>
                    <xsd:enumeration value="Video"/>
                    <xsd:enumeration value="Pres"/>
                    <xsd:enumeration value="Biblio"/>
                    <xsd:enumeration value="Fiche"/>
                    <xsd:enumeration value="Article"/>
                    <xsd:enumeration value="Intnot"/>
                    <xsd:enumeration value="Model"/>
                    <xsd:enumeration value="Concl"/>
                    <xsd:enumeration value="Impexp"/>
                    <xsd:enumeration value="Contr"/>
                    <xsd:enumeration value="Affiche"/>
                    <xsd:enumeration value="Logo"/>
                    <xsd:enumeration value="Flyer"/>
                    <xsd:enumeration value="Cover"/>
                    <xsd:enumeration value="Movie"/>
                    <xsd:enumeration value="CP-PB"/>
                    <xsd:enumeration value="Rapport"/>
                    <xsd:enumeration value="Brochure"/>
                    <xsd:enumeration value="Draft"/>
                    <xsd:enumeration value="Protocole"/>
                    <xsd:enumeration value="AV/AA"/>
                    <xsd:enumeration value="Exercis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83b1e-e6fe-490f-a0ef-d53c8d71621a" elementFormDefault="qualified">
    <xsd:import namespace="http://schemas.microsoft.com/office/2006/documentManagement/types"/>
    <xsd:import namespace="http://schemas.microsoft.com/office/infopath/2007/PartnerControls"/>
    <xsd:element name="Thema_x002d_Th_x00e8_me" ma:index="4" nillable="true" ma:displayName="Thema-Thème" ma:internalName="Thema_x002d_Th_x00e8_m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onitoring"/>
                    <xsd:enumeration value="Rapportage"/>
                    <xsd:enumeration value="Accessibilité"/>
                    <xsd:enumeration value="Enseignement"/>
                    <xsd:enumeration value="Santé/intégrité physique"/>
                    <xsd:enumeration value="Information"/>
                    <xsd:enumeration value="Emploi"/>
                    <xsd:enumeration value="Droits &amp; participation civile"/>
                    <xsd:enumeration value="Textes juridiques"/>
                    <xsd:enumeration value="Généralités"/>
                  </xsd:restriction>
                </xsd:simpleType>
              </xsd:element>
            </xsd:sequence>
          </xsd:extension>
        </xsd:complexContent>
      </xsd:complexType>
    </xsd:element>
    <xsd:element name="Mission" ma:index="5" nillable="true" ma:displayName="Mission" ma:internalName="Mission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omotion"/>
                    <xsd:enumeration value="Protection"/>
                    <xsd:enumeration value="Monitoring"/>
                  </xsd:restriction>
                </xsd:simpleType>
              </xsd:element>
            </xsd:sequence>
          </xsd:extension>
        </xsd:complexContent>
      </xsd:complexType>
    </xsd:element>
    <xsd:element name="Abstract" ma:index="6" nillable="true" ma:displayName="Abstract" ma:internalName="Abstract" ma:readOnly="false">
      <xsd:simpleType>
        <xsd:restriction base="dms:Note"/>
      </xsd:simpleType>
    </xsd:element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18b02-64ce-4cb5-90ce-f8fd8dc30a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Nom"/>
        <xsd:element ref="dc:subject" minOccurs="0" maxOccurs="1" ma:index="3" ma:displayName="Catégorie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bstract xmlns="20a83b1e-e6fe-490f-a0ef-d53c8d71621a" xsi:nil="true"/>
    <Language xmlns="http://schemas.microsoft.com/sharepoint/v3">
      <Value>FR</Value>
    </Language>
    <Mission xmlns="20a83b1e-e6fe-490f-a0ef-d53c8d71621a"/>
    <Thema_x002d_Th_x00e8_me xmlns="20a83b1e-e6fe-490f-a0ef-d53c8d71621a"/>
    <Doctype xmlns="a7b6033b-7837-48e4-b621-092878a80482"/>
  </documentManagement>
</p:properties>
</file>

<file path=customXml/itemProps1.xml><?xml version="1.0" encoding="utf-8"?>
<ds:datastoreItem xmlns:ds="http://schemas.openxmlformats.org/officeDocument/2006/customXml" ds:itemID="{90A96436-6557-4401-A9F4-AB587D711FEA}"/>
</file>

<file path=customXml/itemProps2.xml><?xml version="1.0" encoding="utf-8"?>
<ds:datastoreItem xmlns:ds="http://schemas.openxmlformats.org/officeDocument/2006/customXml" ds:itemID="{46BD0381-101F-42CF-827B-F5BB44C971FB}"/>
</file>

<file path=customXml/itemProps3.xml><?xml version="1.0" encoding="utf-8"?>
<ds:datastoreItem xmlns:ds="http://schemas.openxmlformats.org/officeDocument/2006/customXml" ds:itemID="{81B7AF3D-EB79-4FD0-BD42-63D9B153C598}"/>
</file>

<file path=customXml/itemProps4.xml><?xml version="1.0" encoding="utf-8"?>
<ds:datastoreItem xmlns:ds="http://schemas.openxmlformats.org/officeDocument/2006/customXml" ds:itemID="{7F6C8425-2AD9-4A68-A1FD-184142D781CC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7701</TotalTime>
  <Words>1360</Words>
  <Application>Microsoft Macintosh PowerPoint</Application>
  <PresentationFormat>Widescreen</PresentationFormat>
  <Paragraphs>230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AppleSymbols</vt:lpstr>
      <vt:lpstr>ArialUnicodeMS</vt:lpstr>
      <vt:lpstr>Calibri</vt:lpstr>
      <vt:lpstr>Calibri Light</vt:lpstr>
      <vt:lpstr>Chalkboard</vt:lpstr>
      <vt:lpstr>Mangal</vt:lpstr>
      <vt:lpstr>Wingdings</vt:lpstr>
      <vt:lpstr>ZapfDingbatsITC</vt:lpstr>
      <vt:lpstr>Retrospect</vt:lpstr>
      <vt:lpstr>Teaching for Inclusion  How to build an inclusive education system in which teachers feel competent and motivated?</vt:lpstr>
      <vt:lpstr>PowerPoint Presentation</vt:lpstr>
      <vt:lpstr>PowerPoint Presentation</vt:lpstr>
      <vt:lpstr>PowerPoint Presentation</vt:lpstr>
      <vt:lpstr>Teacher competency for Inclusion: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preparation for Inclusion</vt:lpstr>
      <vt:lpstr>PowerPoint Presentation</vt:lpstr>
      <vt:lpstr>Teacher Preparation for Inclusion:  </vt:lpstr>
      <vt:lpstr>Teacher Preparation:  </vt:lpstr>
      <vt:lpstr>Teacher Preparation for Inclusion: Promising Practices </vt:lpstr>
      <vt:lpstr>New metaphors of teacher work for  Preparation  for Inclusion*…</vt:lpstr>
      <vt:lpstr>Teacher Development</vt:lpstr>
      <vt:lpstr>PowerPoint Presentation</vt:lpstr>
      <vt:lpstr>Teacher Development:   Promising Practices</vt:lpstr>
      <vt:lpstr>PowerPoint Presentation</vt:lpstr>
      <vt:lpstr>PowerPoint Presentation</vt:lpstr>
      <vt:lpstr>Professional learning Communities:   </vt:lpstr>
      <vt:lpstr>Teacher Identity</vt:lpstr>
      <vt:lpstr>PowerPoint Presentation</vt:lpstr>
      <vt:lpstr>Teacher Identity:</vt:lpstr>
      <vt:lpstr>New metaphors for teacher identity-making…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srikala naraian</dc:creator>
  <cp:lastModifiedBy>Marijke DE PAUW</cp:lastModifiedBy>
  <cp:revision>180</cp:revision>
  <cp:lastPrinted>2018-10-06T16:24:51Z</cp:lastPrinted>
  <dcterms:created xsi:type="dcterms:W3CDTF">2018-08-15T17:59:25Z</dcterms:created>
  <dcterms:modified xsi:type="dcterms:W3CDTF">2018-10-12T09:05:06Z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0x010100878EC832752B174585456EA11065E674</vt:lpwstr>
  </property>
</Properties>
</file>