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3" r:id="rId5"/>
    <p:sldId id="265" r:id="rId6"/>
    <p:sldId id="266" r:id="rId7"/>
    <p:sldId id="270" r:id="rId8"/>
    <p:sldId id="264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E6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3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1A5BC12-2C7D-0A7C-A4A6-7D360F0466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D34BC1-33CB-CA0D-189F-58EBFB69B9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E32B4-3231-4B39-8909-BF7E082604B1}" type="datetimeFigureOut">
              <a:rPr lang="fr-BE" smtClean="0"/>
              <a:t>12-10-23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09C299-CCCF-E972-6317-DBEDC8E6B5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33E96E-35E2-D4AF-7B95-BD650E0B03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D32C-0BC2-4D5E-B3EE-654C40FC6FD2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610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3F8F0-D88F-4CFB-B72A-1B14EA361A6E}" type="datetimeFigureOut">
              <a:rPr lang="fr-BE" smtClean="0"/>
              <a:t>12-10-23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06864-06E8-4ED7-AF09-A987F221ECBD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217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569" y="812812"/>
            <a:ext cx="10574867" cy="12588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1A6E6E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2098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tx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9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15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9"/>
            <a:ext cx="10868025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7C40395-8DE2-024D-2986-EFE52A5ACA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847850"/>
            <a:ext cx="10868024" cy="3238500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633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7C40395-8DE2-024D-2986-EFE52A5ACA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847850"/>
            <a:ext cx="10763250" cy="1835150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pour une image  5">
            <a:extLst>
              <a:ext uri="{FF2B5EF4-FFF2-40B4-BE49-F238E27FC236}">
                <a16:creationId xmlns:a16="http://schemas.microsoft.com/office/drawing/2014/main" id="{1BCE5D58-9881-61D4-9477-82A80E8AD2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1" y="3784600"/>
            <a:ext cx="5257799" cy="1651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BE"/>
          </a:p>
        </p:txBody>
      </p:sp>
      <p:sp>
        <p:nvSpPr>
          <p:cNvPr id="5" name="Espace réservé pour une image  5">
            <a:extLst>
              <a:ext uri="{FF2B5EF4-FFF2-40B4-BE49-F238E27FC236}">
                <a16:creationId xmlns:a16="http://schemas.microsoft.com/office/drawing/2014/main" id="{457C44AA-F4BC-3B97-EA82-66D7F8B8363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9937" y="3784600"/>
            <a:ext cx="5361513" cy="1651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833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5874168-5867-D779-24A2-E966370617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97050"/>
            <a:ext cx="5324475" cy="35655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6FAF0389-C6AC-4F59-C642-05AB28B713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76974" y="1797050"/>
            <a:ext cx="5324475" cy="35655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580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6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de sous-titre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2981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3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de sous-titre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2981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6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8"/>
            <a:ext cx="6172200" cy="450848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385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7379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7"/>
            <a:ext cx="6172200" cy="4537063"/>
          </a:xfrm>
        </p:spPr>
        <p:txBody>
          <a:bodyPr anchor="t">
            <a:normAutofit/>
          </a:bodyPr>
          <a:lstStyle>
            <a:lvl1pPr marL="0" indent="0">
              <a:buNone/>
              <a:defRPr sz="2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671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3129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52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graphique 5">
            <a:extLst>
              <a:ext uri="{FF2B5EF4-FFF2-40B4-BE49-F238E27FC236}">
                <a16:creationId xmlns:a16="http://schemas.microsoft.com/office/drawing/2014/main" id="{A7A72E1D-1823-A1A6-C107-919A8C53F1F9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3725" y="987437"/>
            <a:ext cx="6167967" cy="4422764"/>
          </a:xfrm>
        </p:spPr>
        <p:txBody>
          <a:bodyPr/>
          <a:lstStyle/>
          <a:p>
            <a:r>
              <a:rPr lang="fr-FR"/>
              <a:t>Cliquez sur l'icône pour ajouter un graphique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763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763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6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4" r:id="rId4"/>
    <p:sldLayoutId id="2147483665" r:id="rId5"/>
    <p:sldLayoutId id="2147483668" r:id="rId6"/>
    <p:sldLayoutId id="2147483669" r:id="rId7"/>
    <p:sldLayoutId id="2147483670" r:id="rId8"/>
    <p:sldLayoutId id="2147483666" r:id="rId9"/>
    <p:sldLayoutId id="2147483667" r:id="rId10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ttepauvrete.be/publication/du-service/rapport-bisannuel/solidarite-et-pauvrete-contribution-au-debat-et-a-laction-politiques/" TargetMode="External"/><Relationship Id="rId2" Type="http://schemas.openxmlformats.org/officeDocument/2006/relationships/hyperlink" Target="https://www.luttepauvrete.be/publication/du-service/rapport-bisannuel/durabilite-et-pauvrete-contribution-au-debat-et-a-laction-politiqu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B4AF9-87DE-071C-EF7A-A5EBBCF6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Analyse du Service interfédéral de lutte contre la pauvreté : la digitalisation de la société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C7BCD9-D7E6-BD20-8C24-6B2E2B0964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endParaRPr lang="fr-BE" dirty="0">
              <a:cs typeface="Calibri"/>
            </a:endParaRPr>
          </a:p>
          <a:p>
            <a:pPr marL="227965" indent="-227965"/>
            <a:r>
              <a:rPr lang="fr-BE" dirty="0">
                <a:cs typeface="Calibri"/>
              </a:rPr>
              <a:t>Constats : </a:t>
            </a:r>
          </a:p>
          <a:p>
            <a:pPr marL="684530" lvl="1" indent="-227965"/>
            <a:r>
              <a:rPr lang="fr-BE" dirty="0">
                <a:cs typeface="Calibri"/>
              </a:rPr>
              <a:t>Rapport bisannuel </a:t>
            </a:r>
            <a:r>
              <a:rPr lang="fr-BE" b="1" u="sng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‘Durabilité et pauvreté’</a:t>
            </a:r>
            <a:endParaRPr lang="fr-BE" b="1" u="sng" dirty="0">
              <a:solidFill>
                <a:srgbClr val="0563C1"/>
              </a:solidFill>
              <a:latin typeface="Calibri"/>
              <a:cs typeface="Calibri"/>
            </a:endParaRPr>
          </a:p>
          <a:p>
            <a:pPr marL="684530" lvl="1" indent="-227965"/>
            <a:r>
              <a:rPr lang="fr-BE" dirty="0">
                <a:cs typeface="Calibri"/>
              </a:rPr>
              <a:t>Rapport bisannuel </a:t>
            </a:r>
            <a:r>
              <a:rPr lang="fr-BE" b="1" dirty="0">
                <a:cs typeface="Calibri"/>
                <a:hlinkClick r:id="rId3"/>
              </a:rPr>
              <a:t>‘Solidarité et pauvreté’</a:t>
            </a:r>
          </a:p>
          <a:p>
            <a:pPr marL="227965" indent="-227965"/>
            <a:endParaRPr lang="fr-BE" dirty="0">
              <a:cs typeface="Calibri"/>
            </a:endParaRPr>
          </a:p>
          <a:p>
            <a:pPr marL="227965" indent="-227965"/>
            <a:r>
              <a:rPr lang="fr-BE" dirty="0">
                <a:cs typeface="Calibri"/>
              </a:rPr>
              <a:t>Une accélération liée à la crise du COVID-19</a:t>
            </a:r>
          </a:p>
        </p:txBody>
      </p:sp>
    </p:spTree>
    <p:extLst>
      <p:ext uri="{BB962C8B-B14F-4D97-AF65-F5344CB8AC3E}">
        <p14:creationId xmlns:p14="http://schemas.microsoft.com/office/powerpoint/2010/main" val="119443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B4AF9-87DE-071C-EF7A-A5EBBCF6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1. Une fracture numérique à plusieurs niveaux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C7BCD9-D7E6-BD20-8C24-6B2E2B0964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FR" dirty="0">
              <a:cs typeface="Calibri"/>
            </a:endParaRPr>
          </a:p>
          <a:p>
            <a:pPr marL="227965" indent="-227965"/>
            <a:r>
              <a:rPr lang="fr-FR" dirty="0">
                <a:cs typeface="Calibri"/>
              </a:rPr>
              <a:t>Accès à Internet </a:t>
            </a:r>
          </a:p>
          <a:p>
            <a:pPr marL="227965" indent="-227965"/>
            <a:r>
              <a:rPr lang="fr-FR" dirty="0">
                <a:cs typeface="Calibri"/>
              </a:rPr>
              <a:t>Accès au matériel ICT (hardware et software)</a:t>
            </a:r>
          </a:p>
          <a:p>
            <a:pPr marL="227965" indent="-227965"/>
            <a:r>
              <a:rPr lang="fr-FR" dirty="0">
                <a:cs typeface="Calibri"/>
              </a:rPr>
              <a:t>Compétences numériques</a:t>
            </a:r>
          </a:p>
          <a:p>
            <a:pPr marL="227965" indent="-227965"/>
            <a:r>
              <a:rPr lang="fr-FR" dirty="0">
                <a:cs typeface="Calibri"/>
              </a:rPr>
              <a:t>Usage et accès aux services essentiels </a:t>
            </a:r>
            <a:endParaRPr lang="fr-B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615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B4AF9-87DE-071C-EF7A-A5EBBCF6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 De la fracture numérique à l’E-exclusion</a:t>
            </a:r>
            <a:r>
              <a:rPr lang="fr-B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C7BCD9-D7E6-BD20-8C24-6B2E2B0964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fr-FR" dirty="0">
                <a:cs typeface="Calibri"/>
              </a:rPr>
              <a:t>Les personnes ont de plus en plus difficilement accès aux droits </a:t>
            </a:r>
          </a:p>
          <a:p>
            <a:pPr marL="227965" indent="-227965"/>
            <a:r>
              <a:rPr lang="fr-FR" dirty="0">
                <a:cs typeface="Calibri"/>
              </a:rPr>
              <a:t>Avec aussi des conséquences financières (ex.: pas d'accès aux tarifs plus bas)</a:t>
            </a:r>
          </a:p>
          <a:p>
            <a:pPr marL="227965" indent="-227965"/>
            <a:r>
              <a:rPr lang="fr-FR" dirty="0">
                <a:cs typeface="Calibri"/>
              </a:rPr>
              <a:t>Dans différents domaines (ex.: mobilité, énergie, cash)</a:t>
            </a:r>
          </a:p>
          <a:p>
            <a:pPr marL="0" indent="0">
              <a:buNone/>
            </a:pP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124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B4AF9-87DE-071C-EF7A-A5EBBCF6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Impact de la crise de COVID-19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C7BCD9-D7E6-BD20-8C24-6B2E2B0964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fr-FR" err="1">
                <a:cs typeface="Calibri"/>
              </a:rPr>
              <a:t>Cfr</a:t>
            </a:r>
            <a:r>
              <a:rPr lang="fr-FR">
                <a:cs typeface="Calibri"/>
              </a:rPr>
              <a:t>. Télétravail, enseignement à distance, paiements électroniques …</a:t>
            </a:r>
          </a:p>
          <a:p>
            <a:pPr marL="227965" indent="-227965"/>
            <a:r>
              <a:rPr lang="fr-FR" dirty="0">
                <a:cs typeface="Calibri"/>
              </a:rPr>
              <a:t>Énorme impact sur l'accès aux services</a:t>
            </a:r>
          </a:p>
        </p:txBody>
      </p:sp>
    </p:spTree>
    <p:extLst>
      <p:ext uri="{BB962C8B-B14F-4D97-AF65-F5344CB8AC3E}">
        <p14:creationId xmlns:p14="http://schemas.microsoft.com/office/powerpoint/2010/main" val="123443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E3DE8-0ECC-ECAE-5AA1-A2756BB4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solidFill>
                  <a:srgbClr val="595959"/>
                </a:solidFill>
              </a:rPr>
              <a:t>Recommandations : </a:t>
            </a:r>
            <a:r>
              <a:rPr lang="fr-BE" i="1" dirty="0">
                <a:solidFill>
                  <a:srgbClr val="595959"/>
                </a:solidFill>
              </a:rPr>
              <a:t>to </a:t>
            </a:r>
            <a:r>
              <a:rPr lang="fr-BE" i="1" err="1">
                <a:solidFill>
                  <a:srgbClr val="595959"/>
                </a:solidFill>
              </a:rPr>
              <a:t>leave</a:t>
            </a:r>
            <a:r>
              <a:rPr lang="fr-BE" i="1" dirty="0">
                <a:solidFill>
                  <a:srgbClr val="595959"/>
                </a:solidFill>
              </a:rPr>
              <a:t> no one </a:t>
            </a:r>
            <a:r>
              <a:rPr lang="fr-BE" i="1" err="1">
                <a:solidFill>
                  <a:srgbClr val="595959"/>
                </a:solidFill>
              </a:rPr>
              <a:t>behind</a:t>
            </a:r>
            <a:endParaRPr lang="fr-BE" i="1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E39A7A-BDDB-F7E3-3C02-279ED3228C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fr-BE" dirty="0">
                <a:cs typeface="Calibri"/>
              </a:rPr>
              <a:t>Garantir l'accès aux services à tous les citoyens: combinaison de contacts et communication multicanaux </a:t>
            </a:r>
          </a:p>
          <a:p>
            <a:pPr marL="227965" indent="-227965"/>
            <a:r>
              <a:rPr lang="fr-BE" dirty="0">
                <a:cs typeface="Calibri"/>
              </a:rPr>
              <a:t>Maintenir un guichet physique et un accompagnement humain</a:t>
            </a:r>
            <a:endParaRPr lang="fr-BE" dirty="0"/>
          </a:p>
          <a:p>
            <a:pPr marL="227965" indent="-227965"/>
            <a:r>
              <a:rPr lang="fr-BE" dirty="0">
                <a:cs typeface="Calibri"/>
              </a:rPr>
              <a:t>Lutter contre la fracture numérique aux différents niveaux de compétence</a:t>
            </a:r>
          </a:p>
          <a:p>
            <a:pPr marL="227965" indent="-227965"/>
            <a:r>
              <a:rPr lang="fr-BE" dirty="0">
                <a:cs typeface="Calibri"/>
              </a:rPr>
              <a:t>Consacrer un droit d'accès à Internet dans la Constitution</a:t>
            </a:r>
            <a:endParaRPr lang="fr-BE" dirty="0"/>
          </a:p>
          <a:p>
            <a:pPr marL="227965" indent="-227965"/>
            <a:endParaRPr lang="fr-B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55426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0712 template PPT POV" id="{BF9F538C-8445-4E8F-B691-BAE3D1948A97}" vid="{CEAC6643-59B2-4743-B093-69977423871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7b6033b-7837-48e4-b621-092878a80482">
      <UserInfo>
        <DisplayName>POV</DisplayName>
        <AccountId>598</AccountId>
        <AccountType/>
      </UserInfo>
      <UserInfo>
        <DisplayName>POV - Leden</DisplayName>
        <AccountId>450</AccountId>
        <AccountType/>
      </UserInfo>
      <UserInfo>
        <DisplayName>Henk VanHootegem</DisplayName>
        <AccountId>40</AccountId>
        <AccountType/>
      </UserInfo>
      <UserInfo>
        <DisplayName>Catherine Boone</DisplayName>
        <AccountId>436</AccountId>
        <AccountType/>
      </UserInfo>
      <UserInfo>
        <DisplayName>Annelies Decat</DisplayName>
        <AccountId>1331</AccountId>
        <AccountType/>
      </UserInfo>
      <UserInfo>
        <DisplayName>Christophe Blanckaert</DisplayName>
        <AccountId>369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AE1E0FA7965943AFCC35CC8342AD59" ma:contentTypeVersion="12" ma:contentTypeDescription="Create a new document." ma:contentTypeScope="" ma:versionID="99a7752469ba50f53229ed67c1f86919">
  <xsd:schema xmlns:xsd="http://www.w3.org/2001/XMLSchema" xmlns:xs="http://www.w3.org/2001/XMLSchema" xmlns:p="http://schemas.microsoft.com/office/2006/metadata/properties" xmlns:ns2="0acee56b-3d33-488e-8894-981700fc6dd8" xmlns:ns3="a7b6033b-7837-48e4-b621-092878a80482" targetNamespace="http://schemas.microsoft.com/office/2006/metadata/properties" ma:root="true" ma:fieldsID="a1e35f2f787e00cf03f8912214db141e" ns2:_="" ns3:_="">
    <xsd:import namespace="0acee56b-3d33-488e-8894-981700fc6dd8"/>
    <xsd:import namespace="a7b6033b-7837-48e4-b621-092878a804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cee56b-3d33-488e-8894-981700fc6d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6033b-7837-48e4-b621-092878a8048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10A9C9-737C-4069-BD3C-BE76DF739772}">
  <ds:schemaRefs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a7b6033b-7837-48e4-b621-092878a80482"/>
    <ds:schemaRef ds:uri="http://schemas.openxmlformats.org/package/2006/metadata/core-properties"/>
    <ds:schemaRef ds:uri="0acee56b-3d33-488e-8894-981700fc6dd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5538240-D581-48B4-98C7-982ABE07D8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00E95-6C3A-4A35-AAE5-7AFA95DA0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cee56b-3d33-488e-8894-981700fc6dd8"/>
    <ds:schemaRef ds:uri="a7b6033b-7837-48e4-b621-092878a804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220712 template PPT POV</Template>
  <TotalTime>0</TotalTime>
  <Words>187</Words>
  <Application>Microsoft Office PowerPoint</Application>
  <PresentationFormat>Breedbeeld</PresentationFormat>
  <Paragraphs>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Analyse du Service interfédéral de lutte contre la pauvreté : la digitalisation de la société</vt:lpstr>
      <vt:lpstr>1. Une fracture numérique à plusieurs niveaux</vt:lpstr>
      <vt:lpstr>2. De la fracture numérique à l’E-exclusion </vt:lpstr>
      <vt:lpstr>3. Impact de la crise de COVID-19</vt:lpstr>
      <vt:lpstr>Recommandations : to leave no one behind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Blanckaert</dc:creator>
  <cp:lastModifiedBy>Henk VanHootegem</cp:lastModifiedBy>
  <cp:revision>61</cp:revision>
  <cp:lastPrinted>2023-06-21T12:57:38Z</cp:lastPrinted>
  <dcterms:created xsi:type="dcterms:W3CDTF">2023-06-09T14:22:23Z</dcterms:created>
  <dcterms:modified xsi:type="dcterms:W3CDTF">2023-10-12T09:09:31Z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0x01010053AE1E0FA7965943AFCC35CC8342AD59</vt:lpwstr>
  </property>
</Properties>
</file>