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332" r:id="rId6"/>
    <p:sldId id="256" r:id="rId7"/>
    <p:sldId id="311" r:id="rId8"/>
    <p:sldId id="333" r:id="rId9"/>
    <p:sldId id="258" r:id="rId10"/>
    <p:sldId id="259" r:id="rId11"/>
    <p:sldId id="260" r:id="rId12"/>
    <p:sldId id="261" r:id="rId13"/>
    <p:sldId id="263" r:id="rId14"/>
    <p:sldId id="264" r:id="rId15"/>
    <p:sldId id="262" r:id="rId16"/>
    <p:sldId id="299" r:id="rId17"/>
    <p:sldId id="312" r:id="rId18"/>
    <p:sldId id="266" r:id="rId19"/>
    <p:sldId id="267" r:id="rId20"/>
    <p:sldId id="287" r:id="rId21"/>
    <p:sldId id="271" r:id="rId22"/>
    <p:sldId id="286" r:id="rId23"/>
    <p:sldId id="306" r:id="rId24"/>
    <p:sldId id="326" r:id="rId25"/>
    <p:sldId id="325" r:id="rId26"/>
    <p:sldId id="313" r:id="rId27"/>
    <p:sldId id="276" r:id="rId28"/>
    <p:sldId id="309" r:id="rId29"/>
    <p:sldId id="281" r:id="rId30"/>
    <p:sldId id="314" r:id="rId31"/>
    <p:sldId id="315" r:id="rId32"/>
    <p:sldId id="316" r:id="rId33"/>
    <p:sldId id="308" r:id="rId34"/>
    <p:sldId id="310" r:id="rId35"/>
    <p:sldId id="290" r:id="rId36"/>
    <p:sldId id="327" r:id="rId37"/>
    <p:sldId id="328" r:id="rId38"/>
    <p:sldId id="329" r:id="rId39"/>
    <p:sldId id="330" r:id="rId40"/>
    <p:sldId id="331" r:id="rId4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 Gréban" initials="lagr" lastIdx="100" clrIdx="0"/>
  <p:cmAuthor id="1" name="Willem Pirquin" initials="WP" lastIdx="3" clrIdx="1"/>
  <p:cmAuthor id="2" name="Louise Callier" initials="LC" lastIdx="38" clrIdx="2"/>
  <p:cmAuthor id="3" name="Quentin Callens" initials="quca" lastIdx="15" clrIdx="3"/>
  <p:cmAuthor id="4" name="Hannah Vermaut" initials="have" lastIdx="3" clrIdx="4"/>
  <p:cmAuthor id="5" name="willem@willempirquin.be" initials="wi" lastIdx="1" clrIdx="5"/>
  <p:cmAuthor id="6" name="Laure Gréban" initials="LG" lastIdx="6" clrIdx="6">
    <p:extLst>
      <p:ext uri="{19B8F6BF-5375-455C-9EA6-DF929625EA0E}">
        <p15:presenceInfo xmlns:p15="http://schemas.microsoft.com/office/powerpoint/2012/main" userId="S-1-5-21-1349908462-596698765-2432103350-20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C84"/>
    <a:srgbClr val="4E8196"/>
    <a:srgbClr val="970046"/>
    <a:srgbClr val="F2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00957-AE45-C181-7299-EB961C07EC4A}" v="9" dt="2022-05-20T13:40:00.97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7023" autoAdjust="0"/>
  </p:normalViewPr>
  <p:slideViewPr>
    <p:cSldViewPr snapToGrid="0">
      <p:cViewPr varScale="1">
        <p:scale>
          <a:sx n="27" d="100"/>
          <a:sy n="27" d="100"/>
        </p:scale>
        <p:origin x="485" y="53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4680" y="11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é Malengreau" userId="S::damal@unia.be::e76cf7cf-fea2-4001-b9f7-74c48bc9ab70" providerId="AD" clId="Web-{0DA00957-AE45-C181-7299-EB961C07EC4A}"/>
    <pc:docChg chg="modSld">
      <pc:chgData name="Danaé Malengreau" userId="S::damal@unia.be::e76cf7cf-fea2-4001-b9f7-74c48bc9ab70" providerId="AD" clId="Web-{0DA00957-AE45-C181-7299-EB961C07EC4A}" dt="2022-05-20T13:40:00.972" v="7" actId="1076"/>
      <pc:docMkLst>
        <pc:docMk/>
      </pc:docMkLst>
      <pc:sldChg chg="addSp delSp modSp">
        <pc:chgData name="Danaé Malengreau" userId="S::damal@unia.be::e76cf7cf-fea2-4001-b9f7-74c48bc9ab70" providerId="AD" clId="Web-{0DA00957-AE45-C181-7299-EB961C07EC4A}" dt="2022-05-20T13:40:00.972" v="7" actId="1076"/>
        <pc:sldMkLst>
          <pc:docMk/>
          <pc:sldMk cId="1229504940" sldId="331"/>
        </pc:sldMkLst>
        <pc:spChg chg="mod">
          <ac:chgData name="Danaé Malengreau" userId="S::damal@unia.be::e76cf7cf-fea2-4001-b9f7-74c48bc9ab70" providerId="AD" clId="Web-{0DA00957-AE45-C181-7299-EB961C07EC4A}" dt="2022-05-20T13:39:57.331" v="6" actId="1076"/>
          <ac:spMkLst>
            <pc:docMk/>
            <pc:sldMk cId="1229504940" sldId="331"/>
            <ac:spMk id="6" creationId="{50FFB6D7-1873-2F46-A7E8-C9A7B14FF9AA}"/>
          </ac:spMkLst>
        </pc:spChg>
        <pc:picChg chg="add mod">
          <ac:chgData name="Danaé Malengreau" userId="S::damal@unia.be::e76cf7cf-fea2-4001-b9f7-74c48bc9ab70" providerId="AD" clId="Web-{0DA00957-AE45-C181-7299-EB961C07EC4A}" dt="2022-05-20T13:40:00.972" v="7" actId="1076"/>
          <ac:picMkLst>
            <pc:docMk/>
            <pc:sldMk cId="1229504940" sldId="331"/>
            <ac:picMk id="3" creationId="{5D57694E-2FE0-C723-A6A0-11E7B9248A9E}"/>
          </ac:picMkLst>
        </pc:picChg>
        <pc:picChg chg="del">
          <ac:chgData name="Danaé Malengreau" userId="S::damal@unia.be::e76cf7cf-fea2-4001-b9f7-74c48bc9ab70" providerId="AD" clId="Web-{0DA00957-AE45-C181-7299-EB961C07EC4A}" dt="2022-05-20T13:39:37.346" v="1"/>
          <ac:picMkLst>
            <pc:docMk/>
            <pc:sldMk cId="1229504940" sldId="331"/>
            <ac:picMk id="8" creationId="{0DA53FDA-4247-C642-AF49-400FA9D19362}"/>
          </ac:picMkLst>
        </pc:picChg>
        <pc:picChg chg="del">
          <ac:chgData name="Danaé Malengreau" userId="S::damal@unia.be::e76cf7cf-fea2-4001-b9f7-74c48bc9ab70" providerId="AD" clId="Web-{0DA00957-AE45-C181-7299-EB961C07EC4A}" dt="2022-05-20T13:39:36.424" v="0"/>
          <ac:picMkLst>
            <pc:docMk/>
            <pc:sldMk cId="1229504940" sldId="331"/>
            <ac:picMk id="10" creationId="{3E5444CD-EB4D-C44D-8F33-88341794E19D}"/>
          </ac:picMkLst>
        </pc:picChg>
        <pc:picChg chg="del">
          <ac:chgData name="Danaé Malengreau" userId="S::damal@unia.be::e76cf7cf-fea2-4001-b9f7-74c48bc9ab70" providerId="AD" clId="Web-{0DA00957-AE45-C181-7299-EB961C07EC4A}" dt="2022-05-20T13:39:38.159" v="2"/>
          <ac:picMkLst>
            <pc:docMk/>
            <pc:sldMk cId="1229504940" sldId="331"/>
            <ac:picMk id="11" creationId="{CF49BA6D-77A9-5841-9D2B-FB32919058E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4347CE-999E-C548-88F6-45E6C4C54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BB82B-C4FF-DC4C-BF67-23F565BF81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CCC6B-A19A-9340-BA98-ADCD62C8ECA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86961-8B6A-0243-8953-32104CDAEF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54C3D-EB32-4341-ADF7-038FDEC066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DD7E-451A-9649-A057-A8E12E8A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4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CE5E0632-9E33-4942-A0A7-539444FC2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2235200"/>
            <a:ext cx="5486400" cy="5765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BA13305-8636-134D-B978-BE26A2331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FB7D5-1D31-224B-A029-2CFE2AB424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219F8D6C-EF7A-A341-AD78-548A22782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1524000" cy="857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01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50875"/>
            <a:ext cx="2184400" cy="12287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2235200"/>
            <a:ext cx="5029200" cy="6223000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691203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381000" y="2082800"/>
            <a:ext cx="6146800" cy="6578600"/>
          </a:xfrm>
          <a:prstGeom prst="rect">
            <a:avLst/>
          </a:prstGeom>
        </p:spPr>
        <p:txBody>
          <a:bodyPr/>
          <a:lstStyle/>
          <a:p>
            <a:endParaRPr sz="11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xfrm>
            <a:off x="381000" y="1946276"/>
            <a:ext cx="6121400" cy="6578600"/>
          </a:xfrm>
          <a:prstGeom prst="rect">
            <a:avLst/>
          </a:prstGeom>
        </p:spPr>
        <p:txBody>
          <a:bodyPr/>
          <a:lstStyle/>
          <a:p>
            <a:endParaRPr sz="1100" b="1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81000" y="1879600"/>
            <a:ext cx="6121400" cy="6578600"/>
          </a:xfrm>
          <a:prstGeom prst="rect">
            <a:avLst/>
          </a:prstGeom>
        </p:spPr>
        <p:txBody>
          <a:bodyPr/>
          <a:lstStyle/>
          <a:p>
            <a:endParaRPr lang="fr-BE" sz="1100" b="0" i="0" u="none" strike="noStrike" baseline="0" dirty="0"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1578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xfrm>
            <a:off x="381000" y="2133600"/>
            <a:ext cx="6096000" cy="6324600"/>
          </a:xfrm>
          <a:prstGeom prst="rect">
            <a:avLst/>
          </a:prstGeom>
        </p:spPr>
        <p:txBody>
          <a:bodyPr/>
          <a:lstStyle/>
          <a:p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732638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381000" y="1955800"/>
            <a:ext cx="6146800" cy="6578600"/>
          </a:xfrm>
          <a:prstGeom prst="rect">
            <a:avLst/>
          </a:prstGeom>
        </p:spPr>
        <p:txBody>
          <a:bodyPr/>
          <a:lstStyle/>
          <a:p>
            <a:endParaRPr sz="11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381000" y="1946276"/>
            <a:ext cx="6146800" cy="6578600"/>
          </a:xfrm>
          <a:prstGeom prst="rect">
            <a:avLst/>
          </a:prstGeom>
        </p:spPr>
        <p:txBody>
          <a:bodyPr/>
          <a:lstStyle/>
          <a:p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1659623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381000" y="1971676"/>
            <a:ext cx="6070600" cy="6578600"/>
          </a:xfrm>
          <a:prstGeom prst="rect">
            <a:avLst/>
          </a:prstGeom>
        </p:spPr>
        <p:txBody>
          <a:bodyPr/>
          <a:lstStyle/>
          <a:p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578181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381000" y="2082800"/>
            <a:ext cx="6146800" cy="6375400"/>
          </a:xfrm>
          <a:prstGeom prst="rect">
            <a:avLst/>
          </a:prstGeom>
        </p:spPr>
        <p:txBody>
          <a:bodyPr/>
          <a:lstStyle/>
          <a:p>
            <a:endParaRPr lang="nl-BE" sz="1100" b="1" dirty="0"/>
          </a:p>
        </p:txBody>
      </p:sp>
    </p:spTree>
    <p:extLst>
      <p:ext uri="{BB962C8B-B14F-4D97-AF65-F5344CB8AC3E}">
        <p14:creationId xmlns:p14="http://schemas.microsoft.com/office/powerpoint/2010/main" val="167054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81000" y="2159000"/>
            <a:ext cx="5969000" cy="3886200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148648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50875" y="631825"/>
            <a:ext cx="2168525" cy="12192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50875" y="1879600"/>
            <a:ext cx="5749925" cy="6578600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12381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1600200" cy="900113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5969000" cy="6629400"/>
          </a:xfrm>
          <a:prstGeom prst="rect">
            <a:avLst/>
          </a:prstGeom>
        </p:spPr>
        <p:txBody>
          <a:bodyPr/>
          <a:lstStyle/>
          <a:p>
            <a:endParaRPr lang="nl-NL" sz="1100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58876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xfrm>
            <a:off x="381000" y="1997076"/>
            <a:ext cx="6096000" cy="65786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endParaRPr lang="fr-BE" sz="1100" b="1" baseline="0" dirty="0"/>
          </a:p>
        </p:txBody>
      </p:sp>
    </p:spTree>
    <p:extLst>
      <p:ext uri="{BB962C8B-B14F-4D97-AF65-F5344CB8AC3E}">
        <p14:creationId xmlns:p14="http://schemas.microsoft.com/office/powerpoint/2010/main" val="1318097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2311400" cy="13001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xfrm>
            <a:off x="381000" y="1879600"/>
            <a:ext cx="6121400" cy="6578600"/>
          </a:xfrm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100" b="1" i="1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18787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260600" cy="1271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0" y="2235200"/>
            <a:ext cx="6096000" cy="6578600"/>
          </a:xfrm>
          <a:prstGeom prst="rect">
            <a:avLst/>
          </a:prstGeom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51399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955800"/>
            <a:ext cx="6146800" cy="6578600"/>
          </a:xfrm>
          <a:prstGeom prst="rect">
            <a:avLst/>
          </a:prstGeom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5624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0875" y="631825"/>
            <a:ext cx="2168525" cy="12192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0875" y="1879600"/>
            <a:ext cx="5775325" cy="6578600"/>
          </a:xfrm>
          <a:prstGeom prst="rect">
            <a:avLst/>
          </a:prstGeom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4207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381000" y="1971676"/>
            <a:ext cx="5943600" cy="6578600"/>
          </a:xfrm>
          <a:prstGeom prst="rect">
            <a:avLst/>
          </a:prstGeom>
        </p:spPr>
        <p:txBody>
          <a:bodyPr/>
          <a:lstStyle/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1100" b="0" dirty="0"/>
          </a:p>
        </p:txBody>
      </p:sp>
    </p:spTree>
    <p:extLst>
      <p:ext uri="{BB962C8B-B14F-4D97-AF65-F5344CB8AC3E}">
        <p14:creationId xmlns:p14="http://schemas.microsoft.com/office/powerpoint/2010/main" val="3701219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81000" y="1920876"/>
            <a:ext cx="5994400" cy="6578600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3687681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971676"/>
            <a:ext cx="5943600" cy="6578600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612672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81000" y="1971676"/>
            <a:ext cx="6019800" cy="6578600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11322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381000" y="2108200"/>
            <a:ext cx="5994400" cy="6578600"/>
          </a:xfrm>
          <a:prstGeom prst="rect">
            <a:avLst/>
          </a:prstGeom>
        </p:spPr>
        <p:txBody>
          <a:bodyPr/>
          <a:lstStyle/>
          <a:p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415575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81000" y="2108200"/>
            <a:ext cx="5969000" cy="6350000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563882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81000" y="1900238"/>
            <a:ext cx="6045200" cy="6557962"/>
          </a:xfrm>
          <a:prstGeom prst="rect">
            <a:avLst/>
          </a:prstGeom>
        </p:spPr>
        <p:txBody>
          <a:bodyPr/>
          <a:lstStyle/>
          <a:p>
            <a:endParaRPr lang="fr-BE" sz="1100" b="1" dirty="0"/>
          </a:p>
        </p:txBody>
      </p:sp>
    </p:spTree>
    <p:extLst>
      <p:ext uri="{BB962C8B-B14F-4D97-AF65-F5344CB8AC3E}">
        <p14:creationId xmlns:p14="http://schemas.microsoft.com/office/powerpoint/2010/main" val="1718762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108200"/>
            <a:ext cx="5943600" cy="6350000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422591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22488" cy="11938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81000" y="1879600"/>
            <a:ext cx="6146800" cy="6578600"/>
          </a:xfrm>
          <a:prstGeom prst="rect">
            <a:avLst/>
          </a:prstGeom>
        </p:spPr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953790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81000" y="1900238"/>
            <a:ext cx="6121400" cy="6557962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1577988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900238"/>
            <a:ext cx="6121400" cy="6557962"/>
          </a:xfrm>
          <a:prstGeom prst="rect">
            <a:avLst/>
          </a:prstGeom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819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900238"/>
            <a:ext cx="6096000" cy="6557962"/>
          </a:xfrm>
          <a:prstGeom prst="rect">
            <a:avLst/>
          </a:prstGeom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941360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900238"/>
            <a:ext cx="6121400" cy="6557962"/>
          </a:xfrm>
          <a:prstGeom prst="rect">
            <a:avLst/>
          </a:prstGeom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5033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66938" cy="12192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0" y="2311400"/>
            <a:ext cx="5562600" cy="6146800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111469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81000" y="812800"/>
            <a:ext cx="2159000" cy="1214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381000" y="2235200"/>
            <a:ext cx="6121400" cy="6223000"/>
          </a:xfrm>
          <a:prstGeom prst="rect">
            <a:avLst/>
          </a:prstGeom>
        </p:spPr>
        <p:txBody>
          <a:bodyPr/>
          <a:lstStyle/>
          <a:p>
            <a:endParaRPr lang="en-US" sz="1100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81000" y="2154238"/>
            <a:ext cx="6070600" cy="6557962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29143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81000" y="2108200"/>
            <a:ext cx="6121400" cy="6350000"/>
          </a:xfrm>
          <a:prstGeom prst="rect">
            <a:avLst/>
          </a:prstGeom>
        </p:spPr>
        <p:txBody>
          <a:bodyPr/>
          <a:lstStyle/>
          <a:p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61483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381000" y="2082800"/>
            <a:ext cx="6146800" cy="6375400"/>
          </a:xfrm>
          <a:prstGeom prst="rect">
            <a:avLst/>
          </a:prstGeom>
        </p:spPr>
        <p:txBody>
          <a:bodyPr/>
          <a:lstStyle/>
          <a:p>
            <a:endParaRPr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2159000" cy="1214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xfrm>
            <a:off x="381000" y="2159000"/>
            <a:ext cx="6146800" cy="6578600"/>
          </a:xfrm>
          <a:prstGeom prst="rect">
            <a:avLst/>
          </a:prstGeom>
        </p:spPr>
        <p:txBody>
          <a:bodyPr/>
          <a:lstStyle/>
          <a:p>
            <a:endParaRPr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2398911" y="549281"/>
            <a:ext cx="19970220" cy="97024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  <a:lvl2pPr>
              <a:defRPr sz="5200"/>
            </a:lvl2pPr>
            <a:lvl3pPr>
              <a:defRPr sz="5200"/>
            </a:lvl3pPr>
            <a:lvl4pPr>
              <a:defRPr sz="5200"/>
            </a:lvl4pPr>
            <a:lvl5pPr marL="0" indent="4354190"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9" name="E4A8E6AA-E889-4EFE-8527-145F398573A6" descr="E4A8E6AA-E889-4EFE-8527-145F398573A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3" y="12603533"/>
            <a:ext cx="2187177" cy="51446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B79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Helvetica Neue Medium"/>
          <a:cs typeface="Calibri" panose="020F0502020204030204" pitchFamily="34" charset="0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0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hyperlink" Target="https://www.google.be/url?sa=i&amp;rct=j&amp;q=&amp;esrc=s&amp;source=images&amp;cd=&amp;cad=rja&amp;uact=8&amp;ved=0ahUKEwiG3caApv_YAhWCAsAKHSl0BQIQjRwIBw&amp;url=https://fr.freepik.com/icones-gratuites/fleche-fine-ligne-circulaire_749532.htm&amp;psig=AOvVaw3Ce8ZjqTTosgZqUzjMw9Kp&amp;ust=1517388261798804" TargetMode="External"/><Relationship Id="rId10" Type="http://schemas.openxmlformats.org/officeDocument/2006/relationships/image" Target="../media/image2.emf"/><Relationship Id="rId4" Type="http://schemas.openxmlformats.org/officeDocument/2006/relationships/image" Target="../media/image41.emf"/><Relationship Id="rId9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60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emf"/><Relationship Id="rId11" Type="http://schemas.openxmlformats.org/officeDocument/2006/relationships/image" Target="../media/image71.emf"/><Relationship Id="rId5" Type="http://schemas.openxmlformats.org/officeDocument/2006/relationships/image" Target="../media/image65.emf"/><Relationship Id="rId10" Type="http://schemas.openxmlformats.org/officeDocument/2006/relationships/image" Target="../media/image70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28EF3B3F-30CC-4D45-9E3C-DDD3A849B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2781" y="11572875"/>
            <a:ext cx="4968312" cy="13938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1F911E-6636-4F9B-8E68-2C3FC21B9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1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181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ine"/>
          <p:cNvSpPr/>
          <p:nvPr/>
        </p:nvSpPr>
        <p:spPr>
          <a:xfrm flipV="1">
            <a:off x="12192000" y="3945029"/>
            <a:ext cx="0" cy="8643131"/>
          </a:xfrm>
          <a:prstGeom prst="line">
            <a:avLst/>
          </a:prstGeom>
          <a:ln w="88900">
            <a:solidFill>
              <a:srgbClr val="4E8196"/>
            </a:solidFill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8DE51B0-C2F2-8B4E-B347-A2D787ECBB2D}"/>
              </a:ext>
            </a:extLst>
          </p:cNvPr>
          <p:cNvSpPr txBox="1"/>
          <p:nvPr/>
        </p:nvSpPr>
        <p:spPr>
          <a:xfrm>
            <a:off x="1549962" y="7346126"/>
            <a:ext cx="9142954" cy="4499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defTabSz="511809">
              <a:defRPr sz="5952">
                <a:solidFill>
                  <a:srgbClr val="535353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pPr>
              <a:defRPr b="1"/>
            </a:pPr>
            <a:endParaRPr sz="4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14461" y="1085500"/>
            <a:ext cx="23569539" cy="85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defTabSz="520065" hangingPunct="1">
              <a:defRPr sz="6048" b="1">
                <a:solidFill>
                  <a:srgbClr val="B2BADE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diversité ? </a:t>
            </a:r>
          </a:p>
          <a:p>
            <a:pPr defTabSz="520065" hangingPunct="1">
              <a:defRPr sz="6048" b="1">
                <a:solidFill>
                  <a:srgbClr val="B2BADE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théorie oui, en pratique pas toujours</a:t>
            </a:r>
            <a:endParaRPr lang="fr-BE" sz="9000" b="1">
              <a:solidFill>
                <a:srgbClr val="4E8196"/>
              </a:solidFill>
              <a:latin typeface="Calibri" panose="020F0502020204030204" pitchFamily="34" charset="0"/>
              <a:ea typeface="Utopia Std"/>
              <a:cs typeface="Calibri" panose="020F0502020204030204" pitchFamily="34" charset="0"/>
              <a:sym typeface="Utopia Std"/>
            </a:endParaRPr>
          </a:p>
        </p:txBody>
      </p:sp>
      <p:sp>
        <p:nvSpPr>
          <p:cNvPr id="4" name="ZoneTexte 3"/>
          <p:cNvSpPr txBox="1"/>
          <p:nvPr/>
        </p:nvSpPr>
        <p:spPr>
          <a:xfrm rot="10800000" flipH="1" flipV="1">
            <a:off x="432669" y="6761789"/>
            <a:ext cx="11377539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BE" sz="5000" dirty="0">
                <a:latin typeface="Calibri" panose="020F0502020204030204" pitchFamily="34" charset="0"/>
                <a:cs typeface="Calibri" panose="020F0502020204030204" pitchFamily="34" charset="0"/>
              </a:rPr>
              <a:t>« Dans notre école, on fournit aux enseignants les modalités de prise en charge des élèves en situation d’handicap que ce soit sur le plan physique, sensoriel, intellectuel ou psychique »  </a:t>
            </a:r>
          </a:p>
          <a:p>
            <a:pPr>
              <a:defRPr b="1"/>
            </a:pPr>
            <a:endParaRPr lang="fr-BE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b="1"/>
            </a:pPr>
            <a:r>
              <a:rPr lang="fr-BE" sz="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80% directeurs d’accord</a:t>
            </a:r>
          </a:p>
          <a:p>
            <a:pPr>
              <a:defRPr b="1"/>
            </a:pPr>
            <a:r>
              <a:rPr lang="fr-BE" sz="5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BE" sz="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17% des enseignants pas d’accord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618720" y="6799430"/>
            <a:ext cx="11445240" cy="67813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BE" sz="5000" dirty="0">
                <a:latin typeface="Calibri" panose="020F0502020204030204" pitchFamily="34" charset="0"/>
                <a:cs typeface="Calibri" panose="020F0502020204030204" pitchFamily="34" charset="0"/>
              </a:rPr>
              <a:t>« Philippe est aveugle, il a besoin d’un soutien matériel, indiquez dans quelle mesure il pourrait participer aux activités d’apprentissage au sein de votre établissement » </a:t>
            </a:r>
          </a:p>
          <a:p>
            <a:endParaRPr lang="fr-BE" sz="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45% des enseignants pas d’accord </a:t>
            </a:r>
            <a:endParaRPr lang="fr-BE" sz="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5932BB36-54BE-7F4A-ADF5-F22F0510C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440">
            <a:off x="17284846" y="3292904"/>
            <a:ext cx="2598094" cy="2891603"/>
          </a:xfrm>
          <a:prstGeom prst="rect">
            <a:avLst/>
          </a:prstGeom>
        </p:spPr>
      </p:pic>
      <p:pic>
        <p:nvPicPr>
          <p:cNvPr id="9" name="Image">
            <a:extLst>
              <a:ext uri="{FF2B5EF4-FFF2-40B4-BE49-F238E27FC236}">
                <a16:creationId xmlns:a16="http://schemas.microsoft.com/office/drawing/2014/main" id="{ED2CF062-3D45-4EC8-A653-C3D5CC4F4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60" y="3724906"/>
            <a:ext cx="3085753" cy="3329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 advAuto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2"/>
          <p:cNvSpPr txBox="1">
            <a:spLocks noGrp="1"/>
          </p:cNvSpPr>
          <p:nvPr>
            <p:ph type="title"/>
          </p:nvPr>
        </p:nvSpPr>
        <p:spPr>
          <a:xfrm>
            <a:off x="820009" y="243841"/>
            <a:ext cx="23569539" cy="253595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defTabSz="520065">
              <a:defRPr sz="6048" b="1">
                <a:solidFill>
                  <a:srgbClr val="B2BADE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diversité ? </a:t>
            </a:r>
            <a:br>
              <a:rPr lang="fr-BE" sz="900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900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théorie oui, en pratique pas toujours</a:t>
            </a:r>
            <a:endParaRPr sz="9000">
              <a:solidFill>
                <a:srgbClr val="4E81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Line"/>
          <p:cNvSpPr/>
          <p:nvPr/>
        </p:nvSpPr>
        <p:spPr>
          <a:xfrm flipV="1">
            <a:off x="12192000" y="3096781"/>
            <a:ext cx="0" cy="9491381"/>
          </a:xfrm>
          <a:prstGeom prst="line">
            <a:avLst/>
          </a:prstGeom>
          <a:ln w="88900">
            <a:solidFill>
              <a:srgbClr val="4E8196"/>
            </a:solidFill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1" name="Title 2"/>
          <p:cNvSpPr txBox="1"/>
          <p:nvPr/>
        </p:nvSpPr>
        <p:spPr>
          <a:xfrm>
            <a:off x="422032" y="6146749"/>
            <a:ext cx="11099408" cy="5634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r>
              <a:rPr lang="fr-BE" sz="5000">
                <a:latin typeface="Calibri" panose="020F0502020204030204" pitchFamily="34" charset="0"/>
                <a:cs typeface="Calibri" panose="020F0502020204030204" pitchFamily="34" charset="0"/>
              </a:rPr>
              <a:t>« Dans notre école, nous nous assurons que les voyages scolaires sont abordables pour tous les élèves »</a:t>
            </a:r>
          </a:p>
          <a:p>
            <a:endParaRPr lang="fr-BE" sz="4000" b="1">
              <a:solidFill>
                <a:srgbClr val="00B050"/>
              </a:solidFill>
              <a:latin typeface="Helvetica Neue"/>
            </a:endParaRPr>
          </a:p>
          <a:p>
            <a:r>
              <a:rPr lang="fr-BE" sz="5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 répondants « tout à fait d’accord »</a:t>
            </a:r>
            <a:endParaRPr lang="en-US" sz="50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" name="Title 2"/>
          <p:cNvSpPr txBox="1"/>
          <p:nvPr/>
        </p:nvSpPr>
        <p:spPr>
          <a:xfrm>
            <a:off x="13820310" y="7231363"/>
            <a:ext cx="8117557" cy="322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r"/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47E48-8C05-41DB-846A-063B740FE754}"/>
              </a:ext>
            </a:extLst>
          </p:cNvPr>
          <p:cNvSpPr/>
          <p:nvPr/>
        </p:nvSpPr>
        <p:spPr>
          <a:xfrm>
            <a:off x="12278342" y="6996588"/>
            <a:ext cx="1167893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5000" dirty="0">
                <a:latin typeface="Calibri" panose="020F0502020204030204" pitchFamily="34" charset="0"/>
                <a:cs typeface="Calibri" panose="020F0502020204030204" pitchFamily="34" charset="0"/>
              </a:rPr>
              <a:t>« Dans notre école, nous essayons d’avoir une idée de la situation socio-économique de chacun des élèves » </a:t>
            </a:r>
          </a:p>
          <a:p>
            <a:r>
              <a:rPr lang="fr-BE" sz="5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BE" sz="5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avis plus dispersés : un peu moins de 30% sont d’accord ou tout à fait d’accord. </a:t>
            </a:r>
            <a:r>
              <a:rPr lang="fr-BE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21% ne sont pas du tout d’accord</a:t>
            </a:r>
            <a:endParaRPr lang="fr-BE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FD7F30E-AD53-CD4D-B138-46B50E4BD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464">
            <a:off x="16917481" y="3210933"/>
            <a:ext cx="2834335" cy="3057812"/>
          </a:xfrm>
          <a:prstGeom prst="rect">
            <a:avLst/>
          </a:prstGeom>
        </p:spPr>
      </p:pic>
      <p:pic>
        <p:nvPicPr>
          <p:cNvPr id="9" name="Image">
            <a:extLst>
              <a:ext uri="{FF2B5EF4-FFF2-40B4-BE49-F238E27FC236}">
                <a16:creationId xmlns:a16="http://schemas.microsoft.com/office/drawing/2014/main" id="{FD34AD46-A754-44E5-AC22-FA76C871C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0" y="3608128"/>
            <a:ext cx="3193995" cy="3445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4300"/>
            <a:ext cx="22694900" cy="2286000"/>
          </a:xfrm>
        </p:spPr>
        <p:txBody>
          <a:bodyPr>
            <a:normAutofit/>
          </a:bodyPr>
          <a:lstStyle/>
          <a:p>
            <a:r>
              <a:rPr lang="fr-BE" sz="9000" b="1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Enseignants : bricoleurs de la diversité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89100" y="2400300"/>
            <a:ext cx="24417020" cy="9296400"/>
          </a:xfrm>
        </p:spPr>
        <p:txBody>
          <a:bodyPr>
            <a:normAutofit/>
          </a:bodyPr>
          <a:lstStyle/>
          <a:p>
            <a:r>
              <a:rPr lang="fr-BE" sz="6600">
                <a:latin typeface="Calibri" panose="020F0502020204030204" pitchFamily="34" charset="0"/>
                <a:cs typeface="Calibri" panose="020F0502020204030204" pitchFamily="34" charset="0"/>
              </a:rPr>
              <a:t>Les écoles gèrent la diversité comme elles le peuvent  </a:t>
            </a:r>
          </a:p>
          <a:p>
            <a:pPr marL="0" indent="0">
              <a:buNone/>
            </a:pPr>
            <a:endParaRPr lang="fr-BE" sz="6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6600">
                <a:latin typeface="Calibri" panose="020F0502020204030204" pitchFamily="34" charset="0"/>
                <a:cs typeface="Calibri" panose="020F0502020204030204" pitchFamily="34" charset="0"/>
              </a:rPr>
              <a:t>Certaines écoles se spécialisent dans la gestion de certaines populations</a:t>
            </a:r>
          </a:p>
        </p:txBody>
      </p:sp>
    </p:spTree>
    <p:extLst>
      <p:ext uri="{BB962C8B-B14F-4D97-AF65-F5344CB8AC3E}">
        <p14:creationId xmlns:p14="http://schemas.microsoft.com/office/powerpoint/2010/main" val="23426097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00F86B-C326-3544-B249-4F582AE6A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3096">
            <a:off x="16258351" y="1853636"/>
            <a:ext cx="3981450" cy="4247991"/>
          </a:xfrm>
          <a:prstGeom prst="rect">
            <a:avLst/>
          </a:prstGeom>
        </p:spPr>
      </p:pic>
      <p:sp>
        <p:nvSpPr>
          <p:cNvPr id="240" name="Title 2"/>
          <p:cNvSpPr txBox="1">
            <a:spLocks noGrp="1"/>
          </p:cNvSpPr>
          <p:nvPr>
            <p:ph type="title"/>
          </p:nvPr>
        </p:nvSpPr>
        <p:spPr>
          <a:xfrm>
            <a:off x="693441" y="1852833"/>
            <a:ext cx="22997118" cy="85855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l" defTabSz="520065">
              <a:defRPr sz="6048" b="1">
                <a:solidFill>
                  <a:srgbClr val="B2BADE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 b="1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gérer la diversité, le besoin d’être outillé  </a:t>
            </a:r>
            <a:br>
              <a:rPr lang="fr-BE" sz="9000" b="1"/>
            </a:br>
            <a:br>
              <a:rPr lang="fr-BE" sz="9000" u="sng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9000">
              <a:solidFill>
                <a:srgbClr val="4E8196"/>
              </a:solidFill>
            </a:endParaRPr>
          </a:p>
        </p:txBody>
      </p:sp>
      <p:sp>
        <p:nvSpPr>
          <p:cNvPr id="241" name="Line"/>
          <p:cNvSpPr/>
          <p:nvPr/>
        </p:nvSpPr>
        <p:spPr>
          <a:xfrm flipV="1">
            <a:off x="12192000" y="2694534"/>
            <a:ext cx="0" cy="9893628"/>
          </a:xfrm>
          <a:prstGeom prst="line">
            <a:avLst/>
          </a:prstGeom>
          <a:ln w="88900">
            <a:solidFill>
              <a:srgbClr val="4E8196"/>
            </a:solidFill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214" y="2231157"/>
            <a:ext cx="3943566" cy="349295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le 2"/>
          <p:cNvSpPr txBox="1"/>
          <p:nvPr/>
        </p:nvSpPr>
        <p:spPr>
          <a:xfrm>
            <a:off x="1448846" y="7816194"/>
            <a:ext cx="8450301" cy="4499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11809">
              <a:defRPr sz="5952">
                <a:solidFill>
                  <a:srgbClr val="535353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pPr algn="l"/>
            <a:r>
              <a:rPr lang="fr-BE" sz="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J’aborde avec mes élèves de manière ouverte l’ensemble des sujets sensibles en lien avec la diversité » = </a:t>
            </a:r>
            <a:r>
              <a:rPr lang="fr-BE" sz="50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oui pour plus de 90%</a:t>
            </a:r>
          </a:p>
        </p:txBody>
      </p:sp>
      <p:sp>
        <p:nvSpPr>
          <p:cNvPr id="245" name="Title 2"/>
          <p:cNvSpPr txBox="1"/>
          <p:nvPr/>
        </p:nvSpPr>
        <p:spPr>
          <a:xfrm>
            <a:off x="12760036" y="6733310"/>
            <a:ext cx="11623963" cy="5582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defTabSz="511809">
              <a:defRPr sz="5952">
                <a:solidFill>
                  <a:srgbClr val="535353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pPr algn="l"/>
            <a:r>
              <a:rPr lang="fr-BE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Pouvez-vous indiquer dans quelle mesure vous vous sentez compétent dans la gestion de différents types de diversité» = </a:t>
            </a:r>
            <a:r>
              <a:rPr lang="fr-BE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 élevé à répondre « peu compétent »</a:t>
            </a:r>
          </a:p>
          <a:p>
            <a:pPr algn="l"/>
            <a:endParaRPr lang="fr-B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BE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Enseigner de manière adéquate aux primo-arrivants » =</a:t>
            </a:r>
            <a:r>
              <a:rPr lang="fr-B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pas compétent </a:t>
            </a:r>
          </a:p>
          <a:p>
            <a:pPr marL="480060" lvl="1" indent="-480060" algn="l">
              <a:buFontTx/>
              <a:buChar char="-"/>
            </a:pPr>
            <a:endParaRPr lang="fr-B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/>
            <a:r>
              <a:rPr lang="fr-BE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Compétences par rapport à la diversité linguistique » = </a:t>
            </a:r>
            <a:r>
              <a:rPr lang="fr-BE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70 % pas compétents </a:t>
            </a:r>
          </a:p>
        </p:txBody>
      </p:sp>
    </p:spTree>
    <p:extLst>
      <p:ext uri="{BB962C8B-B14F-4D97-AF65-F5344CB8AC3E}">
        <p14:creationId xmlns:p14="http://schemas.microsoft.com/office/powerpoint/2010/main" val="2211676850"/>
      </p:ext>
    </p:extLst>
  </p:cSld>
  <p:clrMapOvr>
    <a:masterClrMapping/>
  </p:clrMapOvr>
  <p:transition spd="med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 advAuto="0"/>
      <p:bldP spid="2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2"/>
          <p:cNvSpPr txBox="1"/>
          <p:nvPr/>
        </p:nvSpPr>
        <p:spPr>
          <a:xfrm>
            <a:off x="3385308" y="-349036"/>
            <a:ext cx="16530811" cy="300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200">
                <a:solidFill>
                  <a:srgbClr val="B2BADE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fr-BE" sz="9000" b="1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Pistes </a:t>
            </a:r>
            <a:r>
              <a:rPr sz="9000" b="1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BE" sz="9000" b="1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sz="9000" b="1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BE" sz="9000" b="1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nia </a:t>
            </a:r>
            <a:endParaRPr sz="9000" b="1" dirty="0">
              <a:solidFill>
                <a:srgbClr val="4E81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200025" y="11614383"/>
            <a:ext cx="2427732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BE" sz="6000" b="1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Former les enseignants à œuvrer en faveur d’un enseignement inclusif</a:t>
            </a:r>
            <a:endParaRPr lang="fr-BE" sz="6000" b="1" i="0" u="none" strike="noStrike" cap="none" spc="0" baseline="0" dirty="0">
              <a:solidFill>
                <a:srgbClr val="4E81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A3750D17-2FA7-5D49-92B9-D2621C2B4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51" y="2452700"/>
            <a:ext cx="10520388" cy="78663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1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39E5DDC0-7ECE-F249-9537-70143E58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337" y="3397149"/>
            <a:ext cx="3199062" cy="3124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0540C6-B95E-EB4E-98B8-96B0A9001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012" y="6077347"/>
            <a:ext cx="3136900" cy="2273300"/>
          </a:xfrm>
          <a:prstGeom prst="rect">
            <a:avLst/>
          </a:prstGeom>
        </p:spPr>
      </p:pic>
      <p:sp>
        <p:nvSpPr>
          <p:cNvPr id="265" name="Rectangle"/>
          <p:cNvSpPr/>
          <p:nvPr/>
        </p:nvSpPr>
        <p:spPr>
          <a:xfrm>
            <a:off x="10166350" y="6466167"/>
            <a:ext cx="5080000" cy="7887820"/>
          </a:xfrm>
          <a:prstGeom prst="rect">
            <a:avLst/>
          </a:prstGeom>
          <a:solidFill>
            <a:srgbClr val="99CA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Rectangle"/>
          <p:cNvSpPr/>
          <p:nvPr/>
        </p:nvSpPr>
        <p:spPr>
          <a:xfrm>
            <a:off x="15267571" y="8627497"/>
            <a:ext cx="5080001" cy="7887821"/>
          </a:xfrm>
          <a:prstGeom prst="rect">
            <a:avLst/>
          </a:prstGeom>
          <a:solidFill>
            <a:srgbClr val="E6321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Barometer Onderwijs"/>
          <p:cNvSpPr txBox="1"/>
          <p:nvPr/>
        </p:nvSpPr>
        <p:spPr>
          <a:xfrm>
            <a:off x="18729997" y="7048764"/>
            <a:ext cx="1610769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 lnSpcReduction="10000"/>
          </a:bodyPr>
          <a:lstStyle>
            <a:lvl1pPr>
              <a:defRPr sz="16400" b="1">
                <a:solidFill>
                  <a:srgbClr val="E63212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t>C</a:t>
            </a:r>
          </a:p>
        </p:txBody>
      </p:sp>
      <p:sp>
        <p:nvSpPr>
          <p:cNvPr id="268" name="Barometer Onderwijs"/>
          <p:cNvSpPr txBox="1"/>
          <p:nvPr/>
        </p:nvSpPr>
        <p:spPr>
          <a:xfrm>
            <a:off x="13423467" y="4860159"/>
            <a:ext cx="1610768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 lnSpcReduction="10000"/>
          </a:bodyPr>
          <a:lstStyle>
            <a:lvl1pPr>
              <a:defRPr sz="16400" b="1">
                <a:solidFill>
                  <a:srgbClr val="99CA3C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t>A</a:t>
            </a:r>
          </a:p>
        </p:txBody>
      </p:sp>
      <p:sp>
        <p:nvSpPr>
          <p:cNvPr id="269" name="réussite"/>
          <p:cNvSpPr txBox="1"/>
          <p:nvPr/>
        </p:nvSpPr>
        <p:spPr>
          <a:xfrm>
            <a:off x="11553856" y="8257480"/>
            <a:ext cx="2120773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 i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fr-BE" sz="45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45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éussite</a:t>
            </a:r>
            <a:endParaRPr sz="45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échec (doubler)"/>
          <p:cNvSpPr txBox="1"/>
          <p:nvPr/>
        </p:nvSpPr>
        <p:spPr>
          <a:xfrm>
            <a:off x="16152389" y="10659502"/>
            <a:ext cx="410205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400" i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fr-BE" sz="45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</a:t>
            </a:r>
            <a:r>
              <a:rPr sz="44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</a:t>
            </a:r>
            <a:r>
              <a: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sz="44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doubler</a:t>
            </a:r>
            <a:r>
              <a: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1" name="Rectangle"/>
          <p:cNvSpPr/>
          <p:nvPr/>
        </p:nvSpPr>
        <p:spPr>
          <a:xfrm>
            <a:off x="5079505" y="8263062"/>
            <a:ext cx="5080001" cy="7887820"/>
          </a:xfrm>
          <a:prstGeom prst="rect">
            <a:avLst/>
          </a:prstGeom>
          <a:solidFill>
            <a:srgbClr val="F28E0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Barometer Onderwijs"/>
          <p:cNvSpPr txBox="1"/>
          <p:nvPr/>
        </p:nvSpPr>
        <p:spPr>
          <a:xfrm>
            <a:off x="8380091" y="6696732"/>
            <a:ext cx="1610768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 lnSpcReduction="10000"/>
          </a:bodyPr>
          <a:lstStyle>
            <a:lvl1pPr>
              <a:defRPr sz="16400" b="1">
                <a:solidFill>
                  <a:srgbClr val="F28E01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t>B</a:t>
            </a:r>
          </a:p>
        </p:txBody>
      </p:sp>
      <p:sp>
        <p:nvSpPr>
          <p:cNvPr id="273" name="réussite avec restrictions…"/>
          <p:cNvSpPr txBox="1"/>
          <p:nvPr/>
        </p:nvSpPr>
        <p:spPr>
          <a:xfrm>
            <a:off x="5482417" y="11603592"/>
            <a:ext cx="424152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5400" i="1">
                <a:latin typeface="+mn-lt"/>
                <a:ea typeface="+mn-ea"/>
                <a:cs typeface="+mn-cs"/>
                <a:sym typeface="Helvetica Neue"/>
              </a:defRPr>
            </a:pPr>
            <a:endParaRPr sz="45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4" descr="Résultat de recherche d'images pour &quot;flèche 360&quot;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" name="AutoShape 6" descr="Résultat de recherche d'images pour &quot;flèche 360&quot;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" name="AutoShape 8" descr="Résultat de recherche d'images pour &quot;flèche 360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0500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10" descr="Résultat de recherche d'images pour &quot;flèche 360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42900" y="-16383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12" descr="Résultat de recherche d'images pour &quot;flèche 360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95300" y="-14859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AutoShape 15" descr="Résultat de recherche d'images pour &quot;flèche sens opposé&quot;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AutoShape 17" descr="Résultat de recherche d'images pour &quot;flèche sens opposé&quot;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111C52-DAF5-244B-BBB3-3E8582DC2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838" y="8122855"/>
            <a:ext cx="2857500" cy="198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00E43-8CA8-C646-92DF-8E7676AD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2868" y="6413095"/>
            <a:ext cx="1612900" cy="231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D871BF-8265-FE42-971F-50E2C652B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24917" y="8191765"/>
            <a:ext cx="2819400" cy="2819400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203DE556-8E5B-8A42-84A8-23E1337B4B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43897" y="5922397"/>
            <a:ext cx="3086100" cy="27432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482417" y="10199471"/>
            <a:ext cx="4241524" cy="3565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BE" sz="4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Réussite avec restrictions : changer d’option ou doubler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45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D0D0FBD9-FCCB-47B0-8416-3A32B64D1B0A}"/>
              </a:ext>
            </a:extLst>
          </p:cNvPr>
          <p:cNvSpPr/>
          <p:nvPr/>
        </p:nvSpPr>
        <p:spPr>
          <a:xfrm>
            <a:off x="0" y="-22864"/>
            <a:ext cx="24395095" cy="1287686"/>
          </a:xfrm>
          <a:prstGeom prst="rect">
            <a:avLst/>
          </a:prstGeom>
          <a:solidFill>
            <a:srgbClr val="F28E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B2BADE"/>
                </a:solidFill>
              </a:defRPr>
            </a:pPr>
            <a:endParaRPr>
              <a:solidFill>
                <a:srgbClr val="F28E00"/>
              </a:solidFill>
            </a:endParaRPr>
          </a:p>
        </p:txBody>
      </p:sp>
      <p:sp>
        <p:nvSpPr>
          <p:cNvPr id="264" name="Title 2"/>
          <p:cNvSpPr txBox="1"/>
          <p:nvPr/>
        </p:nvSpPr>
        <p:spPr>
          <a:xfrm>
            <a:off x="-1861353" y="-856823"/>
            <a:ext cx="28117800" cy="300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defTabSz="767715">
              <a:defRPr sz="6696">
                <a:solidFill>
                  <a:srgbClr val="F28E01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sz="9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fr-BE" sz="9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Orientation stéréotypée : qui va où ?  </a:t>
            </a:r>
            <a:endParaRPr sz="9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id="{11928542-71AC-442D-9817-4AAE59679C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24131" y="12648695"/>
            <a:ext cx="3444313" cy="9662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59198435-C6C0-4D4A-8568-0BA8F5015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575" y="915699"/>
            <a:ext cx="24111326" cy="12290308"/>
          </a:xfrm>
          <a:prstGeom prst="rect">
            <a:avLst/>
          </a:prstGeom>
        </p:spPr>
      </p:pic>
      <p:sp>
        <p:nvSpPr>
          <p:cNvPr id="278" name="Title 2"/>
          <p:cNvSpPr txBox="1"/>
          <p:nvPr/>
        </p:nvSpPr>
        <p:spPr>
          <a:xfrm>
            <a:off x="4372474" y="1012431"/>
            <a:ext cx="15892376" cy="85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defTabSz="520065">
              <a:defRPr sz="6048" b="1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>
                <a:latin typeface="Calibri" panose="020F0502020204030204" pitchFamily="34" charset="0"/>
                <a:cs typeface="Calibri" panose="020F0502020204030204" pitchFamily="34" charset="0"/>
              </a:rPr>
              <a:t>Orientation stéréotypée </a:t>
            </a:r>
            <a:endParaRPr sz="9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1" name="10%…"/>
          <p:cNvSpPr txBox="1"/>
          <p:nvPr/>
        </p:nvSpPr>
        <p:spPr>
          <a:xfrm>
            <a:off x="18241102" y="10885255"/>
            <a:ext cx="29992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nl-BE" sz="4000" dirty="0">
                <a:latin typeface="Calibri" panose="020F0502020204030204" pitchFamily="34" charset="0"/>
                <a:cs typeface="Calibri" panose="020F0502020204030204" pitchFamily="34" charset="0"/>
              </a:rPr>
              <a:t>Les 10%</a:t>
            </a:r>
          </a:p>
          <a:p>
            <a:pPr algn="l"/>
            <a:r>
              <a:rPr lang="nl-B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d’élèves</a:t>
            </a:r>
            <a:r>
              <a:rPr lang="nl-B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nl-BE" sz="4000" dirty="0">
                <a:latin typeface="Calibri" panose="020F0502020204030204" pitchFamily="34" charset="0"/>
                <a:cs typeface="Calibri" panose="020F0502020204030204" pitchFamily="34" charset="0"/>
              </a:rPr>
              <a:t>les plus riches</a:t>
            </a:r>
          </a:p>
        </p:txBody>
      </p:sp>
      <p:sp>
        <p:nvSpPr>
          <p:cNvPr id="282" name="10%…"/>
          <p:cNvSpPr txBox="1"/>
          <p:nvPr/>
        </p:nvSpPr>
        <p:spPr>
          <a:xfrm>
            <a:off x="2831893" y="10847356"/>
            <a:ext cx="338874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nl-BE" sz="4000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10%</a:t>
            </a:r>
          </a:p>
          <a:p>
            <a:pPr algn="l"/>
            <a:r>
              <a:rPr lang="nl-B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d’élèves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l-BE" sz="4000" dirty="0">
                <a:latin typeface="Calibri" panose="020F0502020204030204" pitchFamily="34" charset="0"/>
                <a:cs typeface="Calibri" panose="020F0502020204030204" pitchFamily="34" charset="0"/>
              </a:rPr>
              <a:t>les plus </a:t>
            </a:r>
            <a:r>
              <a:rPr lang="nl-B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pauvre</a:t>
            </a:r>
            <a:r>
              <a:rPr lang="nl-BE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" name="Title 2"/>
          <p:cNvSpPr txBox="1"/>
          <p:nvPr/>
        </p:nvSpPr>
        <p:spPr>
          <a:xfrm>
            <a:off x="600075" y="1290205"/>
            <a:ext cx="24590376" cy="172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 defTabSz="371475">
              <a:defRPr sz="4319" b="1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endParaRPr lang="nl-BE" sz="6000" dirty="0">
              <a:latin typeface="Calibri" panose="020F0502020204030204" pitchFamily="34" charset="0"/>
            </a:endParaRPr>
          </a:p>
          <a:p>
            <a:r>
              <a:rPr lang="nl-BE" sz="6000" dirty="0" err="1">
                <a:latin typeface="Calibri" panose="020F0502020204030204" pitchFamily="34" charset="0"/>
              </a:rPr>
              <a:t>Orientation</a:t>
            </a:r>
            <a:r>
              <a:rPr lang="nl-BE" sz="6000" dirty="0">
                <a:latin typeface="Calibri" panose="020F0502020204030204" pitchFamily="34" charset="0"/>
              </a:rPr>
              <a:t> </a:t>
            </a:r>
            <a:r>
              <a:rPr lang="nl-BE" sz="6000" dirty="0" err="1">
                <a:latin typeface="Calibri" panose="020F0502020204030204" pitchFamily="34" charset="0"/>
              </a:rPr>
              <a:t>scolaire</a:t>
            </a:r>
            <a:r>
              <a:rPr lang="nl-BE" sz="6000" dirty="0">
                <a:latin typeface="Calibri" panose="020F0502020204030204" pitchFamily="34" charset="0"/>
              </a:rPr>
              <a:t> -  3ème </a:t>
            </a:r>
            <a:r>
              <a:rPr lang="nl-BE" sz="6000" dirty="0" err="1">
                <a:latin typeface="Calibri" panose="020F0502020204030204" pitchFamily="34" charset="0"/>
              </a:rPr>
              <a:t>année</a:t>
            </a:r>
            <a:r>
              <a:rPr lang="nl-BE" sz="6000" dirty="0">
                <a:latin typeface="Calibri" panose="020F0502020204030204" pitchFamily="34" charset="0"/>
              </a:rPr>
              <a:t> - </a:t>
            </a:r>
            <a:r>
              <a:rPr lang="nl-BE" sz="6000" dirty="0" err="1">
                <a:latin typeface="Calibri" panose="020F0502020204030204" pitchFamily="34" charset="0"/>
              </a:rPr>
              <a:t>Enseignement</a:t>
            </a:r>
            <a:r>
              <a:rPr lang="nl-BE" sz="6000" dirty="0">
                <a:latin typeface="Calibri" panose="020F0502020204030204" pitchFamily="34" charset="0"/>
              </a:rPr>
              <a:t> secondaire ordinaire</a:t>
            </a:r>
            <a:endParaRPr sz="6000" dirty="0">
              <a:latin typeface="Calibri" panose="020F0502020204030204" pitchFamily="34" charset="0"/>
            </a:endParaRPr>
          </a:p>
        </p:txBody>
      </p:sp>
      <p:sp>
        <p:nvSpPr>
          <p:cNvPr id="284" name="Line"/>
          <p:cNvSpPr/>
          <p:nvPr/>
        </p:nvSpPr>
        <p:spPr>
          <a:xfrm flipH="1" flipV="1">
            <a:off x="446091" y="10809615"/>
            <a:ext cx="21617995" cy="1"/>
          </a:xfrm>
          <a:prstGeom prst="line">
            <a:avLst/>
          </a:prstGeom>
          <a:ln w="88900">
            <a:solidFill>
              <a:srgbClr val="535353"/>
            </a:solidFill>
            <a:miter lim="400000"/>
            <a:headEnd type="stealth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6" name="100%"/>
          <p:cNvSpPr txBox="1"/>
          <p:nvPr/>
        </p:nvSpPr>
        <p:spPr>
          <a:xfrm>
            <a:off x="1757881" y="3705744"/>
            <a:ext cx="107401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98AD0-17F1-F846-BE81-31B1C1FF2A02}"/>
              </a:ext>
            </a:extLst>
          </p:cNvPr>
          <p:cNvSpPr txBox="1"/>
          <p:nvPr/>
        </p:nvSpPr>
        <p:spPr>
          <a:xfrm>
            <a:off x="20264850" y="4262987"/>
            <a:ext cx="102752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Autres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AD2C30-DC68-6949-A465-0662A59B61B8}"/>
              </a:ext>
            </a:extLst>
          </p:cNvPr>
          <p:cNvSpPr txBox="1"/>
          <p:nvPr/>
        </p:nvSpPr>
        <p:spPr>
          <a:xfrm>
            <a:off x="20264850" y="5081796"/>
            <a:ext cx="205665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Profesionnelle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C91D68-0CF9-314B-BF18-AE14EFE7B5E2}"/>
              </a:ext>
            </a:extLst>
          </p:cNvPr>
          <p:cNvSpPr txBox="1"/>
          <p:nvPr/>
        </p:nvSpPr>
        <p:spPr>
          <a:xfrm>
            <a:off x="20264850" y="5900605"/>
            <a:ext cx="352821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Technique de Transition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64F4D7-DE2B-5440-972A-D44287E3A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9974" y="4317810"/>
            <a:ext cx="431800" cy="36918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5FBC0C-FCA7-5D4C-9881-733C4E5BA00F}"/>
              </a:ext>
            </a:extLst>
          </p:cNvPr>
          <p:cNvSpPr txBox="1"/>
          <p:nvPr/>
        </p:nvSpPr>
        <p:spPr>
          <a:xfrm>
            <a:off x="20264850" y="7538224"/>
            <a:ext cx="35169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Général de Qualification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C45F50-B641-374F-8871-A71D857F819D}"/>
              </a:ext>
            </a:extLst>
          </p:cNvPr>
          <p:cNvSpPr txBox="1"/>
          <p:nvPr/>
        </p:nvSpPr>
        <p:spPr>
          <a:xfrm>
            <a:off x="20264850" y="6719414"/>
            <a:ext cx="389690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Technique de Qualification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6736527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Line"/>
          <p:cNvSpPr/>
          <p:nvPr/>
        </p:nvSpPr>
        <p:spPr>
          <a:xfrm flipV="1">
            <a:off x="12192000" y="2694534"/>
            <a:ext cx="0" cy="9893628"/>
          </a:xfrm>
          <a:prstGeom prst="line">
            <a:avLst/>
          </a:prstGeom>
          <a:ln w="88900">
            <a:solidFill>
              <a:srgbClr val="F28E00"/>
            </a:solidFill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6" name="Meer kans op een A-attest voor:"/>
          <p:cNvSpPr txBox="1"/>
          <p:nvPr/>
        </p:nvSpPr>
        <p:spPr>
          <a:xfrm>
            <a:off x="1320187" y="2592614"/>
            <a:ext cx="9712866" cy="1598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spcBef>
                <a:spcPts val="5900"/>
              </a:spcBef>
              <a:defRPr sz="4800">
                <a:solidFill>
                  <a:srgbClr val="535353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fr-BE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de probabilité de recevoir une </a:t>
            </a:r>
            <a:r>
              <a:rPr lang="fr-BE" sz="6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attestation A </a:t>
            </a:r>
            <a:r>
              <a:rPr lang="fr-BE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: </a:t>
            </a:r>
            <a:endParaRPr sz="6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" name="Meer kans op een B- en C-attest voor:"/>
          <p:cNvSpPr txBox="1"/>
          <p:nvPr/>
        </p:nvSpPr>
        <p:spPr>
          <a:xfrm>
            <a:off x="13142960" y="2417181"/>
            <a:ext cx="127254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spcBef>
                <a:spcPts val="5900"/>
              </a:spcBef>
              <a:defRPr sz="4800">
                <a:solidFill>
                  <a:srgbClr val="535353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de probabilité de recevoir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BE" sz="6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attestation B </a:t>
            </a:r>
            <a:r>
              <a:rPr lang="fr-BE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127" y="4900050"/>
            <a:ext cx="2077568" cy="4210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7381" y="5147700"/>
            <a:ext cx="1910374" cy="3715076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tle 2"/>
          <p:cNvSpPr txBox="1"/>
          <p:nvPr/>
        </p:nvSpPr>
        <p:spPr>
          <a:xfrm>
            <a:off x="5137836" y="719740"/>
            <a:ext cx="15892376" cy="85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l" defTabSz="520065">
              <a:defRPr sz="6048" b="1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 dirty="0">
                <a:latin typeface="Calibri" panose="020F0502020204030204" pitchFamily="34" charset="0"/>
                <a:cs typeface="Calibri" panose="020F0502020204030204" pitchFamily="34" charset="0"/>
              </a:rPr>
              <a:t>Orientation stéréotypée 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ijdelijke aanduiding voor inhoud 2"/>
          <p:cNvSpPr txBox="1"/>
          <p:nvPr/>
        </p:nvSpPr>
        <p:spPr>
          <a:xfrm>
            <a:off x="15075377" y="9299540"/>
            <a:ext cx="8860566" cy="3321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71500" indent="-571500" algn="l" defTabSz="387984">
              <a:lnSpc>
                <a:spcPct val="80000"/>
              </a:lnSpc>
              <a:spcBef>
                <a:spcPts val="2700"/>
              </a:spcBef>
              <a:buSzPct val="125000"/>
              <a:buFont typeface="Arial" panose="020B0604020202020204" pitchFamily="34" charset="0"/>
              <a:buChar char="•"/>
              <a:defRPr sz="4183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nl-B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Garçons </a:t>
            </a:r>
          </a:p>
          <a:p>
            <a:pPr algn="l" defTabSz="387984">
              <a:lnSpc>
                <a:spcPct val="80000"/>
              </a:lnSpc>
              <a:spcBef>
                <a:spcPts val="2700"/>
              </a:spcBef>
              <a:buSzPct val="125000"/>
              <a:defRPr sz="4183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nl-B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SSE</a:t>
            </a:r>
            <a:r>
              <a:rPr lang="fr-B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peu élevée</a:t>
            </a:r>
            <a:endParaRPr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387984">
              <a:lnSpc>
                <a:spcPct val="80000"/>
              </a:lnSpc>
              <a:spcBef>
                <a:spcPts val="2700"/>
              </a:spcBef>
              <a:buSzPct val="125000"/>
              <a:defRPr sz="4183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nl-B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fr-B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Origine étrangère</a:t>
            </a:r>
          </a:p>
        </p:txBody>
      </p:sp>
      <p:sp>
        <p:nvSpPr>
          <p:cNvPr id="313" name="Tijdelijke aanduiding voor inhoud 2"/>
          <p:cNvSpPr txBox="1"/>
          <p:nvPr/>
        </p:nvSpPr>
        <p:spPr>
          <a:xfrm>
            <a:off x="2751961" y="9819476"/>
            <a:ext cx="8860566" cy="3321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71500" indent="-571500" algn="l" defTabSz="387984">
              <a:lnSpc>
                <a:spcPct val="80000"/>
              </a:lnSpc>
              <a:spcBef>
                <a:spcPts val="2700"/>
              </a:spcBef>
              <a:buSzPct val="125000"/>
              <a:buFont typeface="Arial" panose="020B0604020202020204" pitchFamily="34" charset="0"/>
              <a:buChar char="•"/>
              <a:defRPr sz="4183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nl-BE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Filles</a:t>
            </a:r>
            <a:endParaRPr lang="nl-BE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387984">
              <a:lnSpc>
                <a:spcPct val="80000"/>
              </a:lnSpc>
              <a:spcBef>
                <a:spcPts val="2700"/>
              </a:spcBef>
              <a:buSzPct val="125000"/>
              <a:defRPr sz="4183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nl-B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SSE</a:t>
            </a:r>
            <a:r>
              <a:rPr lang="fr-B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élevé </a:t>
            </a:r>
            <a:endParaRPr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387984">
              <a:lnSpc>
                <a:spcPct val="80000"/>
              </a:lnSpc>
              <a:spcBef>
                <a:spcPts val="2700"/>
              </a:spcBef>
              <a:buSzPct val="125000"/>
              <a:defRPr sz="4183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nl-B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fr-B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Origine belge</a:t>
            </a:r>
          </a:p>
          <a:p>
            <a:pPr algn="l" defTabSz="387984">
              <a:lnSpc>
                <a:spcPct val="80000"/>
              </a:lnSpc>
              <a:spcBef>
                <a:spcPts val="2700"/>
              </a:spcBef>
              <a:buSzPct val="125000"/>
              <a:defRPr sz="4183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/>
      <p:bldP spid="307" grpId="0" animBg="1"/>
      <p:bldP spid="3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6FD635-C86B-1B49-9CE3-9393367CE597}"/>
              </a:ext>
            </a:extLst>
          </p:cNvPr>
          <p:cNvSpPr txBox="1"/>
          <p:nvPr/>
        </p:nvSpPr>
        <p:spPr>
          <a:xfrm>
            <a:off x="1688867" y="9776505"/>
            <a:ext cx="124660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8" name="Tekstvak 9">
            <a:extLst>
              <a:ext uri="{FF2B5EF4-FFF2-40B4-BE49-F238E27FC236}">
                <a16:creationId xmlns:a16="http://schemas.microsoft.com/office/drawing/2014/main" id="{630917B0-74E2-A94A-8FA9-5B1F81DE325E}"/>
              </a:ext>
            </a:extLst>
          </p:cNvPr>
          <p:cNvSpPr txBox="1"/>
          <p:nvPr/>
        </p:nvSpPr>
        <p:spPr>
          <a:xfrm>
            <a:off x="16326469" y="9059220"/>
            <a:ext cx="12141045" cy="2281937"/>
          </a:xfrm>
          <a:prstGeom prst="rect">
            <a:avLst/>
          </a:prstGeom>
          <a:solidFill>
            <a:srgbClr val="E632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8854" tIns="108854" rIns="108854" bIns="108854">
            <a:spAutoFit/>
          </a:bodyPr>
          <a:lstStyle/>
          <a:p>
            <a:pPr algn="l">
              <a:defRPr sz="67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/>
              <a:t>Attestation </a:t>
            </a:r>
            <a:r>
              <a:t>=</a:t>
            </a:r>
          </a:p>
          <a:p>
            <a:pPr algn="l">
              <a:defRPr sz="67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/>
              <a:t>Homogénéisation  </a:t>
            </a: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E6E277-452B-FC4B-87A4-278C737C2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08639" y="658368"/>
            <a:ext cx="33112627" cy="77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32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1178824" y="2045930"/>
            <a:ext cx="21005800" cy="10402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SzTx/>
              <a:buNone/>
              <a:defRPr sz="7900"/>
            </a:pPr>
            <a:r>
              <a:rPr lang="fr-BE" sz="6000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Eléments pris en compte pour l’orientation :</a:t>
            </a:r>
            <a:endParaRPr sz="6000" b="1" dirty="0">
              <a:solidFill>
                <a:srgbClr val="4E81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Tx/>
              <a:buNone/>
              <a:defRPr sz="6100">
                <a:solidFill>
                  <a:srgbClr val="DCC205"/>
                </a:solidFill>
              </a:defRPr>
            </a:pPr>
            <a:r>
              <a:rPr lang="fr-BE" sz="6000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 scolaires</a:t>
            </a:r>
            <a:endParaRPr sz="6000" dirty="0">
              <a:solidFill>
                <a:srgbClr val="4E81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Tx/>
              <a:buNone/>
              <a:defRPr sz="6100">
                <a:solidFill>
                  <a:srgbClr val="DCC205"/>
                </a:solidFill>
              </a:defRPr>
            </a:pPr>
            <a:r>
              <a:rPr lang="fr-BE" sz="6000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Parcours scolaire ultérieur </a:t>
            </a:r>
            <a:endParaRPr lang="nl-BE" sz="6000" dirty="0">
              <a:solidFill>
                <a:srgbClr val="4E81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Tx/>
              <a:buNone/>
              <a:defRPr sz="6100">
                <a:solidFill>
                  <a:srgbClr val="DCC205"/>
                </a:solidFill>
              </a:defRPr>
            </a:pPr>
            <a:r>
              <a:rPr lang="fr-BE" sz="6000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 en compte de la situation sociale et familiale </a:t>
            </a:r>
          </a:p>
          <a:p>
            <a:pPr marL="0" indent="0">
              <a:lnSpc>
                <a:spcPct val="90000"/>
              </a:lnSpc>
              <a:buSzTx/>
              <a:buNone/>
              <a:defRPr sz="6100">
                <a:solidFill>
                  <a:srgbClr val="DCC205"/>
                </a:solidFill>
              </a:defRPr>
            </a:pPr>
            <a:r>
              <a:rPr lang="fr-BE" sz="6000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Politiques de remédiation</a:t>
            </a:r>
            <a:endParaRPr sz="6000" dirty="0">
              <a:solidFill>
                <a:srgbClr val="4E81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Tx/>
              <a:buNone/>
              <a:defRPr sz="6100">
                <a:solidFill>
                  <a:srgbClr val="DCC205"/>
                </a:solidFill>
              </a:defRPr>
            </a:pPr>
            <a:r>
              <a:rPr lang="fr-BE" sz="6000" dirty="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Travaux de vacances </a:t>
            </a:r>
            <a:endParaRPr sz="6000" dirty="0">
              <a:solidFill>
                <a:srgbClr val="4E81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7" name="Title 2"/>
          <p:cNvSpPr txBox="1"/>
          <p:nvPr/>
        </p:nvSpPr>
        <p:spPr>
          <a:xfrm>
            <a:off x="1646604" y="614428"/>
            <a:ext cx="21668516" cy="85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defTabSz="520065">
              <a:defRPr sz="6048" b="1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 b="1" dirty="0">
                <a:latin typeface="Calibri" panose="020F0502020204030204" pitchFamily="34" charset="0"/>
                <a:cs typeface="Calibri" panose="020F0502020204030204" pitchFamily="34" charset="0"/>
              </a:rPr>
              <a:t>Pratiques d’orientation</a:t>
            </a:r>
            <a:endParaRPr sz="9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3928977-53B1-BD47-B73F-5DA078DC9637}"/>
              </a:ext>
            </a:extLst>
          </p:cNvPr>
          <p:cNvSpPr txBox="1"/>
          <p:nvPr/>
        </p:nvSpPr>
        <p:spPr>
          <a:xfrm>
            <a:off x="1602164" y="614428"/>
            <a:ext cx="19793513" cy="300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200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pPr algn="l"/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92126D-9EC0-2B4A-B8AD-61E7D571C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42521" y="4459833"/>
            <a:ext cx="847458" cy="8474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25C019-548A-3B46-9B32-32B4342A5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88703" y="4459833"/>
            <a:ext cx="847458" cy="847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8B3BB-034E-A34E-864F-86492FF29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6877" y="4491504"/>
            <a:ext cx="847458" cy="8474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DDF565-101A-E14D-9864-0448A9956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79141" y="6039530"/>
            <a:ext cx="847458" cy="8474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29A292-44D4-B041-B83F-B2A3507F2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730570" y="6004206"/>
            <a:ext cx="770418" cy="7704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FF3300-B43E-0342-929F-F7D7FF9F4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33882" y="6039530"/>
            <a:ext cx="847458" cy="8474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A72586-8689-A348-9F7B-05B97AE9D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682226" y="6039530"/>
            <a:ext cx="847458" cy="8474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5B85B1-A5F7-4E4D-96A2-1808CFBFD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07544" y="9185017"/>
            <a:ext cx="847458" cy="8474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0330782-BC64-924B-95B8-37BE45106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998377" y="9262057"/>
            <a:ext cx="770418" cy="7704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272158-ED3C-4045-BA71-29C962B8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49888" y="9191886"/>
            <a:ext cx="847458" cy="847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FB6EB7-082F-D846-8449-D04920BB0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92232" y="9243199"/>
            <a:ext cx="770418" cy="7704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766683-FEE9-8446-B0D9-1D41D05AA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40621" y="10777406"/>
            <a:ext cx="770418" cy="7704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878824-D7E7-C244-B8FA-E1F2F8BF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58902" y="10732228"/>
            <a:ext cx="847458" cy="8474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E8D86E-964A-AF40-A36A-3D12AD967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83400" y="10777406"/>
            <a:ext cx="847458" cy="8474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6D0176-417A-3447-BF65-6F7D69E49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34255" y="10764898"/>
            <a:ext cx="770418" cy="770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6A1FD5-D38E-4610-BBEF-15EE77864642}"/>
              </a:ext>
            </a:extLst>
          </p:cNvPr>
          <p:cNvSpPr txBox="1"/>
          <p:nvPr/>
        </p:nvSpPr>
        <p:spPr>
          <a:xfrm>
            <a:off x="12804522" y="9365137"/>
            <a:ext cx="1177055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3000" b="1" i="0" u="none" strike="noStrike" cap="none" spc="0" normalizeH="0" baseline="0" dirty="0">
                <a:ln>
                  <a:noFill/>
                </a:ln>
                <a:solidFill>
                  <a:srgbClr val="4E8196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=&gt; Dans les écoles où il y a plus d’élèves d’origine</a:t>
            </a:r>
            <a:r>
              <a:rPr kumimoji="0" lang="fr-BE" sz="3000" b="1" i="0" u="none" strike="noStrike" cap="none" spc="0" normalizeH="0" dirty="0">
                <a:ln>
                  <a:noFill/>
                </a:ln>
                <a:solidFill>
                  <a:srgbClr val="4E8196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étrangère </a:t>
            </a:r>
            <a:endParaRPr kumimoji="0" lang="fr-BE" sz="3000" b="1" i="0" u="none" strike="noStrike" cap="none" spc="0" normalizeH="0" baseline="0" dirty="0">
              <a:ln>
                <a:noFill/>
              </a:ln>
              <a:solidFill>
                <a:srgbClr val="4E8196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5AC56E-5E54-422E-BB29-8B5F7013EDEF}"/>
              </a:ext>
            </a:extLst>
          </p:cNvPr>
          <p:cNvSpPr txBox="1"/>
          <p:nvPr/>
        </p:nvSpPr>
        <p:spPr>
          <a:xfrm>
            <a:off x="11334335" y="10791128"/>
            <a:ext cx="1295611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3000" b="1" i="0" u="none" strike="noStrike" cap="none" spc="0" normalizeH="0" baseline="0" dirty="0">
                <a:ln>
                  <a:noFill/>
                </a:ln>
                <a:solidFill>
                  <a:srgbClr val="4E8196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=&gt; Dans les écoles avec</a:t>
            </a:r>
            <a:r>
              <a:rPr kumimoji="0" lang="fr-BE" sz="3000" b="1" i="0" u="none" strike="noStrike" cap="none" spc="0" normalizeH="0" dirty="0">
                <a:ln>
                  <a:noFill/>
                </a:ln>
                <a:solidFill>
                  <a:srgbClr val="4E8196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plus grande proportion d</a:t>
            </a:r>
            <a:r>
              <a:rPr kumimoji="0" lang="fr-BE" sz="3000" b="1" i="0" u="none" strike="noStrike" cap="none" spc="0" normalizeH="0" baseline="0" dirty="0">
                <a:ln>
                  <a:noFill/>
                </a:ln>
                <a:solidFill>
                  <a:srgbClr val="4E8196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’élèves à SSE élevé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3B39DDA-BE86-4005-815A-B9180B42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87790" y="4467670"/>
            <a:ext cx="847458" cy="847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92D2087-85EC-4FBD-B899-9A27DA0E6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785298" y="7507465"/>
            <a:ext cx="847458" cy="847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AC5E158-F6B6-4644-B585-5C87F6A8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518638" y="7472806"/>
            <a:ext cx="917981" cy="91798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D922B14-A65F-40B0-ACF2-72EEABF76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693287" y="7507465"/>
            <a:ext cx="847458" cy="84745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ED5421-78A0-47C1-AA44-190C528F9645}"/>
              </a:ext>
            </a:extLst>
          </p:cNvPr>
          <p:cNvSpPr txBox="1"/>
          <p:nvPr/>
        </p:nvSpPr>
        <p:spPr>
          <a:xfrm>
            <a:off x="19852011" y="7640488"/>
            <a:ext cx="496855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fr-BE" b="1" dirty="0">
                <a:solidFill>
                  <a:srgbClr val="4E81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=&gt; </a:t>
            </a:r>
            <a:r>
              <a:rPr kumimoji="0" lang="fr-BE" sz="3000" b="1" i="0" u="none" strike="noStrike" cap="none" spc="0" normalizeH="0" baseline="0" dirty="0">
                <a:ln>
                  <a:noFill/>
                </a:ln>
                <a:solidFill>
                  <a:srgbClr val="4E8196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Dans le qualifiant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07F522C-D255-40F8-AB6B-28CDC8A48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610959" y="7498888"/>
            <a:ext cx="847458" cy="8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1827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46" y="4081962"/>
            <a:ext cx="4889955" cy="8208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158" y="4233609"/>
            <a:ext cx="3196091" cy="7798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1678" y="3297824"/>
            <a:ext cx="5654610" cy="862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24383999" cy="125729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Barometer Onderwijs"/>
          <p:cNvSpPr txBox="1">
            <a:spLocks noGrp="1"/>
          </p:cNvSpPr>
          <p:nvPr>
            <p:ph type="title"/>
          </p:nvPr>
        </p:nvSpPr>
        <p:spPr>
          <a:xfrm>
            <a:off x="1502906" y="114300"/>
            <a:ext cx="27038711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defRPr sz="9600" b="1">
                <a:solidFill>
                  <a:srgbClr val="970047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Utopia Std"/>
              </a:rPr>
              <a:t>Le Baromètre de la Diversité - Enseignement</a:t>
            </a:r>
            <a:br>
              <a:rPr lang="fr-BE" sz="8800" b="1" dirty="0">
                <a:solidFill>
                  <a:schemeClr val="bg1"/>
                </a:solidFill>
                <a:sym typeface="Utopia Std"/>
              </a:rPr>
            </a:br>
            <a:endParaRPr sz="8800" b="0" dirty="0">
              <a:solidFill>
                <a:schemeClr val="bg1"/>
              </a:solidFill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2B0177A-7D33-42A5-AD0D-3672BBE90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24131" y="12648695"/>
            <a:ext cx="3444313" cy="9662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10C1BC6D-D365-DB4D-B0E4-BAE283DC5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14" y="66443"/>
            <a:ext cx="18122900" cy="1218723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2F75C46-6C9E-4F10-BA48-59848115B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442" y="66443"/>
            <a:ext cx="18252650" cy="12167375"/>
          </a:xfrm>
          <a:prstGeom prst="rect">
            <a:avLst/>
          </a:prstGeom>
        </p:spPr>
      </p:pic>
      <p:sp>
        <p:nvSpPr>
          <p:cNvPr id="336" name="Title 2"/>
          <p:cNvSpPr txBox="1"/>
          <p:nvPr/>
        </p:nvSpPr>
        <p:spPr>
          <a:xfrm>
            <a:off x="-628650" y="914400"/>
            <a:ext cx="25431750" cy="961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r>
              <a:rPr lang="fr-BE" sz="5400" b="1" dirty="0">
                <a:solidFill>
                  <a:srgbClr val="F28E00"/>
                </a:solidFill>
                <a:latin typeface="Utopia Std"/>
              </a:rPr>
              <a:t>Conseil de classe - vignette type 1: quelles attestations délivreriez-vous ? </a:t>
            </a:r>
            <a:endParaRPr sz="5400" b="1" dirty="0">
              <a:solidFill>
                <a:srgbClr val="F28E00"/>
              </a:solidFill>
              <a:latin typeface="Utopia Std"/>
            </a:endParaRPr>
          </a:p>
        </p:txBody>
      </p:sp>
      <p:sp>
        <p:nvSpPr>
          <p:cNvPr id="339" name="Grafiek op basis van xxxx bevragingen van 1002 leerkrachten uit 283 scholen."/>
          <p:cNvSpPr txBox="1"/>
          <p:nvPr/>
        </p:nvSpPr>
        <p:spPr>
          <a:xfrm>
            <a:off x="325761" y="12578635"/>
            <a:ext cx="2175134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2F927-C183-7849-AB23-041AB548C84B}"/>
              </a:ext>
            </a:extLst>
          </p:cNvPr>
          <p:cNvSpPr txBox="1"/>
          <p:nvPr/>
        </p:nvSpPr>
        <p:spPr>
          <a:xfrm>
            <a:off x="7218313" y="10885869"/>
            <a:ext cx="169452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B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Fille</a:t>
            </a:r>
            <a:endParaRPr lang="nl-B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OB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09904-BE2C-A64E-92D4-DAC80AAF8007}"/>
              </a:ext>
            </a:extLst>
          </p:cNvPr>
          <p:cNvSpPr txBox="1"/>
          <p:nvPr/>
        </p:nvSpPr>
        <p:spPr>
          <a:xfrm>
            <a:off x="9327771" y="10847213"/>
            <a:ext cx="130505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B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Fille</a:t>
            </a:r>
            <a:endParaRPr lang="nl-B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OE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B619D-7E3F-1343-AE72-ECFC71E76954}"/>
              </a:ext>
            </a:extLst>
          </p:cNvPr>
          <p:cNvSpPr txBox="1"/>
          <p:nvPr/>
        </p:nvSpPr>
        <p:spPr>
          <a:xfrm>
            <a:off x="11160733" y="10847213"/>
            <a:ext cx="145713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Garçon</a:t>
            </a:r>
          </a:p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OB </a:t>
            </a:r>
          </a:p>
          <a:p>
            <a:r>
              <a:rPr lang="en-US" sz="3600" dirty="0"/>
              <a:t>↓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5F1F4-69F7-5341-8765-B592C2331EDD}"/>
              </a:ext>
            </a:extLst>
          </p:cNvPr>
          <p:cNvSpPr txBox="1"/>
          <p:nvPr/>
        </p:nvSpPr>
        <p:spPr>
          <a:xfrm>
            <a:off x="13145767" y="10847213"/>
            <a:ext cx="108683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nl-B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Fille</a:t>
            </a:r>
            <a:endParaRPr lang="nl-B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OB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/>
              <a:t>↓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FA6EC-708D-C549-92AE-267B77FCB1B1}"/>
              </a:ext>
            </a:extLst>
          </p:cNvPr>
          <p:cNvSpPr txBox="1"/>
          <p:nvPr/>
        </p:nvSpPr>
        <p:spPr>
          <a:xfrm>
            <a:off x="14603508" y="10837471"/>
            <a:ext cx="1561325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Garçon </a:t>
            </a:r>
          </a:p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OE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/>
              <a:t>↓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9E8CD8-D69E-574C-9203-B034305FF668}"/>
              </a:ext>
            </a:extLst>
          </p:cNvPr>
          <p:cNvSpPr txBox="1"/>
          <p:nvPr/>
        </p:nvSpPr>
        <p:spPr>
          <a:xfrm>
            <a:off x="16809469" y="10800458"/>
            <a:ext cx="108683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nl-B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Fille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OE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/>
              <a:t>↓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8031C-B8DD-F743-BD9A-8441050E8251}"/>
              </a:ext>
            </a:extLst>
          </p:cNvPr>
          <p:cNvSpPr txBox="1"/>
          <p:nvPr/>
        </p:nvSpPr>
        <p:spPr>
          <a:xfrm>
            <a:off x="3923422" y="10805090"/>
            <a:ext cx="348653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nl-BE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Moyenne Totale  </a:t>
            </a:r>
            <a:r>
              <a:rPr kumimoji="0" lang="nl-BE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9085867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id="{04ECE1B0-67C5-4F8B-A931-6A1814C78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38100"/>
            <a:ext cx="18274558" cy="1228948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57F2219-B8D3-4952-AF55-83CA9D280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045" y="38100"/>
            <a:ext cx="18189103" cy="12291069"/>
          </a:xfrm>
          <a:prstGeom prst="rect">
            <a:avLst/>
          </a:prstGeom>
        </p:spPr>
      </p:pic>
      <p:sp>
        <p:nvSpPr>
          <p:cNvPr id="336" name="Title 2"/>
          <p:cNvSpPr txBox="1"/>
          <p:nvPr/>
        </p:nvSpPr>
        <p:spPr>
          <a:xfrm>
            <a:off x="647490" y="780651"/>
            <a:ext cx="25574624" cy="83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l" defTabSz="487044">
              <a:defRPr sz="5664" b="1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5400" dirty="0"/>
              <a:t>Conseil de classe vignette type 2 : quelles attestations délivreriez-vous ? </a:t>
            </a:r>
            <a:endParaRPr sz="54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2F927-C183-7849-AB23-041AB548C84B}"/>
              </a:ext>
            </a:extLst>
          </p:cNvPr>
          <p:cNvSpPr txBox="1"/>
          <p:nvPr/>
        </p:nvSpPr>
        <p:spPr>
          <a:xfrm>
            <a:off x="7467889" y="10765442"/>
            <a:ext cx="127438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nl-B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Fille</a:t>
            </a:r>
            <a:endParaRPr lang="nl-B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09904-BE2C-A64E-92D4-DAC80AAF8007}"/>
              </a:ext>
            </a:extLst>
          </p:cNvPr>
          <p:cNvSpPr txBox="1"/>
          <p:nvPr/>
        </p:nvSpPr>
        <p:spPr>
          <a:xfrm>
            <a:off x="9296690" y="10765442"/>
            <a:ext cx="127438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nl-B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Fille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OE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B619D-7E3F-1343-AE72-ECFC71E76954}"/>
              </a:ext>
            </a:extLst>
          </p:cNvPr>
          <p:cNvSpPr txBox="1"/>
          <p:nvPr/>
        </p:nvSpPr>
        <p:spPr>
          <a:xfrm>
            <a:off x="11207772" y="10776515"/>
            <a:ext cx="145713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Garçon</a:t>
            </a:r>
          </a:p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OE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</a:rPr>
              <a:t>↓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5F1F4-69F7-5341-8765-B592C2331EDD}"/>
              </a:ext>
            </a:extLst>
          </p:cNvPr>
          <p:cNvSpPr txBox="1"/>
          <p:nvPr/>
        </p:nvSpPr>
        <p:spPr>
          <a:xfrm>
            <a:off x="13192678" y="10736867"/>
            <a:ext cx="108683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nl-B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Fille</a:t>
            </a:r>
            <a:endParaRPr lang="nl-B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</a:p>
          <a:p>
            <a:r>
              <a:rPr lang="en-US" sz="3600" dirty="0"/>
              <a:t>↓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FA6EC-708D-C549-92AE-267B77FCB1B1}"/>
              </a:ext>
            </a:extLst>
          </p:cNvPr>
          <p:cNvSpPr txBox="1"/>
          <p:nvPr/>
        </p:nvSpPr>
        <p:spPr>
          <a:xfrm>
            <a:off x="14644825" y="10736867"/>
            <a:ext cx="145713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Garçon</a:t>
            </a:r>
          </a:p>
          <a:p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OE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/>
              <a:t>↓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9E8CD8-D69E-574C-9203-B034305FF668}"/>
              </a:ext>
            </a:extLst>
          </p:cNvPr>
          <p:cNvSpPr txBox="1"/>
          <p:nvPr/>
        </p:nvSpPr>
        <p:spPr>
          <a:xfrm>
            <a:off x="16729113" y="10736867"/>
            <a:ext cx="108683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nl-B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Fille</a:t>
            </a:r>
            <a:endParaRPr lang="nl-B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3600" dirty="0">
                <a:latin typeface="Calibri" panose="020F0502020204030204" pitchFamily="34" charset="0"/>
                <a:cs typeface="Calibri" panose="020F0502020204030204" pitchFamily="34" charset="0"/>
              </a:rPr>
              <a:t>OE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/>
              <a:t>↓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SSE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8031C-B8DD-F743-BD9A-8441050E8251}"/>
              </a:ext>
            </a:extLst>
          </p:cNvPr>
          <p:cNvSpPr txBox="1"/>
          <p:nvPr/>
        </p:nvSpPr>
        <p:spPr>
          <a:xfrm>
            <a:off x="3660315" y="10805090"/>
            <a:ext cx="32076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nl-BE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Moyenne totale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652338-AD32-0A41-99D3-F39E7A27D906}"/>
              </a:ext>
            </a:extLst>
          </p:cNvPr>
          <p:cNvSpPr txBox="1"/>
          <p:nvPr/>
        </p:nvSpPr>
        <p:spPr>
          <a:xfrm>
            <a:off x="1659467" y="2453340"/>
            <a:ext cx="294430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nl-BE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Examens de passage</a:t>
            </a:r>
            <a:r>
              <a:rPr kumimoji="0" lang="nl-BE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3678555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676C38-42C8-9043-B01C-8A72BC0C2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3353" y="3405186"/>
            <a:ext cx="1348534" cy="2726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AEAD94-8A9B-E240-8D2A-B0754F0D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3794" y="3447500"/>
            <a:ext cx="1385366" cy="2708468"/>
          </a:xfrm>
          <a:prstGeom prst="rect">
            <a:avLst/>
          </a:prstGeom>
        </p:spPr>
      </p:pic>
      <p:pic>
        <p:nvPicPr>
          <p:cNvPr id="37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132" y="2779177"/>
            <a:ext cx="2972457" cy="3376791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Rectangle"/>
          <p:cNvSpPr/>
          <p:nvPr/>
        </p:nvSpPr>
        <p:spPr>
          <a:xfrm>
            <a:off x="4539756" y="6111790"/>
            <a:ext cx="5080001" cy="7887820"/>
          </a:xfrm>
          <a:prstGeom prst="rect">
            <a:avLst/>
          </a:prstGeom>
          <a:solidFill>
            <a:srgbClr val="585A62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4" name="Rectangle"/>
          <p:cNvSpPr/>
          <p:nvPr/>
        </p:nvSpPr>
        <p:spPr>
          <a:xfrm>
            <a:off x="9612243" y="6110724"/>
            <a:ext cx="5080000" cy="7887820"/>
          </a:xfrm>
          <a:prstGeom prst="rect">
            <a:avLst/>
          </a:prstGeom>
          <a:solidFill>
            <a:srgbClr val="F28E01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5" name="Rectangle"/>
          <p:cNvSpPr/>
          <p:nvPr/>
        </p:nvSpPr>
        <p:spPr>
          <a:xfrm>
            <a:off x="14699087" y="6110724"/>
            <a:ext cx="5080001" cy="7887820"/>
          </a:xfrm>
          <a:prstGeom prst="rect">
            <a:avLst/>
          </a:prstGeom>
          <a:solidFill>
            <a:srgbClr val="4F8196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3" name="Title 2"/>
          <p:cNvSpPr txBox="1"/>
          <p:nvPr/>
        </p:nvSpPr>
        <p:spPr>
          <a:xfrm>
            <a:off x="4292657" y="753681"/>
            <a:ext cx="22640066" cy="1704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l" defTabSz="520065">
              <a:defRPr sz="6048" b="1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nl-BE" sz="8000" err="1">
                <a:latin typeface="Calibri" panose="020F0502020204030204" pitchFamily="34" charset="0"/>
                <a:cs typeface="Calibri" panose="020F0502020204030204" pitchFamily="34" charset="0"/>
              </a:rPr>
              <a:t>Justification</a:t>
            </a:r>
            <a:r>
              <a:rPr lang="nl-BE" sz="8000">
                <a:latin typeface="Calibri" panose="020F0502020204030204" pitchFamily="34" charset="0"/>
                <a:cs typeface="Calibri" panose="020F0502020204030204" pitchFamily="34" charset="0"/>
              </a:rPr>
              <a:t> pour une réussite (AOA)</a:t>
            </a:r>
          </a:p>
          <a:p>
            <a:pPr algn="l" defTabSz="520065">
              <a:defRPr sz="6048" b="1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endParaRPr sz="8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9D3FD27F-CA0C-8D43-AD0B-DE177FE85C2E}"/>
              </a:ext>
            </a:extLst>
          </p:cNvPr>
          <p:cNvSpPr txBox="1"/>
          <p:nvPr/>
        </p:nvSpPr>
        <p:spPr>
          <a:xfrm>
            <a:off x="9811094" y="7809077"/>
            <a:ext cx="4920906" cy="320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fr-B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 origine belge :</a:t>
            </a:r>
          </a:p>
          <a:p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« </a:t>
            </a: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Maintien dans </a:t>
            </a:r>
          </a:p>
          <a:p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cette forme d’enseignement »</a:t>
            </a:r>
            <a:endParaRPr lang="fr-BE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endParaRPr lang="fr-BE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D1853EE4-A3A0-C04D-B255-2BF0DE5E0123}"/>
              </a:ext>
            </a:extLst>
          </p:cNvPr>
          <p:cNvSpPr txBox="1"/>
          <p:nvPr/>
        </p:nvSpPr>
        <p:spPr>
          <a:xfrm>
            <a:off x="14515502" y="7809077"/>
            <a:ext cx="5441950" cy="143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pPr>
              <a:lnSpc>
                <a:spcPct val="80000"/>
              </a:lnSpc>
              <a:spcBef>
                <a:spcPts val="2478"/>
              </a:spcBef>
              <a:buSzPct val="100000"/>
              <a:defRPr sz="3500"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 </a:t>
            </a:r>
            <a:r>
              <a:rPr lang="fr-BE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Garçon origine étrangère : </a:t>
            </a:r>
          </a:p>
          <a:p>
            <a:pPr>
              <a:buSzPct val="100000"/>
              <a:defRPr sz="3500"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« Maintien dans cette</a:t>
            </a:r>
          </a:p>
          <a:p>
            <a:pPr>
              <a:buSzPct val="100000"/>
              <a:defRPr sz="3500"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forme d’enseignement »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12DBA3A7-E81B-B74C-BFD4-9BB92C4F5E0A}"/>
              </a:ext>
            </a:extLst>
          </p:cNvPr>
          <p:cNvSpPr txBox="1"/>
          <p:nvPr/>
        </p:nvSpPr>
        <p:spPr>
          <a:xfrm>
            <a:off x="4728093" y="7327544"/>
            <a:ext cx="4703325" cy="482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algn="l" defTabSz="173355">
              <a:lnSpc>
                <a:spcPct val="80000"/>
              </a:lnSpc>
              <a:spcBef>
                <a:spcPts val="1218"/>
              </a:spcBef>
              <a:buSzPct val="125000"/>
              <a:defRPr sz="4450">
                <a:solidFill>
                  <a:srgbClr val="DCC205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fr-BE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algn="l" defTabSz="173355">
              <a:lnSpc>
                <a:spcPct val="80000"/>
              </a:lnSpc>
              <a:spcBef>
                <a:spcPts val="1218"/>
              </a:spcBef>
              <a:buSzPct val="125000"/>
              <a:defRPr sz="4450">
                <a:solidFill>
                  <a:srgbClr val="DCC20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« Soutien familial suffisant »</a:t>
            </a:r>
          </a:p>
          <a:p>
            <a:pPr algn="l" defTabSz="173355">
              <a:lnSpc>
                <a:spcPct val="80000"/>
              </a:lnSpc>
              <a:spcBef>
                <a:spcPts val="1218"/>
              </a:spcBef>
              <a:buSzPct val="125000"/>
              <a:defRPr sz="4450">
                <a:solidFill>
                  <a:srgbClr val="DCC205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fr-BE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algn="l" defTabSz="173355">
              <a:lnSpc>
                <a:spcPct val="80000"/>
              </a:lnSpc>
              <a:spcBef>
                <a:spcPts val="1218"/>
              </a:spcBef>
              <a:buSzPct val="125000"/>
              <a:defRPr sz="4450">
                <a:solidFill>
                  <a:srgbClr val="DCC20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« L’élève contribue sans doute à la bonne dynamique de la classe »</a:t>
            </a:r>
          </a:p>
          <a:p>
            <a:pPr defTabSz="173355">
              <a:lnSpc>
                <a:spcPct val="80000"/>
              </a:lnSpc>
              <a:spcBef>
                <a:spcPts val="1218"/>
              </a:spcBef>
              <a:buSzPct val="125000"/>
              <a:defRPr sz="4450">
                <a:solidFill>
                  <a:srgbClr val="DCC205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fr-BE" sz="3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09976403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03" y="2390889"/>
            <a:ext cx="3891666" cy="3891666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Rectangle"/>
          <p:cNvSpPr/>
          <p:nvPr/>
        </p:nvSpPr>
        <p:spPr>
          <a:xfrm>
            <a:off x="4772025" y="6111790"/>
            <a:ext cx="4847732" cy="7887820"/>
          </a:xfrm>
          <a:prstGeom prst="rect">
            <a:avLst/>
          </a:prstGeom>
          <a:solidFill>
            <a:srgbClr val="585A62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7584" y="2687516"/>
            <a:ext cx="3402522" cy="3513813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Rectangle"/>
          <p:cNvSpPr/>
          <p:nvPr/>
        </p:nvSpPr>
        <p:spPr>
          <a:xfrm>
            <a:off x="9612243" y="6110724"/>
            <a:ext cx="5080000" cy="7887820"/>
          </a:xfrm>
          <a:prstGeom prst="rect">
            <a:avLst/>
          </a:prstGeom>
          <a:solidFill>
            <a:srgbClr val="F28E01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5" name="Rectangle"/>
          <p:cNvSpPr/>
          <p:nvPr/>
        </p:nvSpPr>
        <p:spPr>
          <a:xfrm>
            <a:off x="14699087" y="6110724"/>
            <a:ext cx="5080001" cy="7887820"/>
          </a:xfrm>
          <a:prstGeom prst="rect">
            <a:avLst/>
          </a:prstGeom>
          <a:solidFill>
            <a:srgbClr val="4F8196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Rectangle"/>
          <p:cNvSpPr/>
          <p:nvPr/>
        </p:nvSpPr>
        <p:spPr>
          <a:xfrm>
            <a:off x="4573531" y="11466593"/>
            <a:ext cx="15279089" cy="2621489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0" name="Meisjes…"/>
          <p:cNvSpPr txBox="1"/>
          <p:nvPr/>
        </p:nvSpPr>
        <p:spPr>
          <a:xfrm>
            <a:off x="8811719" y="11336116"/>
            <a:ext cx="113636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endParaRPr lang="fr-BE" dirty="0"/>
          </a:p>
          <a:p>
            <a:pPr algn="l"/>
            <a:r>
              <a:rPr lang="fr-BE" sz="4000" dirty="0">
                <a:latin typeface="Calibri" panose="020F0502020204030204" pitchFamily="34" charset="0"/>
              </a:rPr>
              <a:t>Filles : </a:t>
            </a:r>
            <a:r>
              <a:rPr lang="fr-BE" sz="4000" dirty="0">
                <a:solidFill>
                  <a:schemeClr val="tx1"/>
                </a:solidFill>
                <a:latin typeface="Calibri" panose="020F0502020204030204" pitchFamily="34" charset="0"/>
              </a:rPr>
              <a:t>« Orientées vers des filières qui conduisent au marché du travail »</a:t>
            </a:r>
          </a:p>
          <a:p>
            <a:pPr algn="l"/>
            <a:endParaRPr dirty="0">
              <a:solidFill>
                <a:schemeClr val="tx1"/>
              </a:solidFill>
            </a:endParaRPr>
          </a:p>
        </p:txBody>
      </p:sp>
      <p:sp>
        <p:nvSpPr>
          <p:cNvPr id="373" name="Title 2"/>
          <p:cNvSpPr txBox="1"/>
          <p:nvPr/>
        </p:nvSpPr>
        <p:spPr>
          <a:xfrm>
            <a:off x="820009" y="290462"/>
            <a:ext cx="15892376" cy="85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 lnSpcReduction="20000"/>
          </a:bodyPr>
          <a:lstStyle/>
          <a:p>
            <a:pPr algn="l" defTabSz="520065">
              <a:defRPr sz="6048" b="1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endParaRPr b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9D3FD27F-CA0C-8D43-AD0B-DE177FE85C2E}"/>
              </a:ext>
            </a:extLst>
          </p:cNvPr>
          <p:cNvSpPr txBox="1"/>
          <p:nvPr/>
        </p:nvSpPr>
        <p:spPr>
          <a:xfrm>
            <a:off x="9885886" y="6787430"/>
            <a:ext cx="4600649" cy="320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571500" indent="-571500" algn="l">
              <a:lnSpc>
                <a:spcPct val="80000"/>
              </a:lnSpc>
              <a:spcBef>
                <a:spcPts val="5900"/>
              </a:spcBef>
              <a:buSzPct val="100000"/>
              <a:buFontTx/>
              <a:buChar char="•"/>
              <a:defRPr sz="3500"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sym typeface="Helvetica Neue"/>
              </a:rPr>
              <a:t>« Manque de soutien à la maison »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D1853EE4-A3A0-C04D-B255-2BF0DE5E0123}"/>
              </a:ext>
            </a:extLst>
          </p:cNvPr>
          <p:cNvSpPr txBox="1"/>
          <p:nvPr/>
        </p:nvSpPr>
        <p:spPr>
          <a:xfrm>
            <a:off x="15083973" y="6829756"/>
            <a:ext cx="4389744" cy="364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571500" indent="-571500" algn="l">
              <a:lnSpc>
                <a:spcPct val="80000"/>
              </a:lnSpc>
              <a:spcBef>
                <a:spcPts val="5900"/>
              </a:spcBef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sym typeface="Helvetica Neue"/>
              </a:rPr>
              <a:t>« Choix personnel de l’élève »</a:t>
            </a:r>
          </a:p>
          <a:p>
            <a:pPr marL="571500" indent="-571500" algn="l">
              <a:lnSpc>
                <a:spcPct val="80000"/>
              </a:lnSpc>
              <a:spcBef>
                <a:spcPts val="5900"/>
              </a:spcBef>
              <a:buSzPct val="100000"/>
              <a:buFontTx/>
              <a:buChar char="•"/>
              <a:defRPr sz="3500"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sym typeface="Helvetica Neue"/>
              </a:rPr>
              <a:t>« Maintien de la réputation de l’école »</a:t>
            </a:r>
          </a:p>
          <a:p>
            <a:pPr marL="571500" indent="-571500" algn="l">
              <a:lnSpc>
                <a:spcPct val="80000"/>
              </a:lnSpc>
              <a:spcBef>
                <a:spcPts val="5900"/>
              </a:spcBef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 Neue"/>
              </a:defRPr>
            </a:pPr>
            <a:endParaRPr lang="fr-BE" sz="3500" dirty="0">
              <a:solidFill>
                <a:schemeClr val="bg1"/>
              </a:solidFill>
              <a:sym typeface="Helvetica Neue"/>
            </a:endParaRPr>
          </a:p>
          <a:p>
            <a:pPr marL="571500" indent="-571500" algn="l">
              <a:lnSpc>
                <a:spcPct val="80000"/>
              </a:lnSpc>
              <a:spcBef>
                <a:spcPts val="5900"/>
              </a:spcBef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 Neue"/>
              </a:defRPr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12DBA3A7-E81B-B74C-BFD4-9BB92C4F5E0A}"/>
              </a:ext>
            </a:extLst>
          </p:cNvPr>
          <p:cNvSpPr txBox="1"/>
          <p:nvPr/>
        </p:nvSpPr>
        <p:spPr>
          <a:xfrm>
            <a:off x="4980964" y="6201329"/>
            <a:ext cx="4703325" cy="4370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algn="l" defTabSz="412750">
              <a:lnSpc>
                <a:spcPct val="80000"/>
              </a:lnSpc>
              <a:spcBef>
                <a:spcPts val="2900"/>
              </a:spcBef>
              <a:buSzPct val="125000"/>
              <a:defRPr sz="4450">
                <a:solidFill>
                  <a:srgbClr val="DCC205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fr-BE" sz="3500">
              <a:solidFill>
                <a:schemeClr val="bg1"/>
              </a:solidFill>
              <a:sym typeface="Helvetica Neue"/>
            </a:endParaRPr>
          </a:p>
          <a:p>
            <a:pPr marL="457200" indent="-457200" algn="l" defTabSz="412750">
              <a:lnSpc>
                <a:spcPct val="80000"/>
              </a:lnSpc>
              <a:spcBef>
                <a:spcPts val="2900"/>
              </a:spcBef>
              <a:buSzPct val="125000"/>
              <a:buFont typeface="Arial" panose="020B0604020202020204" pitchFamily="34" charset="0"/>
              <a:buChar char="•"/>
              <a:defRPr sz="4450">
                <a:solidFill>
                  <a:srgbClr val="DCC205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fr-BE" sz="3500">
              <a:solidFill>
                <a:schemeClr val="bg1"/>
              </a:solidFill>
              <a:sym typeface="Helvetica Neue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CA95FC30-3EBE-3F4C-BABB-1E0332D37ABC}"/>
              </a:ext>
            </a:extLst>
          </p:cNvPr>
          <p:cNvSpPr txBox="1"/>
          <p:nvPr/>
        </p:nvSpPr>
        <p:spPr>
          <a:xfrm>
            <a:off x="3829439" y="-569690"/>
            <a:ext cx="22059511" cy="300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200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pPr algn="l"/>
            <a:r>
              <a:rPr lang="nl-BE" sz="8000" b="1" err="1">
                <a:latin typeface="Calibri" panose="020F0502020204030204" pitchFamily="34" charset="0"/>
                <a:cs typeface="Calibri" panose="020F0502020204030204" pitchFamily="34" charset="0"/>
              </a:rPr>
              <a:t>Justification</a:t>
            </a:r>
            <a:r>
              <a:rPr lang="nl-BE" sz="8000" b="1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nl-BE" sz="8000" b="1" err="1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nl-BE" sz="8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8000" b="1" err="1">
                <a:latin typeface="Calibri" panose="020F0502020204030204" pitchFamily="34" charset="0"/>
                <a:cs typeface="Calibri" panose="020F0502020204030204" pitchFamily="34" charset="0"/>
              </a:rPr>
              <a:t>réorientation</a:t>
            </a:r>
            <a:r>
              <a:rPr lang="nl-BE" sz="8000" b="1">
                <a:latin typeface="Calibri" panose="020F0502020204030204" pitchFamily="34" charset="0"/>
                <a:cs typeface="Calibri" panose="020F0502020204030204" pitchFamily="34" charset="0"/>
              </a:rPr>
              <a:t> (AOB)</a:t>
            </a:r>
            <a:endParaRPr sz="8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7DA2B0B2-E46E-444D-83F5-05183D1EB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205" y="10069949"/>
            <a:ext cx="3516514" cy="3516514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2DBA3A7-E81B-B74C-BFD4-9BB92C4F5E0A}"/>
              </a:ext>
            </a:extLst>
          </p:cNvPr>
          <p:cNvSpPr txBox="1"/>
          <p:nvPr/>
        </p:nvSpPr>
        <p:spPr>
          <a:xfrm>
            <a:off x="4948675" y="6772944"/>
            <a:ext cx="4431655" cy="4370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algn="l" defTabSz="412750">
              <a:lnSpc>
                <a:spcPct val="80000"/>
              </a:lnSpc>
              <a:spcBef>
                <a:spcPts val="2900"/>
              </a:spcBef>
              <a:buSzPct val="125000"/>
              <a:defRPr sz="4450">
                <a:solidFill>
                  <a:srgbClr val="DCC20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nl-BE" sz="4000" dirty="0">
                <a:solidFill>
                  <a:schemeClr val="bg1"/>
                </a:solidFill>
                <a:latin typeface="Calibri" panose="020F0502020204030204" pitchFamily="34" charset="0"/>
              </a:rPr>
              <a:t>•</a:t>
            </a: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  <a:sym typeface="Helvetica Neue"/>
              </a:rPr>
              <a:t> « </a:t>
            </a: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</a:rPr>
              <a:t>Attente scolaire plus élevée »</a:t>
            </a:r>
            <a:endParaRPr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27254C15-F0B4-BE46-BD5A-6E34F463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173" y="1388518"/>
            <a:ext cx="4303756" cy="486212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animBg="1"/>
      <p:bldP spid="370" grpId="0" animBg="1"/>
      <p:bldP spid="15" grpId="0" animBg="1"/>
      <p:bldP spid="16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"/>
          <p:cNvSpPr/>
          <p:nvPr/>
        </p:nvSpPr>
        <p:spPr>
          <a:xfrm>
            <a:off x="7709981" y="5828179"/>
            <a:ext cx="5080001" cy="8018449"/>
          </a:xfrm>
          <a:prstGeom prst="rect">
            <a:avLst/>
          </a:prstGeom>
          <a:solidFill>
            <a:srgbClr val="585A62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517" y="2328754"/>
            <a:ext cx="3402522" cy="3513813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Rectangle"/>
          <p:cNvSpPr/>
          <p:nvPr/>
        </p:nvSpPr>
        <p:spPr>
          <a:xfrm>
            <a:off x="12785174" y="5835509"/>
            <a:ext cx="5080001" cy="8239305"/>
          </a:xfrm>
          <a:prstGeom prst="rect">
            <a:avLst/>
          </a:prstGeom>
          <a:solidFill>
            <a:srgbClr val="4F8196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Rectangle"/>
          <p:cNvSpPr/>
          <p:nvPr/>
        </p:nvSpPr>
        <p:spPr>
          <a:xfrm>
            <a:off x="4549625" y="11696807"/>
            <a:ext cx="15239332" cy="2496404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</p:spPr>
        <p:txBody>
          <a:bodyPr lIns="0" tIns="0" rIns="0" bIns="0" anchor="ctr"/>
          <a:lstStyle/>
          <a:p>
            <a:endParaRPr dirty="0"/>
          </a:p>
        </p:txBody>
      </p:sp>
      <p:sp>
        <p:nvSpPr>
          <p:cNvPr id="370" name="Meisjes…"/>
          <p:cNvSpPr txBox="1"/>
          <p:nvPr/>
        </p:nvSpPr>
        <p:spPr>
          <a:xfrm>
            <a:off x="4757969" y="11894860"/>
            <a:ext cx="1642542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BE" sz="4000" dirty="0">
                <a:latin typeface="Calibri" panose="020F0502020204030204" pitchFamily="34" charset="0"/>
              </a:rPr>
              <a:t>On constate que les écoles veulent garder les élèves à SES élevé, </a:t>
            </a:r>
          </a:p>
          <a:p>
            <a:r>
              <a:rPr lang="fr-BE" sz="4000" dirty="0">
                <a:latin typeface="Calibri" panose="020F0502020204030204" pitchFamily="34" charset="0"/>
              </a:rPr>
              <a:t>qu’importe leur origine</a:t>
            </a:r>
            <a:endParaRPr sz="4000" dirty="0">
              <a:latin typeface="Calibri" panose="020F0502020204030204" pitchFamily="34" charset="0"/>
            </a:endParaRPr>
          </a:p>
        </p:txBody>
      </p:sp>
      <p:pic>
        <p:nvPicPr>
          <p:cNvPr id="37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064" y="2430045"/>
            <a:ext cx="2972457" cy="3376791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itle 2"/>
          <p:cNvSpPr txBox="1"/>
          <p:nvPr/>
        </p:nvSpPr>
        <p:spPr>
          <a:xfrm>
            <a:off x="820009" y="338577"/>
            <a:ext cx="15892376" cy="85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 lnSpcReduction="20000"/>
          </a:bodyPr>
          <a:lstStyle/>
          <a:p>
            <a:pPr algn="l" defTabSz="520065">
              <a:defRPr sz="6048" b="1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endParaRPr b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D1853EE4-A3A0-C04D-B255-2BF0DE5E0123}"/>
              </a:ext>
            </a:extLst>
          </p:cNvPr>
          <p:cNvSpPr txBox="1"/>
          <p:nvPr/>
        </p:nvSpPr>
        <p:spPr>
          <a:xfrm>
            <a:off x="13727840" y="6270511"/>
            <a:ext cx="3699487" cy="3821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80000"/>
              </a:lnSpc>
              <a:spcBef>
                <a:spcPts val="5900"/>
              </a:spcBef>
              <a:buSzPct val="100000"/>
              <a:defRPr sz="3500"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dirty="0">
                <a:solidFill>
                  <a:schemeClr val="bg1"/>
                </a:solidFill>
              </a:rPr>
              <a:t>Statut SES haut et OE  :</a:t>
            </a:r>
          </a:p>
          <a:p>
            <a:pPr algn="l">
              <a:lnSpc>
                <a:spcPct val="80000"/>
              </a:lnSpc>
              <a:spcBef>
                <a:spcPts val="5900"/>
              </a:spcBef>
              <a:buSzPct val="100000"/>
              <a:defRPr sz="3500"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sz="3500" dirty="0">
                <a:solidFill>
                  <a:schemeClr val="bg1"/>
                </a:solidFill>
              </a:rPr>
              <a:t>« Maintenir l’élève dans l’école »</a:t>
            </a:r>
          </a:p>
          <a:p>
            <a:pPr marL="571500" indent="-571500" algn="l">
              <a:lnSpc>
                <a:spcPct val="80000"/>
              </a:lnSpc>
              <a:spcBef>
                <a:spcPts val="5900"/>
              </a:spcBef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 Neue"/>
              </a:defRPr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12DBA3A7-E81B-B74C-BFD4-9BB92C4F5E0A}"/>
              </a:ext>
            </a:extLst>
          </p:cNvPr>
          <p:cNvSpPr txBox="1"/>
          <p:nvPr/>
        </p:nvSpPr>
        <p:spPr>
          <a:xfrm>
            <a:off x="7898318" y="6270511"/>
            <a:ext cx="4703325" cy="4455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algn="l" defTabSz="412750">
              <a:lnSpc>
                <a:spcPct val="80000"/>
              </a:lnSpc>
              <a:spcBef>
                <a:spcPts val="2900"/>
              </a:spcBef>
              <a:buSzPct val="125000"/>
              <a:defRPr sz="4450">
                <a:solidFill>
                  <a:srgbClr val="DCC20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sz="3500" dirty="0">
                <a:solidFill>
                  <a:schemeClr val="bg1"/>
                </a:solidFill>
                <a:sym typeface="Helvetica Neue"/>
              </a:rPr>
              <a:t>Statut SES haut et OB</a:t>
            </a:r>
          </a:p>
          <a:p>
            <a:pPr algn="l" defTabSz="412750">
              <a:lnSpc>
                <a:spcPct val="80000"/>
              </a:lnSpc>
              <a:spcBef>
                <a:spcPts val="2900"/>
              </a:spcBef>
              <a:buSzPct val="125000"/>
              <a:defRPr sz="4450">
                <a:solidFill>
                  <a:srgbClr val="DCC205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fr-BE" sz="4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 defTabSz="412750">
              <a:lnSpc>
                <a:spcPct val="80000"/>
              </a:lnSpc>
              <a:spcBef>
                <a:spcPts val="2900"/>
              </a:spcBef>
              <a:buSzPct val="125000"/>
              <a:defRPr sz="4450">
                <a:solidFill>
                  <a:srgbClr val="DCC20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fr-BE" sz="4000" dirty="0">
                <a:solidFill>
                  <a:schemeClr val="bg1"/>
                </a:solidFill>
                <a:latin typeface="Calibri" panose="020F0502020204030204" pitchFamily="34" charset="0"/>
              </a:rPr>
              <a:t>« Maintenir l’élève dans l’école »</a:t>
            </a:r>
            <a:endParaRPr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CA95FC30-3EBE-3F4C-BABB-1E0332D37ABC}"/>
              </a:ext>
            </a:extLst>
          </p:cNvPr>
          <p:cNvSpPr txBox="1"/>
          <p:nvPr/>
        </p:nvSpPr>
        <p:spPr>
          <a:xfrm>
            <a:off x="3430964" y="-452536"/>
            <a:ext cx="19793513" cy="300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200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pPr algn="l"/>
            <a:r>
              <a:rPr lang="fr-BE" sz="8000" b="1">
                <a:latin typeface="Calibri" panose="020F0502020204030204" pitchFamily="34" charset="0"/>
                <a:cs typeface="Calibri" panose="020F0502020204030204" pitchFamily="34" charset="0"/>
              </a:rPr>
              <a:t>Justification pour un redoublement (AOC)</a:t>
            </a:r>
          </a:p>
        </p:txBody>
      </p:sp>
    </p:spTree>
    <p:extLst>
      <p:ext uri="{BB962C8B-B14F-4D97-AF65-F5344CB8AC3E}">
        <p14:creationId xmlns:p14="http://schemas.microsoft.com/office/powerpoint/2010/main" val="2811561534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animBg="1"/>
      <p:bldP spid="370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2"/>
          <p:cNvSpPr txBox="1"/>
          <p:nvPr/>
        </p:nvSpPr>
        <p:spPr>
          <a:xfrm>
            <a:off x="4193071" y="-728751"/>
            <a:ext cx="16530811" cy="300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200">
                <a:solidFill>
                  <a:srgbClr val="B2BADE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fr-BE" sz="9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Pistes </a:t>
            </a:r>
            <a:r>
              <a:rPr sz="9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BE" sz="9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sz="9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BE" sz="9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nia </a:t>
            </a:r>
            <a:endParaRPr sz="9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rafiek vereenvoudigen, zie  slide hiervoor.">
            <a:extLst>
              <a:ext uri="{FF2B5EF4-FFF2-40B4-BE49-F238E27FC236}">
                <a16:creationId xmlns:a16="http://schemas.microsoft.com/office/drawing/2014/main" id="{CF63860D-3DA6-7A4F-AA2D-16288677B3DB}"/>
              </a:ext>
            </a:extLst>
          </p:cNvPr>
          <p:cNvSpPr txBox="1"/>
          <p:nvPr/>
        </p:nvSpPr>
        <p:spPr>
          <a:xfrm>
            <a:off x="12101501" y="776027"/>
            <a:ext cx="1179155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sz="8000"/>
          </a:p>
        </p:txBody>
      </p:sp>
      <p:pic>
        <p:nvPicPr>
          <p:cNvPr id="6" name="Picture 2" descr="orientation positif">
            <a:extLst>
              <a:ext uri="{FF2B5EF4-FFF2-40B4-BE49-F238E27FC236}">
                <a16:creationId xmlns:a16="http://schemas.microsoft.com/office/drawing/2014/main" id="{CD3F649B-4599-8A47-8AEE-8F953B4BF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764" y="3577684"/>
            <a:ext cx="13289427" cy="70321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664" y="10851767"/>
            <a:ext cx="23664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6000" b="1" dirty="0">
                <a:solidFill>
                  <a:srgbClr val="F28E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Faire de l’orientation un véritable choix positif pour tous les élèves </a:t>
            </a:r>
            <a:endParaRPr lang="fr-BE" sz="6000" b="1" dirty="0">
              <a:solidFill>
                <a:srgbClr val="F28E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F6CC5B-706C-4648-BAB9-73CA8EF22C95}"/>
              </a:ext>
            </a:extLst>
          </p:cNvPr>
          <p:cNvSpPr/>
          <p:nvPr/>
        </p:nvSpPr>
        <p:spPr>
          <a:xfrm>
            <a:off x="8791941" y="1032353"/>
            <a:ext cx="66191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9000" b="1" dirty="0">
                <a:solidFill>
                  <a:srgbClr val="F2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Pistes d'</a:t>
            </a:r>
            <a:r>
              <a:rPr lang="fr-BE" sz="9000" b="1" dirty="0" err="1">
                <a:solidFill>
                  <a:srgbClr val="F2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Unia</a:t>
            </a:r>
            <a:r>
              <a:rPr lang="fr-BE" sz="9000" b="1" dirty="0">
                <a:solidFill>
                  <a:srgbClr val="F2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51624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EB317E9-7098-45B7-A330-BB8B14799B38}"/>
              </a:ext>
            </a:extLst>
          </p:cNvPr>
          <p:cNvSpPr txBox="1"/>
          <p:nvPr/>
        </p:nvSpPr>
        <p:spPr>
          <a:xfrm>
            <a:off x="4375953" y="110928"/>
            <a:ext cx="16530811" cy="300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200">
                <a:solidFill>
                  <a:srgbClr val="B2BADE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fr-BE" sz="9000" b="1" dirty="0">
                <a:solidFill>
                  <a:srgbClr val="F2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Pistes </a:t>
            </a:r>
            <a:r>
              <a:rPr sz="9000" b="1" dirty="0">
                <a:solidFill>
                  <a:srgbClr val="F2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BE" sz="9000" b="1" dirty="0">
                <a:solidFill>
                  <a:srgbClr val="F2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sz="9000" b="1" dirty="0">
                <a:solidFill>
                  <a:srgbClr val="F2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BE" sz="9000" b="1" dirty="0">
                <a:solidFill>
                  <a:srgbClr val="F28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nia </a:t>
            </a:r>
            <a:endParaRPr sz="9000" b="1" dirty="0">
              <a:solidFill>
                <a:srgbClr val="F28E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B7AA5E-BB4E-4B8B-97E4-6D65E67E62B1}"/>
              </a:ext>
            </a:extLst>
          </p:cNvPr>
          <p:cNvSpPr/>
          <p:nvPr/>
        </p:nvSpPr>
        <p:spPr>
          <a:xfrm>
            <a:off x="809022" y="10937492"/>
            <a:ext cx="23664672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BE" sz="6000" b="1" dirty="0">
                <a:solidFill>
                  <a:srgbClr val="F28E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Renforcer la capacité de délibération du conseil de classe</a:t>
            </a:r>
            <a:endParaRPr lang="fr-BE" sz="6000" b="1" dirty="0">
              <a:solidFill>
                <a:srgbClr val="F28E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1D64A1F-2BCD-48DA-9B18-666A1B735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40" y="2981325"/>
            <a:ext cx="19261173" cy="738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9130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66DE2D8-4239-5B4E-8971-6787380178EF}"/>
              </a:ext>
            </a:extLst>
          </p:cNvPr>
          <p:cNvSpPr txBox="1"/>
          <p:nvPr/>
        </p:nvSpPr>
        <p:spPr>
          <a:xfrm>
            <a:off x="1" y="-4610"/>
            <a:ext cx="24384000" cy="1116551"/>
          </a:xfrm>
          <a:prstGeom prst="rect">
            <a:avLst/>
          </a:prstGeom>
          <a:solidFill>
            <a:srgbClr val="EC6C84"/>
          </a:solidFill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defTabSz="520065">
              <a:defRPr sz="6048" b="1">
                <a:solidFill>
                  <a:srgbClr val="F28E00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nl-BE" sz="9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9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l-BE" sz="9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L’enseignement</a:t>
            </a:r>
            <a:r>
              <a:rPr lang="nl-BE" sz="9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comme </a:t>
            </a:r>
            <a:r>
              <a:rPr lang="nl-BE" sz="9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nl-BE" sz="9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quasi-marché ?</a:t>
            </a:r>
            <a:endParaRPr sz="9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C0ACE1-4CBB-1C43-9E30-06776C0FD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888" y="1993900"/>
            <a:ext cx="5486400" cy="4241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4B87A0-4296-2C4A-8072-EFAEEAE82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292" y="1993900"/>
            <a:ext cx="4737100" cy="3517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ACAFAD-D39F-D641-B2F4-7CEEC55B6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2815" y="2030476"/>
            <a:ext cx="5486400" cy="431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535FDB-27FC-1047-9FF8-4893FF5A3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7888" y="5613400"/>
            <a:ext cx="4762500" cy="35179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936BCBB-43BB-F443-A005-E32DCD9E1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4052" y="4967422"/>
            <a:ext cx="5969000" cy="4876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33A000F-5453-9240-8195-B7A538B3BA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56715" y="5588861"/>
            <a:ext cx="4762500" cy="35179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0B3683-CA07-744C-B47B-773D41837D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7888" y="8407400"/>
            <a:ext cx="5562600" cy="431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4D0D88-C360-A64C-98E4-803F0911BF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1940" y="9214711"/>
            <a:ext cx="4737100" cy="35179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658DE1-7C73-A949-92AB-B1856B50AF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51967" y="8488766"/>
            <a:ext cx="5562600" cy="42418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38A4796-8FAF-C745-A151-ECC89AAC6469}"/>
              </a:ext>
            </a:extLst>
          </p:cNvPr>
          <p:cNvSpPr txBox="1"/>
          <p:nvPr/>
        </p:nvSpPr>
        <p:spPr>
          <a:xfrm>
            <a:off x="14270993" y="10018983"/>
            <a:ext cx="4281621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/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Financement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public</a:t>
            </a:r>
          </a:p>
          <a:p>
            <a:pPr algn="r"/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rapport au</a:t>
            </a:r>
          </a:p>
          <a:p>
            <a:pPr algn="r"/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d’élèves</a:t>
            </a:r>
            <a:endParaRPr lang="en-US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2AC29E-97E0-F842-81ED-6306487E37FF}"/>
              </a:ext>
            </a:extLst>
          </p:cNvPr>
          <p:cNvSpPr txBox="1"/>
          <p:nvPr/>
        </p:nvSpPr>
        <p:spPr>
          <a:xfrm>
            <a:off x="4971385" y="2998306"/>
            <a:ext cx="258564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Libre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choix</a:t>
            </a:r>
            <a:endParaRPr lang="en-US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parents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4F6B20-C629-B440-893E-9A60BFD61806}"/>
              </a:ext>
            </a:extLst>
          </p:cNvPr>
          <p:cNvSpPr txBox="1"/>
          <p:nvPr/>
        </p:nvSpPr>
        <p:spPr>
          <a:xfrm>
            <a:off x="9676365" y="6346924"/>
            <a:ext cx="365645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Autonomie</a:t>
            </a:r>
            <a:endParaRPr lang="en-US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d’enseignement</a:t>
            </a:r>
            <a:endParaRPr lang="en-US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en-US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5D2723-373F-2B4B-B07E-979889DC80DF}"/>
              </a:ext>
            </a:extLst>
          </p:cNvPr>
          <p:cNvSpPr txBox="1"/>
          <p:nvPr/>
        </p:nvSpPr>
        <p:spPr>
          <a:xfrm>
            <a:off x="15138218" y="2761967"/>
            <a:ext cx="341439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Logique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</a:t>
            </a:r>
          </a:p>
          <a:p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</a:t>
            </a:r>
          </a:p>
          <a:p>
            <a:pPr algn="just"/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les </a:t>
            </a:r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en-US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CA81D7-5956-AD48-ADE5-3E6C29845F00}"/>
              </a:ext>
            </a:extLst>
          </p:cNvPr>
          <p:cNvSpPr txBox="1"/>
          <p:nvPr/>
        </p:nvSpPr>
        <p:spPr>
          <a:xfrm>
            <a:off x="4974591" y="6630506"/>
            <a:ext cx="2579232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Orientation</a:t>
            </a:r>
          </a:p>
          <a:p>
            <a:pPr algn="l"/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cascade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A141C3-3477-754F-89B7-5F26C07CAC97}"/>
              </a:ext>
            </a:extLst>
          </p:cNvPr>
          <p:cNvSpPr txBox="1"/>
          <p:nvPr/>
        </p:nvSpPr>
        <p:spPr>
          <a:xfrm>
            <a:off x="4870396" y="10338906"/>
            <a:ext cx="3040897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Spécialisation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553CD9-A090-8C44-9FE1-5F3AEABFC3CE}"/>
              </a:ext>
            </a:extLst>
          </p:cNvPr>
          <p:cNvSpPr/>
          <p:nvPr/>
        </p:nvSpPr>
        <p:spPr>
          <a:xfrm>
            <a:off x="10267441" y="3341001"/>
            <a:ext cx="272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Ségrégation</a:t>
            </a:r>
            <a:endParaRPr lang="en-US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824EC4-46BA-C547-B663-FCFA07531D8A}"/>
              </a:ext>
            </a:extLst>
          </p:cNvPr>
          <p:cNvSpPr/>
          <p:nvPr/>
        </p:nvSpPr>
        <p:spPr>
          <a:xfrm>
            <a:off x="10000488" y="10106488"/>
            <a:ext cx="36327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Système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hiérarchisé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les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49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Dit kan een leuke laatste slide zijn. Misschien maakt het alles te complex. Laat maar weten, dan werk ik af indien gewenst."/>
          <p:cNvSpPr txBox="1"/>
          <p:nvPr/>
        </p:nvSpPr>
        <p:spPr>
          <a:xfrm>
            <a:off x="19371355" y="10645106"/>
            <a:ext cx="421982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3614C-4C3E-433A-A168-44A3773DA7E1}"/>
              </a:ext>
            </a:extLst>
          </p:cNvPr>
          <p:cNvSpPr txBox="1"/>
          <p:nvPr/>
        </p:nvSpPr>
        <p:spPr>
          <a:xfrm>
            <a:off x="487680" y="4988373"/>
            <a:ext cx="9083040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BE" sz="9600">
                <a:solidFill>
                  <a:srgbClr val="970047"/>
                </a:solidFill>
                <a:latin typeface="Utopia Std"/>
              </a:rPr>
              <a:t>«  for </a:t>
            </a:r>
            <a:r>
              <a:rPr lang="fr-BE" sz="9600" err="1">
                <a:solidFill>
                  <a:srgbClr val="970047"/>
                </a:solidFill>
                <a:latin typeface="Utopia Std"/>
              </a:rPr>
              <a:t>some</a:t>
            </a:r>
            <a:r>
              <a:rPr lang="fr-BE" sz="9600">
                <a:solidFill>
                  <a:srgbClr val="970047"/>
                </a:solidFill>
                <a:latin typeface="Utopia Std"/>
              </a:rPr>
              <a:t>, </a:t>
            </a:r>
          </a:p>
          <a:p>
            <a:pPr algn="l"/>
            <a:r>
              <a:rPr lang="fr-BE" sz="9600">
                <a:solidFill>
                  <a:srgbClr val="970047"/>
                </a:solidFill>
                <a:latin typeface="Utopia Std"/>
              </a:rPr>
              <a:t>the long and </a:t>
            </a:r>
            <a:r>
              <a:rPr lang="fr-BE" sz="9600" err="1">
                <a:solidFill>
                  <a:srgbClr val="970047"/>
                </a:solidFill>
                <a:latin typeface="Utopia Std"/>
              </a:rPr>
              <a:t>winding</a:t>
            </a:r>
            <a:r>
              <a:rPr lang="fr-BE" sz="9600">
                <a:solidFill>
                  <a:srgbClr val="970047"/>
                </a:solidFill>
                <a:latin typeface="Utopia Std"/>
              </a:rPr>
              <a:t> road 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AAA74-1F1A-6E41-8C14-31370B797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98" y="0"/>
            <a:ext cx="24128604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670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983A18-7325-4FA7-B90F-3A39A4B233E5}"/>
              </a:ext>
            </a:extLst>
          </p:cNvPr>
          <p:cNvSpPr txBox="1"/>
          <p:nvPr/>
        </p:nvSpPr>
        <p:spPr>
          <a:xfrm>
            <a:off x="4375953" y="110928"/>
            <a:ext cx="16530811" cy="300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200">
                <a:solidFill>
                  <a:srgbClr val="B2BADE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fr-BE" sz="9000" b="1" dirty="0">
                <a:solidFill>
                  <a:srgbClr val="EC6C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Pistes </a:t>
            </a:r>
            <a:r>
              <a:rPr sz="9000" b="1" dirty="0">
                <a:solidFill>
                  <a:srgbClr val="EC6C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BE" sz="9000" b="1" dirty="0">
                <a:solidFill>
                  <a:srgbClr val="EC6C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sz="9000" b="1" dirty="0">
                <a:solidFill>
                  <a:srgbClr val="EC6C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BE" sz="9000" b="1" dirty="0">
                <a:solidFill>
                  <a:srgbClr val="EC6C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nia </a:t>
            </a:r>
            <a:endParaRPr lang="en-US" sz="9000" b="1" dirty="0">
              <a:solidFill>
                <a:srgbClr val="EC6C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rafiek vereenvoudigen, zie  slide hiervoor.">
            <a:extLst>
              <a:ext uri="{FF2B5EF4-FFF2-40B4-BE49-F238E27FC236}">
                <a16:creationId xmlns:a16="http://schemas.microsoft.com/office/drawing/2014/main" id="{A5EB0F65-4303-124D-B2F7-00C021AC066A}"/>
              </a:ext>
            </a:extLst>
          </p:cNvPr>
          <p:cNvSpPr txBox="1"/>
          <p:nvPr/>
        </p:nvSpPr>
        <p:spPr>
          <a:xfrm>
            <a:off x="2753116" y="6095698"/>
            <a:ext cx="686410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sz="8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7B1A20-04A7-4C95-BF7D-C925D43FA688}"/>
              </a:ext>
            </a:extLst>
          </p:cNvPr>
          <p:cNvSpPr/>
          <p:nvPr/>
        </p:nvSpPr>
        <p:spPr>
          <a:xfrm>
            <a:off x="359664" y="10851767"/>
            <a:ext cx="23664672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BE" sz="6000" b="1" dirty="0">
                <a:solidFill>
                  <a:srgbClr val="EC6C84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Lutter contre la ségrégation scolaire</a:t>
            </a:r>
            <a:endParaRPr lang="en-US" sz="6000" b="1" dirty="0">
              <a:solidFill>
                <a:srgbClr val="EC6C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7EA9A82-78D8-49C4-8554-9AB5A7F4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1914525"/>
            <a:ext cx="17835144" cy="859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358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Dit kan een leuke laatste slide zijn. Misschien maakt het alles te complex. Laat maar weten, dan werk ik af indien gewenst."/>
          <p:cNvSpPr txBox="1"/>
          <p:nvPr/>
        </p:nvSpPr>
        <p:spPr>
          <a:xfrm>
            <a:off x="19371355" y="10645106"/>
            <a:ext cx="421982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1313D-BEC6-DC41-9E8C-9AE921C4E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8" y="0"/>
            <a:ext cx="24128604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2148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8B513-7B32-4050-B4FB-3CE469075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43" y="1682496"/>
            <a:ext cx="15618499" cy="107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9409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5273E2-4DFB-8C46-8FFC-424A6E5A5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16" y="8913065"/>
            <a:ext cx="2972856" cy="3085952"/>
          </a:xfrm>
          <a:prstGeom prst="rect">
            <a:avLst/>
          </a:prstGeom>
        </p:spPr>
      </p:pic>
      <p:sp>
        <p:nvSpPr>
          <p:cNvPr id="398" name="De Barometer: Het onderzoek"/>
          <p:cNvSpPr txBox="1">
            <a:spLocks noGrp="1"/>
          </p:cNvSpPr>
          <p:nvPr>
            <p:ph type="title"/>
          </p:nvPr>
        </p:nvSpPr>
        <p:spPr>
          <a:xfrm>
            <a:off x="-1256803" y="175883"/>
            <a:ext cx="26479691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9600" b="1">
                <a:solidFill>
                  <a:srgbClr val="970047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br>
              <a:rPr lang="fr-BE" sz="7200" dirty="0"/>
            </a:br>
            <a:r>
              <a:rPr lang="fr-BE" sz="9000" dirty="0">
                <a:latin typeface="Calibri" panose="020F0502020204030204" pitchFamily="34" charset="0"/>
                <a:cs typeface="Calibri" panose="020F0502020204030204" pitchFamily="34" charset="0"/>
              </a:rPr>
              <a:t>Pistes d’Unia pour un Enseignement </a:t>
            </a:r>
            <a:r>
              <a:rPr lang="fr-BE" sz="9000" dirty="0"/>
              <a:t>I</a:t>
            </a:r>
            <a:r>
              <a:rPr lang="fr-BE" sz="9000" dirty="0">
                <a:latin typeface="Calibri" panose="020F0502020204030204" pitchFamily="34" charset="0"/>
                <a:cs typeface="Calibri" panose="020F0502020204030204" pitchFamily="34" charset="0"/>
              </a:rPr>
              <a:t>nclusif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182" y="8425570"/>
            <a:ext cx="3402522" cy="3513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3616" y="8191115"/>
            <a:ext cx="3052816" cy="3982722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Rectangle"/>
          <p:cNvSpPr/>
          <p:nvPr/>
        </p:nvSpPr>
        <p:spPr>
          <a:xfrm>
            <a:off x="35360" y="11873450"/>
            <a:ext cx="4064001" cy="7887821"/>
          </a:xfrm>
          <a:prstGeom prst="rect">
            <a:avLst/>
          </a:prstGeom>
          <a:solidFill>
            <a:srgbClr val="B2BADE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B2BADE"/>
                </a:solidFill>
              </a:defRPr>
            </a:pPr>
            <a:endParaRPr/>
          </a:p>
        </p:txBody>
      </p:sp>
      <p:sp>
        <p:nvSpPr>
          <p:cNvPr id="403" name="Rectangle"/>
          <p:cNvSpPr/>
          <p:nvPr/>
        </p:nvSpPr>
        <p:spPr>
          <a:xfrm>
            <a:off x="3856735" y="11848777"/>
            <a:ext cx="4064001" cy="7887821"/>
          </a:xfrm>
          <a:prstGeom prst="rect">
            <a:avLst/>
          </a:prstGeom>
          <a:solidFill>
            <a:srgbClr val="F28E01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4" name="Rectangle"/>
          <p:cNvSpPr/>
          <p:nvPr/>
        </p:nvSpPr>
        <p:spPr>
          <a:xfrm>
            <a:off x="7919042" y="11848777"/>
            <a:ext cx="4064001" cy="7887821"/>
          </a:xfrm>
          <a:prstGeom prst="rect">
            <a:avLst/>
          </a:prstGeom>
          <a:solidFill>
            <a:srgbClr val="4F8196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5" name="Rectangle"/>
          <p:cNvSpPr/>
          <p:nvPr/>
        </p:nvSpPr>
        <p:spPr>
          <a:xfrm>
            <a:off x="11981350" y="11848777"/>
            <a:ext cx="4064001" cy="7887821"/>
          </a:xfrm>
          <a:prstGeom prst="rect">
            <a:avLst/>
          </a:prstGeom>
          <a:solidFill>
            <a:srgbClr val="EC6C84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A802042-B3A6-9B40-8ACE-75033D2B0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9490" y="4316831"/>
            <a:ext cx="3505833" cy="3982722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tangle">
            <a:extLst>
              <a:ext uri="{FF2B5EF4-FFF2-40B4-BE49-F238E27FC236}">
                <a16:creationId xmlns:a16="http://schemas.microsoft.com/office/drawing/2014/main" id="{0E409109-4D19-534E-A68B-139D663CADAE}"/>
              </a:ext>
            </a:extLst>
          </p:cNvPr>
          <p:cNvSpPr/>
          <p:nvPr/>
        </p:nvSpPr>
        <p:spPr>
          <a:xfrm>
            <a:off x="20369490" y="8278524"/>
            <a:ext cx="4064001" cy="788782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2AF5B464-3EDE-CE44-8FFD-E13A2462D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43" y="7317119"/>
            <a:ext cx="4099151" cy="46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4574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0DF52-6333-D541-B46B-BC3D17D210A5}"/>
              </a:ext>
            </a:extLst>
          </p:cNvPr>
          <p:cNvSpPr txBox="1"/>
          <p:nvPr/>
        </p:nvSpPr>
        <p:spPr>
          <a:xfrm>
            <a:off x="14075228" y="1672201"/>
            <a:ext cx="9699170" cy="1118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 au sérieux les situations de harcèlement et veiller au bon climat de la classe</a:t>
            </a:r>
          </a:p>
          <a:p>
            <a:pPr marR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4800" b="1" i="1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BE" sz="4800" b="1" i="1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  <a:p>
            <a:pPr marR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br>
              <a:rPr lang="fr-BE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BE" sz="4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br>
              <a:rPr lang="fr-BE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r-BE" sz="4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747F1-73AD-3849-B623-9C4A9E4F9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9" y="1651000"/>
            <a:ext cx="13040481" cy="96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41679-4A63-1B48-BFBF-5B13BBD7A3B0}"/>
              </a:ext>
            </a:extLst>
          </p:cNvPr>
          <p:cNvSpPr txBox="1"/>
          <p:nvPr/>
        </p:nvSpPr>
        <p:spPr>
          <a:xfrm>
            <a:off x="14075228" y="1653834"/>
            <a:ext cx="9699170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 au sérieux les situations de harcèlement et veiller au bon climat de la classe</a:t>
            </a:r>
          </a:p>
          <a:p>
            <a:pPr algn="l"/>
            <a:endParaRPr lang="fr-BE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Lutter contre la ségrégation scolaire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BE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BE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BE" sz="4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8DCF8-AF9E-4645-9B6C-EC71080A3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9" y="1653834"/>
            <a:ext cx="13040481" cy="96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41679-4A63-1B48-BFBF-5B13BBD7A3B0}"/>
              </a:ext>
            </a:extLst>
          </p:cNvPr>
          <p:cNvSpPr txBox="1"/>
          <p:nvPr/>
        </p:nvSpPr>
        <p:spPr>
          <a:xfrm>
            <a:off x="14075228" y="1653834"/>
            <a:ext cx="9699170" cy="9705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 au sérieux les situations de harcèlement et veiller au bon climat de la classe</a:t>
            </a:r>
          </a:p>
          <a:p>
            <a:pPr algn="l"/>
            <a:endParaRPr lang="fr-BE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BE" sz="4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Lutter contre la ségrégation scolaire</a:t>
            </a: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BE" sz="4800" b="1" i="1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BE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de l’orientation un véritable choix positif pour tous les élèves</a:t>
            </a:r>
          </a:p>
          <a:p>
            <a:pPr marR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4800" b="1" i="1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BE" sz="4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BE" sz="4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BE" sz="4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BE" sz="4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F3842-6CF7-4547-90A7-C5609A1B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9" y="1653834"/>
            <a:ext cx="13040481" cy="96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41679-4A63-1B48-BFBF-5B13BBD7A3B0}"/>
              </a:ext>
            </a:extLst>
          </p:cNvPr>
          <p:cNvSpPr txBox="1"/>
          <p:nvPr/>
        </p:nvSpPr>
        <p:spPr>
          <a:xfrm>
            <a:off x="13512798" y="1286912"/>
            <a:ext cx="9699170" cy="9705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 au sérieux les situations de harcèlement et veiller au bon climat de la classe</a:t>
            </a:r>
          </a:p>
          <a:p>
            <a:pPr algn="l"/>
            <a:endParaRPr lang="fr-BE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Lutter contre la ségrégation scolaire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BE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de l’orientation un véritable choix positif pour tous les élèves</a:t>
            </a: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BE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BE" sz="4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Former les enseignants à l’enseignement inclusif</a:t>
            </a:r>
          </a:p>
          <a:p>
            <a:pPr marL="457200" marR="0" indent="-4572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BE" sz="4800" b="1" i="1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  <a:p>
            <a:pPr marR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4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F0A08-7D03-8944-9C02-698DE21D1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9" y="1653834"/>
            <a:ext cx="13040480" cy="96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FB6D7-1873-2F46-A7E8-C9A7B14FF9AA}"/>
              </a:ext>
            </a:extLst>
          </p:cNvPr>
          <p:cNvSpPr txBox="1"/>
          <p:nvPr/>
        </p:nvSpPr>
        <p:spPr>
          <a:xfrm>
            <a:off x="14447519" y="4697497"/>
            <a:ext cx="8595361" cy="2749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7200" b="0" i="0" u="none" strike="noStrike" cap="none" spc="0" normalizeH="0" baseline="0" dirty="0">
                <a:ln>
                  <a:noFill/>
                </a:ln>
                <a:solidFill>
                  <a:srgbClr val="970046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Plus </a:t>
            </a:r>
            <a:r>
              <a:rPr kumimoji="0" lang="nl-BE" sz="7200" b="0" i="0" u="none" strike="noStrike" cap="none" spc="0" normalizeH="0" baseline="0" dirty="0" err="1">
                <a:ln>
                  <a:noFill/>
                </a:ln>
                <a:solidFill>
                  <a:srgbClr val="970046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d’info</a:t>
            </a:r>
            <a:r>
              <a:rPr kumimoji="0" lang="nl-BE" sz="7200" b="0" i="0" u="none" strike="noStrike" cap="none" spc="0" normalizeH="0" baseline="0" dirty="0">
                <a:ln>
                  <a:noFill/>
                </a:ln>
                <a:solidFill>
                  <a:srgbClr val="970046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</a:t>
            </a:r>
            <a:r>
              <a:rPr kumimoji="0" lang="nl-BE" sz="7200" b="0" i="0" u="none" strike="noStrike" cap="none" spc="0" normalizeH="0" baseline="0" dirty="0" err="1">
                <a:ln>
                  <a:noFill/>
                </a:ln>
                <a:solidFill>
                  <a:srgbClr val="970046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sur</a:t>
            </a:r>
            <a:r>
              <a:rPr kumimoji="0" lang="nl-BE" sz="7200" b="0" i="0" u="none" strike="noStrike" cap="none" spc="0" normalizeH="0" baseline="0" dirty="0">
                <a:ln>
                  <a:noFill/>
                </a:ln>
                <a:solidFill>
                  <a:srgbClr val="970046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sz="10000" b="1" dirty="0">
                <a:solidFill>
                  <a:srgbClr val="97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www.unia.be</a:t>
            </a:r>
            <a:endParaRPr kumimoji="0" lang="en-US" sz="10000" b="1" i="0" u="none" strike="noStrike" cap="none" spc="0" normalizeH="0" baseline="0" dirty="0">
              <a:ln>
                <a:noFill/>
              </a:ln>
              <a:solidFill>
                <a:srgbClr val="970046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3A1A6-42E1-CB44-AE4D-46F2E938EE13}"/>
              </a:ext>
            </a:extLst>
          </p:cNvPr>
          <p:cNvSpPr txBox="1"/>
          <p:nvPr/>
        </p:nvSpPr>
        <p:spPr>
          <a:xfrm>
            <a:off x="14447519" y="1919125"/>
            <a:ext cx="9173574" cy="265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nl-BE" sz="6600">
                <a:solidFill>
                  <a:srgbClr val="97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pour </a:t>
            </a:r>
            <a:r>
              <a:rPr lang="nl-BE" sz="6600" err="1">
                <a:solidFill>
                  <a:srgbClr val="97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votre</a:t>
            </a:r>
            <a:r>
              <a:rPr lang="nl-BE" sz="6600">
                <a:solidFill>
                  <a:srgbClr val="97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6600" err="1">
                <a:solidFill>
                  <a:srgbClr val="97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écoute</a:t>
            </a:r>
            <a:r>
              <a:rPr lang="nl-BE" sz="6600">
                <a:solidFill>
                  <a:srgbClr val="97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endParaRPr lang="en-US" sz="6600" b="1">
              <a:solidFill>
                <a:srgbClr val="9700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0" b="1" i="0" u="none" strike="noStrike" cap="none" spc="0" normalizeH="0" baseline="0">
              <a:ln>
                <a:noFill/>
              </a:ln>
              <a:solidFill>
                <a:srgbClr val="970046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6542D7-A23E-864C-951A-874B11831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4393" y="12179300"/>
            <a:ext cx="28067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D1940-5C4C-7047-9BC5-C3B8DF56F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9" y="1653834"/>
            <a:ext cx="13040480" cy="9634427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D57694E-2FE0-C723-A6A0-11E7B9248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9396" y="7591677"/>
            <a:ext cx="7545237" cy="26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13E6C-105E-8E4E-9804-F82DCA1FE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94" y="-739596"/>
            <a:ext cx="15001220" cy="14895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610" y="6201282"/>
            <a:ext cx="3569387" cy="10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941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e Barometer: Het onderzoek"/>
          <p:cNvSpPr txBox="1">
            <a:spLocks noGrp="1"/>
          </p:cNvSpPr>
          <p:nvPr>
            <p:ph type="title"/>
          </p:nvPr>
        </p:nvSpPr>
        <p:spPr>
          <a:xfrm>
            <a:off x="820009" y="355600"/>
            <a:ext cx="21005802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 sz="9600" b="1">
                <a:solidFill>
                  <a:srgbClr val="970047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 dirty="0">
                <a:latin typeface="Calibri" panose="020F0502020204030204" pitchFamily="34" charset="0"/>
                <a:cs typeface="Calibri" panose="020F0502020204030204" pitchFamily="34" charset="0"/>
              </a:rPr>
              <a:t>Le Baromètre :</a:t>
            </a:r>
            <a:endParaRPr sz="9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Door wie?"/>
          <p:cNvSpPr txBox="1"/>
          <p:nvPr/>
        </p:nvSpPr>
        <p:spPr>
          <a:xfrm>
            <a:off x="2442446" y="2666204"/>
            <a:ext cx="335348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 b="1">
                <a:solidFill>
                  <a:srgbClr val="970047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fr-BE" sz="6600">
                <a:latin typeface="Calibri" panose="020F0502020204030204" pitchFamily="34" charset="0"/>
                <a:cs typeface="Calibri" panose="020F0502020204030204" pitchFamily="34" charset="0"/>
              </a:rPr>
              <a:t>Par qui ? </a:t>
            </a:r>
            <a:endParaRPr sz="6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Waar?"/>
          <p:cNvSpPr txBox="1"/>
          <p:nvPr/>
        </p:nvSpPr>
        <p:spPr>
          <a:xfrm>
            <a:off x="9776809" y="2666203"/>
            <a:ext cx="487793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>
                <a:solidFill>
                  <a:srgbClr val="4F8196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fr-BE" sz="6600">
                <a:latin typeface="Calibri" panose="020F0502020204030204" pitchFamily="34" charset="0"/>
                <a:cs typeface="Calibri" panose="020F0502020204030204" pitchFamily="34" charset="0"/>
              </a:rPr>
              <a:t>Participants </a:t>
            </a:r>
            <a:r>
              <a:rPr sz="66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1" name="Voor wie?"/>
          <p:cNvSpPr txBox="1"/>
          <p:nvPr/>
        </p:nvSpPr>
        <p:spPr>
          <a:xfrm>
            <a:off x="18612743" y="2666203"/>
            <a:ext cx="365324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>
                <a:solidFill>
                  <a:srgbClr val="970047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fr-BE" sz="6600">
                <a:latin typeface="Calibri" panose="020F0502020204030204" pitchFamily="34" charset="0"/>
                <a:cs typeface="Calibri" panose="020F0502020204030204" pitchFamily="34" charset="0"/>
              </a:rPr>
              <a:t>Pour qui </a:t>
            </a:r>
            <a:r>
              <a:rPr sz="66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3" name="Belgische school-…"/>
          <p:cNvSpPr txBox="1"/>
          <p:nvPr/>
        </p:nvSpPr>
        <p:spPr>
          <a:xfrm>
            <a:off x="15214162" y="10296042"/>
            <a:ext cx="797546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1200"/>
              </a:spcBef>
              <a:defRPr sz="4800" b="1">
                <a:solidFill>
                  <a:srgbClr val="970047"/>
                </a:solidFill>
                <a:uFill>
                  <a:solidFill>
                    <a:srgbClr val="6093A7"/>
                  </a:solidFill>
                </a:uFill>
                <a:latin typeface="Utopia Std"/>
                <a:ea typeface="Utopia Std"/>
                <a:cs typeface="Utopia Std"/>
                <a:sym typeface="Utopia Std"/>
              </a:defRPr>
            </a:pPr>
            <a:endParaRPr/>
          </a:p>
        </p:txBody>
      </p:sp>
      <p:sp>
        <p:nvSpPr>
          <p:cNvPr id="154" name="xxxx scholen in…"/>
          <p:cNvSpPr txBox="1"/>
          <p:nvPr/>
        </p:nvSpPr>
        <p:spPr>
          <a:xfrm>
            <a:off x="936005" y="8114595"/>
            <a:ext cx="1026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4800" b="1">
                <a:solidFill>
                  <a:srgbClr val="970147"/>
                </a:solidFill>
                <a:uFill>
                  <a:solidFill>
                    <a:srgbClr val="6093A7"/>
                  </a:solidFill>
                </a:uFill>
                <a:latin typeface="Utopia Std"/>
                <a:ea typeface="Utopia Std"/>
                <a:cs typeface="Utopia Std"/>
                <a:sym typeface="Utopia Std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91563-0FA6-0E43-A775-E44188156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24" y="3992105"/>
            <a:ext cx="6286500" cy="533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684F7A-17C4-C440-99A8-2ADE1AF7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545" y="4615895"/>
            <a:ext cx="4800084" cy="4132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49C6C-3F1C-3D4D-896B-46D7981B3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56" y="3992105"/>
            <a:ext cx="4445000" cy="135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26D89-BECE-8A45-BA17-04B0142B6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7" y="5784714"/>
            <a:ext cx="1842020" cy="1842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E3FDB1-D591-A945-BC22-5F4CE3EA1C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04" y="5596607"/>
            <a:ext cx="2786932" cy="2234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AF88F4-5853-644C-8535-B6FCB1FAA1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6" y="8003547"/>
            <a:ext cx="1963564" cy="18817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62E36A-6C46-8A4E-83AA-737DD6BE4E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56" y="8225636"/>
            <a:ext cx="2222500" cy="16701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9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 advAuto="0"/>
      <p:bldP spid="150" grpId="0" animBg="1"/>
      <p:bldP spid="15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>
            <a:extLst>
              <a:ext uri="{FF2B5EF4-FFF2-40B4-BE49-F238E27FC236}">
                <a16:creationId xmlns:a16="http://schemas.microsoft.com/office/drawing/2014/main" id="{E728AACC-2FC0-0C4F-B707-749172AA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52" y="6207299"/>
            <a:ext cx="4303756" cy="4862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53BE9C-2666-604E-99C4-2FE3F0237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12" y="7598516"/>
            <a:ext cx="3394461" cy="3523596"/>
          </a:xfrm>
          <a:prstGeom prst="rect">
            <a:avLst/>
          </a:prstGeom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9490" y="4316831"/>
            <a:ext cx="3505833" cy="398272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De Barometer: Het onderzoek"/>
          <p:cNvSpPr txBox="1">
            <a:spLocks noGrp="1"/>
          </p:cNvSpPr>
          <p:nvPr>
            <p:ph type="title"/>
          </p:nvPr>
        </p:nvSpPr>
        <p:spPr>
          <a:xfrm>
            <a:off x="820009" y="355600"/>
            <a:ext cx="21005802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 sz="9600" b="1">
                <a:solidFill>
                  <a:srgbClr val="970047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>
                <a:latin typeface="Calibri" panose="020F0502020204030204" pitchFamily="34" charset="0"/>
                <a:cs typeface="Calibri" panose="020F0502020204030204" pitchFamily="34" charset="0"/>
              </a:rPr>
              <a:t>Le Baromètre </a:t>
            </a:r>
            <a:r>
              <a:rPr lang="fr-BE" sz="90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9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Onderzoek naar discriminatie op basis van:"/>
          <p:cNvSpPr txBox="1"/>
          <p:nvPr/>
        </p:nvSpPr>
        <p:spPr>
          <a:xfrm>
            <a:off x="675850" y="2030829"/>
            <a:ext cx="21005802" cy="228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7200">
                <a:solidFill>
                  <a:srgbClr val="970047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fr-BE" sz="6600" b="1">
                <a:latin typeface="Calibri" panose="020F0502020204030204" pitchFamily="34" charset="0"/>
                <a:cs typeface="Calibri" panose="020F0502020204030204" pitchFamily="34" charset="0"/>
              </a:rPr>
              <a:t>4 critères protégés + genre comme dimension </a:t>
            </a:r>
            <a:r>
              <a:rPr lang="fr-BE" sz="6600" b="1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transversale</a:t>
            </a:r>
            <a:r>
              <a:rPr lang="fr-BE" sz="6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6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207" y="7522316"/>
            <a:ext cx="3402522" cy="3513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3641" y="7287862"/>
            <a:ext cx="3052816" cy="398272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-5547" y="10945524"/>
            <a:ext cx="4064001" cy="7887821"/>
          </a:xfrm>
          <a:prstGeom prst="rect">
            <a:avLst/>
          </a:prstGeom>
          <a:solidFill>
            <a:srgbClr val="B2BADE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B2BADE"/>
                </a:solidFill>
              </a:defRPr>
            </a:pPr>
            <a:endParaRPr/>
          </a:p>
        </p:txBody>
      </p:sp>
      <p:sp>
        <p:nvSpPr>
          <p:cNvPr id="168" name="Rectangle"/>
          <p:cNvSpPr/>
          <p:nvPr/>
        </p:nvSpPr>
        <p:spPr>
          <a:xfrm>
            <a:off x="4069460" y="10945524"/>
            <a:ext cx="4064001" cy="7887821"/>
          </a:xfrm>
          <a:prstGeom prst="rect">
            <a:avLst/>
          </a:prstGeom>
          <a:solidFill>
            <a:srgbClr val="F28E01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Rectangle"/>
          <p:cNvSpPr/>
          <p:nvPr/>
        </p:nvSpPr>
        <p:spPr>
          <a:xfrm>
            <a:off x="8144467" y="10945524"/>
            <a:ext cx="4064001" cy="7887821"/>
          </a:xfrm>
          <a:prstGeom prst="rect">
            <a:avLst/>
          </a:prstGeom>
          <a:solidFill>
            <a:srgbClr val="4F8196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Rectangle"/>
          <p:cNvSpPr/>
          <p:nvPr/>
        </p:nvSpPr>
        <p:spPr>
          <a:xfrm>
            <a:off x="12219475" y="10945524"/>
            <a:ext cx="4064001" cy="7887821"/>
          </a:xfrm>
          <a:prstGeom prst="rect">
            <a:avLst/>
          </a:prstGeom>
          <a:solidFill>
            <a:srgbClr val="EC6C84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Handicap"/>
          <p:cNvSpPr txBox="1"/>
          <p:nvPr/>
        </p:nvSpPr>
        <p:spPr>
          <a:xfrm>
            <a:off x="627031" y="11334790"/>
            <a:ext cx="279884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sz="5400">
                <a:latin typeface="Calibri" panose="020F0502020204030204" pitchFamily="34" charset="0"/>
                <a:cs typeface="Calibri" panose="020F0502020204030204" pitchFamily="34" charset="0"/>
              </a:rPr>
              <a:t>Handicap</a:t>
            </a:r>
          </a:p>
        </p:txBody>
      </p:sp>
      <p:sp>
        <p:nvSpPr>
          <p:cNvPr id="172" name="Sociaal-economische…"/>
          <p:cNvSpPr txBox="1"/>
          <p:nvPr/>
        </p:nvSpPr>
        <p:spPr>
          <a:xfrm>
            <a:off x="4299386" y="11234252"/>
            <a:ext cx="3319909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 b="1">
                <a:solidFill>
                  <a:srgbClr val="FFFFFF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5400">
                <a:latin typeface="Calibri" panose="020F0502020204030204" pitchFamily="34" charset="0"/>
                <a:cs typeface="Calibri" panose="020F0502020204030204" pitchFamily="34" charset="0"/>
              </a:rPr>
              <a:t>Origine sociale </a:t>
            </a:r>
            <a:endParaRPr sz="5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Migratieachtergrond"/>
          <p:cNvSpPr txBox="1"/>
          <p:nvPr/>
        </p:nvSpPr>
        <p:spPr>
          <a:xfrm>
            <a:off x="8548937" y="11085917"/>
            <a:ext cx="328455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fr-BE" sz="5400">
                <a:latin typeface="Calibri" panose="020F0502020204030204" pitchFamily="34" charset="0"/>
                <a:cs typeface="Calibri" panose="020F0502020204030204" pitchFamily="34" charset="0"/>
              </a:rPr>
              <a:t>Origine ethnique </a:t>
            </a:r>
            <a:endParaRPr sz="5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LGBT"/>
          <p:cNvSpPr txBox="1"/>
          <p:nvPr/>
        </p:nvSpPr>
        <p:spPr>
          <a:xfrm>
            <a:off x="12459876" y="10481769"/>
            <a:ext cx="3600345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endParaRPr lang="fr-BE" b="0"/>
          </a:p>
          <a:p>
            <a:r>
              <a:rPr lang="fr-BE" sz="5400">
                <a:latin typeface="Calibri" panose="020F0502020204030204" pitchFamily="34" charset="0"/>
                <a:cs typeface="Calibri" panose="020F0502020204030204" pitchFamily="34" charset="0"/>
              </a:rPr>
              <a:t>Orientation</a:t>
            </a:r>
            <a:r>
              <a:rPr lang="fr-BE" sz="5400" b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BE" sz="5400" b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5400">
                <a:latin typeface="Calibri" panose="020F0502020204030204" pitchFamily="34" charset="0"/>
                <a:cs typeface="Calibri" panose="020F0502020204030204" pitchFamily="34" charset="0"/>
              </a:rPr>
              <a:t>sexuelle</a:t>
            </a:r>
            <a:endParaRPr sz="5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Rectangle"/>
          <p:cNvSpPr/>
          <p:nvPr/>
        </p:nvSpPr>
        <p:spPr>
          <a:xfrm>
            <a:off x="20369490" y="8278524"/>
            <a:ext cx="4064001" cy="788782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De Barometer: Het onderzoek"/>
          <p:cNvSpPr txBox="1">
            <a:spLocks noGrp="1"/>
          </p:cNvSpPr>
          <p:nvPr>
            <p:ph type="title"/>
          </p:nvPr>
        </p:nvSpPr>
        <p:spPr>
          <a:xfrm>
            <a:off x="820009" y="355600"/>
            <a:ext cx="21005802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 sz="9600" b="1">
                <a:solidFill>
                  <a:srgbClr val="970047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>
                <a:latin typeface="Calibri" panose="020F0502020204030204" pitchFamily="34" charset="0"/>
                <a:cs typeface="Calibri" panose="020F0502020204030204" pitchFamily="34" charset="0"/>
              </a:rPr>
              <a:t>Le Baromètre </a:t>
            </a:r>
            <a:r>
              <a:rPr lang="fr-BE" sz="90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BE" sz="9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9000" b="1">
                <a:latin typeface="Calibri" panose="020F0502020204030204" pitchFamily="34" charset="0"/>
                <a:cs typeface="Calibri" panose="020F0502020204030204" pitchFamily="34" charset="0"/>
              </a:rPr>
              <a:t>l’étude</a:t>
            </a:r>
            <a:endParaRPr sz="9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Onderzoek naar discriminatie op basis van:"/>
          <p:cNvSpPr txBox="1"/>
          <p:nvPr/>
        </p:nvSpPr>
        <p:spPr>
          <a:xfrm>
            <a:off x="820009" y="2641600"/>
            <a:ext cx="21005802" cy="228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7200">
                <a:solidFill>
                  <a:srgbClr val="970047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endParaRPr/>
          </a:p>
        </p:txBody>
      </p:sp>
      <p:pic>
        <p:nvPicPr>
          <p:cNvPr id="4" name="Picture 3" descr="Ligne du Temps&#10;">
            <a:extLst>
              <a:ext uri="{FF2B5EF4-FFF2-40B4-BE49-F238E27FC236}">
                <a16:creationId xmlns:a16="http://schemas.microsoft.com/office/drawing/2014/main" id="{13CD602A-910F-F547-B3A4-F7CE262CA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489" y="4002707"/>
            <a:ext cx="19855543" cy="1849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BE9C6D-F3FE-F443-8369-DA779E24C22F}"/>
              </a:ext>
            </a:extLst>
          </p:cNvPr>
          <p:cNvSpPr txBox="1"/>
          <p:nvPr/>
        </p:nvSpPr>
        <p:spPr>
          <a:xfrm>
            <a:off x="3729419" y="4537751"/>
            <a:ext cx="12439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4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2014</a:t>
            </a:r>
            <a:endParaRPr kumimoji="0" lang="en-US" sz="4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39685E-70C0-6F44-8DEA-AB587CEB495A}"/>
              </a:ext>
            </a:extLst>
          </p:cNvPr>
          <p:cNvSpPr txBox="1"/>
          <p:nvPr/>
        </p:nvSpPr>
        <p:spPr>
          <a:xfrm>
            <a:off x="7869662" y="4538088"/>
            <a:ext cx="12439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4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2015</a:t>
            </a:r>
            <a:endParaRPr kumimoji="0" lang="en-US" sz="4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EFC67D-341B-A544-AB75-18A9C8AD95FA}"/>
              </a:ext>
            </a:extLst>
          </p:cNvPr>
          <p:cNvSpPr txBox="1"/>
          <p:nvPr/>
        </p:nvSpPr>
        <p:spPr>
          <a:xfrm>
            <a:off x="12231741" y="4538088"/>
            <a:ext cx="12439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4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2016</a:t>
            </a:r>
            <a:endParaRPr kumimoji="0" lang="en-US" sz="4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B534B3-99BB-7441-948A-2F86BF418620}"/>
              </a:ext>
            </a:extLst>
          </p:cNvPr>
          <p:cNvSpPr txBox="1"/>
          <p:nvPr/>
        </p:nvSpPr>
        <p:spPr>
          <a:xfrm>
            <a:off x="16531019" y="4537751"/>
            <a:ext cx="12439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4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2017</a:t>
            </a:r>
            <a:endParaRPr kumimoji="0" lang="en-US" sz="4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424508-0258-D541-A1C5-6A127CEC6E13}"/>
              </a:ext>
            </a:extLst>
          </p:cNvPr>
          <p:cNvSpPr txBox="1"/>
          <p:nvPr/>
        </p:nvSpPr>
        <p:spPr>
          <a:xfrm>
            <a:off x="20134026" y="4537751"/>
            <a:ext cx="12439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4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2018</a:t>
            </a:r>
            <a:endParaRPr kumimoji="0" lang="en-US" sz="4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45" name="Onderzoek naar discriminatie op basis van:">
            <a:extLst>
              <a:ext uri="{FF2B5EF4-FFF2-40B4-BE49-F238E27FC236}">
                <a16:creationId xmlns:a16="http://schemas.microsoft.com/office/drawing/2014/main" id="{CA732247-1389-5444-B9BB-732ED00D80C1}"/>
              </a:ext>
            </a:extLst>
          </p:cNvPr>
          <p:cNvSpPr txBox="1"/>
          <p:nvPr/>
        </p:nvSpPr>
        <p:spPr>
          <a:xfrm>
            <a:off x="3592759" y="6795504"/>
            <a:ext cx="10403947" cy="1173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7200">
                <a:solidFill>
                  <a:srgbClr val="970047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nl-BE" sz="6600" b="1" err="1">
                <a:latin typeface="Calibri" panose="020F0502020204030204" pitchFamily="34" charset="0"/>
                <a:cs typeface="Calibri" panose="020F0502020204030204" pitchFamily="34" charset="0"/>
              </a:rPr>
              <a:t>Avec</a:t>
            </a:r>
            <a:r>
              <a:rPr lang="nl-BE" sz="6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6600" b="1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nl-BE" sz="6600" b="1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sz="6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nderzoek naar discriminatie op basis van:">
            <a:extLst>
              <a:ext uri="{FF2B5EF4-FFF2-40B4-BE49-F238E27FC236}">
                <a16:creationId xmlns:a16="http://schemas.microsoft.com/office/drawing/2014/main" id="{D3DFFC10-3BEE-AD4D-9087-0515FCE6B301}"/>
              </a:ext>
            </a:extLst>
          </p:cNvPr>
          <p:cNvSpPr txBox="1"/>
          <p:nvPr/>
        </p:nvSpPr>
        <p:spPr>
          <a:xfrm>
            <a:off x="14338993" y="6862348"/>
            <a:ext cx="10403947" cy="1173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7200">
                <a:solidFill>
                  <a:srgbClr val="970047"/>
                </a:solidFill>
                <a:latin typeface="Utopia Std"/>
                <a:ea typeface="Utopia Std"/>
                <a:cs typeface="Utopia Std"/>
                <a:sym typeface="Utopia Std"/>
              </a:defRPr>
            </a:lvl1pPr>
          </a:lstStyle>
          <a:p>
            <a:r>
              <a:rPr lang="nl-BE" sz="6600" b="1" err="1">
                <a:latin typeface="Calibri" panose="020F0502020204030204" pitchFamily="34" charset="0"/>
                <a:cs typeface="Calibri" panose="020F0502020204030204" pitchFamily="34" charset="0"/>
              </a:rPr>
              <a:t>Comment</a:t>
            </a:r>
            <a:r>
              <a:rPr lang="nl-BE" sz="6600" b="1"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  <a:endParaRPr sz="6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iterature">
            <a:extLst>
              <a:ext uri="{FF2B5EF4-FFF2-40B4-BE49-F238E27FC236}">
                <a16:creationId xmlns:a16="http://schemas.microsoft.com/office/drawing/2014/main" id="{20780B08-2512-2E4C-A859-5385FF2B9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547" y="9301447"/>
            <a:ext cx="1922627" cy="1978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72CFC-78F1-A545-B95A-569D9FB1D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3706" y="9135067"/>
            <a:ext cx="2393057" cy="2188523"/>
          </a:xfrm>
          <a:prstGeom prst="rect">
            <a:avLst/>
          </a:prstGeom>
        </p:spPr>
      </p:pic>
      <p:pic>
        <p:nvPicPr>
          <p:cNvPr id="10" name="Picture 9" descr="A picture containing room, gambling house, scene&#10;&#10;Description generated with high confidence">
            <a:extLst>
              <a:ext uri="{FF2B5EF4-FFF2-40B4-BE49-F238E27FC236}">
                <a16:creationId xmlns:a16="http://schemas.microsoft.com/office/drawing/2014/main" id="{EAF5FCB4-49AB-1F44-B136-C7FE83D54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1591" y="9051152"/>
            <a:ext cx="3446713" cy="2322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D5C39A-D043-BE4A-BCC1-3D780970C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0997" y="9479986"/>
            <a:ext cx="531791" cy="1656732"/>
          </a:xfrm>
          <a:prstGeom prst="rect">
            <a:avLst/>
          </a:prstGeom>
        </p:spPr>
      </p:pic>
      <p:pic>
        <p:nvPicPr>
          <p:cNvPr id="12" name="Picture 11" descr="Vignette&#10;">
            <a:extLst>
              <a:ext uri="{FF2B5EF4-FFF2-40B4-BE49-F238E27FC236}">
                <a16:creationId xmlns:a16="http://schemas.microsoft.com/office/drawing/2014/main" id="{B26779F9-F707-DB45-8BE8-AE929911A1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7869" y="8921705"/>
            <a:ext cx="2491131" cy="2452733"/>
          </a:xfrm>
          <a:prstGeom prst="rect">
            <a:avLst/>
          </a:prstGeom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D734D96F-18BA-7444-AB72-2B75966DF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42" y="9051150"/>
            <a:ext cx="6130334" cy="25953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0" grpId="0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 Placeholder 3"/>
          <p:cNvSpPr txBox="1"/>
          <p:nvPr/>
        </p:nvSpPr>
        <p:spPr>
          <a:xfrm>
            <a:off x="1184780" y="10859676"/>
            <a:ext cx="21069515" cy="1037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5100">
                <a:solidFill>
                  <a:srgbClr val="B2BAD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>
              <a:solidFill>
                <a:srgbClr val="4E8196"/>
              </a:solidFill>
            </a:endParaRP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482" y="3752356"/>
            <a:ext cx="7596429" cy="672841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Rectangle"/>
          <p:cNvSpPr/>
          <p:nvPr/>
        </p:nvSpPr>
        <p:spPr>
          <a:xfrm>
            <a:off x="21211" y="-8687"/>
            <a:ext cx="24395095" cy="1287686"/>
          </a:xfrm>
          <a:prstGeom prst="rect">
            <a:avLst/>
          </a:prstGeom>
          <a:solidFill>
            <a:srgbClr val="4E819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B2BADE"/>
                </a:solidFill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6B898-D867-F946-BDED-FFC6E5860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5937">
            <a:off x="13371830" y="3386596"/>
            <a:ext cx="5835650" cy="6226321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0FF3B3F5-D6CD-4973-BE1F-F9C153366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4131" y="12648695"/>
            <a:ext cx="3444313" cy="966278"/>
          </a:xfrm>
          <a:prstGeom prst="rect">
            <a:avLst/>
          </a:prstGeom>
        </p:spPr>
      </p:pic>
      <p:sp>
        <p:nvSpPr>
          <p:cNvPr id="200" name="Title 2"/>
          <p:cNvSpPr txBox="1"/>
          <p:nvPr/>
        </p:nvSpPr>
        <p:spPr>
          <a:xfrm>
            <a:off x="-764118" y="-176773"/>
            <a:ext cx="25965752" cy="300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784225">
              <a:defRPr sz="9120" b="1">
                <a:solidFill>
                  <a:srgbClr val="B2BADE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r>
              <a:rPr lang="fr-BE" sz="9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Utopia Std"/>
              </a:rPr>
              <a:t>1. Gestion de la diversité </a:t>
            </a:r>
          </a:p>
          <a:p>
            <a:pPr defTabSz="784225">
              <a:defRPr sz="9120" b="1">
                <a:solidFill>
                  <a:srgbClr val="B2BADE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endParaRPr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ine"/>
          <p:cNvSpPr/>
          <p:nvPr/>
        </p:nvSpPr>
        <p:spPr>
          <a:xfrm flipV="1">
            <a:off x="12192000" y="4023360"/>
            <a:ext cx="0" cy="8564802"/>
          </a:xfrm>
          <a:prstGeom prst="line">
            <a:avLst/>
          </a:prstGeom>
          <a:ln w="88900">
            <a:solidFill>
              <a:srgbClr val="4E8196"/>
            </a:solidFill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4" name="Title 2"/>
          <p:cNvSpPr txBox="1">
            <a:spLocks noGrp="1"/>
          </p:cNvSpPr>
          <p:nvPr>
            <p:ph type="title"/>
          </p:nvPr>
        </p:nvSpPr>
        <p:spPr>
          <a:xfrm>
            <a:off x="74343" y="126252"/>
            <a:ext cx="27584673" cy="151141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defTabSz="520065">
              <a:defRPr sz="6048" b="1">
                <a:solidFill>
                  <a:srgbClr val="B2BADE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br>
              <a:rPr lang="fr-BE" sz="900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900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diversité ? </a:t>
            </a:r>
            <a:br>
              <a:rPr lang="fr-BE" sz="900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9000">
                <a:solidFill>
                  <a:srgbClr val="4E8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théorie oui, en pratique pas toujours</a:t>
            </a:r>
            <a:endParaRPr sz="9000">
              <a:solidFill>
                <a:srgbClr val="4E81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755749D-37D2-B84D-8A23-C32BD6EB50D1}"/>
              </a:ext>
            </a:extLst>
          </p:cNvPr>
          <p:cNvSpPr txBox="1"/>
          <p:nvPr/>
        </p:nvSpPr>
        <p:spPr>
          <a:xfrm>
            <a:off x="1448846" y="6741109"/>
            <a:ext cx="8450301" cy="4499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37514">
              <a:defRPr sz="5087" b="1">
                <a:solidFill>
                  <a:srgbClr val="535353"/>
                </a:solidFill>
                <a:latin typeface="Utopia Std"/>
                <a:ea typeface="Utopia Std"/>
                <a:cs typeface="Utopia Std"/>
                <a:sym typeface="Utopia Std"/>
              </a:defRPr>
            </a:pPr>
            <a:endParaRPr sz="500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723C2B1-F28F-654A-BCD0-9FD47B1A7D64}"/>
              </a:ext>
            </a:extLst>
          </p:cNvPr>
          <p:cNvSpPr txBox="1"/>
          <p:nvPr/>
        </p:nvSpPr>
        <p:spPr>
          <a:xfrm>
            <a:off x="13075920" y="6997579"/>
            <a:ext cx="10713719" cy="4569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hangingPunct="1"/>
            <a:r>
              <a:rPr lang="fr-BE" sz="5000">
                <a:latin typeface="Calibri" panose="020F0502020204030204" pitchFamily="34" charset="0"/>
                <a:cs typeface="Calibri" panose="020F0502020204030204" pitchFamily="34" charset="0"/>
              </a:rPr>
              <a:t>« L’école veille à ce que sa manière de communiquer puisse correspondre à tous les types de familles »  </a:t>
            </a:r>
          </a:p>
          <a:p>
            <a:pPr algn="l" hangingPunct="1"/>
            <a:endParaRPr lang="fr-BE" sz="5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/>
            <a:r>
              <a:rPr lang="fr-BE" sz="5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des enseignants pas d’accord </a:t>
            </a:r>
            <a:endParaRPr lang="fr-BE" sz="5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0080" y="7283220"/>
            <a:ext cx="10789919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BE" sz="5000">
                <a:latin typeface="Calibri" panose="020F0502020204030204" pitchFamily="34" charset="0"/>
                <a:cs typeface="Calibri" panose="020F0502020204030204" pitchFamily="34" charset="0"/>
              </a:rPr>
              <a:t>«  Dans notre école, nous travaillons à créer un climat au sein duquel les élèves LGBT se sentent les bienvenus » </a:t>
            </a:r>
          </a:p>
          <a:p>
            <a:pPr algn="l"/>
            <a:endParaRPr lang="fr-BE" sz="5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5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70 % </a:t>
            </a:r>
            <a:r>
              <a:rPr lang="fr-BE" sz="5000" b="1">
                <a:solidFill>
                  <a:srgbClr val="00B05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directeurs et enseignants confondus sont d’accord </a:t>
            </a:r>
            <a:endParaRPr lang="fr-BE" sz="50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E1DB766-9910-D847-9251-34B02349F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2656">
            <a:off x="16583906" y="3707539"/>
            <a:ext cx="2389701" cy="2549681"/>
          </a:xfrm>
          <a:prstGeom prst="rect">
            <a:avLst/>
          </a:prstGeom>
        </p:spPr>
      </p:pic>
      <p:pic>
        <p:nvPicPr>
          <p:cNvPr id="9" name="Image">
            <a:extLst>
              <a:ext uri="{FF2B5EF4-FFF2-40B4-BE49-F238E27FC236}">
                <a16:creationId xmlns:a16="http://schemas.microsoft.com/office/drawing/2014/main" id="{23F3ADA2-CF78-4247-B50F-504EAB430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96" y="3745492"/>
            <a:ext cx="3329402" cy="3591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9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 advAuto="0"/>
      <p:bldP spid="12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arometer_Willem_FR_20180307_VF [Lecture seule]" id="{BE172DA2-ED69-4E3B-B3BC-4D806B3BE6F9}" vid="{1D43803E-E4E8-4A26-9B5C-7D6A3F7DDAC5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8D96474209B45B1840845F5E2F9B8" ma:contentTypeVersion="25" ma:contentTypeDescription="Create a new document." ma:contentTypeScope="" ma:versionID="b6346417b13675d1f874967c07217ab5">
  <xsd:schema xmlns:xsd="http://www.w3.org/2001/XMLSchema" xmlns:xs="http://www.w3.org/2001/XMLSchema" xmlns:p="http://schemas.microsoft.com/office/2006/metadata/properties" xmlns:ns2="7741c786-6a65-49f6-9893-63d25953afe2" xmlns:ns3="4ebc61cc-401b-46b2-aa1f-6f8ae816f35d" targetNamespace="http://schemas.microsoft.com/office/2006/metadata/properties" ma:root="true" ma:fieldsID="238854a0b3486fd038e82e8df7f5595f" ns2:_="" ns3:_="">
    <xsd:import namespace="7741c786-6a65-49f6-9893-63d25953afe2"/>
    <xsd:import namespace="4ebc61cc-401b-46b2-aa1f-6f8ae816f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1c786-6a65-49f6-9893-63d25953af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c61cc-401b-46b2-aa1f-6f8ae816f3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No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bc61cc-401b-46b2-aa1f-6f8ae816f35d">
      <UserInfo>
        <DisplayName>Quentin Callens</DisplayName>
        <AccountId>236</AccountId>
        <AccountType/>
      </UserInfo>
      <UserInfo>
        <DisplayName>Louise Callier</DisplayName>
        <AccountId>104</AccountId>
        <AccountType/>
      </UserInfo>
      <UserInfo>
        <DisplayName>Annelies Decat</DisplayName>
        <AccountId>101</AccountId>
        <AccountType/>
      </UserInfo>
      <UserInfo>
        <DisplayName>Hannah Vermaut</DisplayName>
        <AccountId>105</AccountId>
        <AccountType/>
      </UserInfo>
      <UserInfo>
        <DisplayName>Emmanuelle Devillé</DisplayName>
        <AccountId>103</AccountId>
        <AccountType/>
      </UserInfo>
    </SharedWithUsers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48000F-E02F-4F2E-B459-AF75BF706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41c786-6a65-49f6-9893-63d25953afe2"/>
    <ds:schemaRef ds:uri="4ebc61cc-401b-46b2-aa1f-6f8ae816f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C4AA22-5E65-442C-BFAF-BAE251513328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4ebc61cc-401b-46b2-aa1f-6f8ae816f35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741c786-6a65-49f6-9893-63d25953afe2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EB30A74-A6FC-42F6-AFC7-0361190EF0D4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A7967011-47B3-4DA5-97B3-80C71AFDC7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765</Words>
  <Application>Microsoft Office PowerPoint</Application>
  <PresentationFormat>Custom</PresentationFormat>
  <Paragraphs>228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White</vt:lpstr>
      <vt:lpstr>PowerPoint Presentation</vt:lpstr>
      <vt:lpstr>Le Baromètre de la Diversité - Enseignement </vt:lpstr>
      <vt:lpstr>PowerPoint Presentation</vt:lpstr>
      <vt:lpstr>PowerPoint Presentation</vt:lpstr>
      <vt:lpstr>Le Baromètre :</vt:lpstr>
      <vt:lpstr>Le Baromètre :</vt:lpstr>
      <vt:lpstr>Le Baromètre : l’étude</vt:lpstr>
      <vt:lpstr>PowerPoint Presentation</vt:lpstr>
      <vt:lpstr> La diversité ?  En théorie oui, en pratique pas toujours</vt:lpstr>
      <vt:lpstr>PowerPoint Presentation</vt:lpstr>
      <vt:lpstr>La diversité ?  En théorie oui, en pratique pas toujours</vt:lpstr>
      <vt:lpstr>Enseignants : bricoleurs de la diversité ?</vt:lpstr>
      <vt:lpstr>Pour gérer la diversité, le besoin d’être outillé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Pistes d’Unia pour un Enseignement Inclusif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Baromètre de la diversité Enseignement</dc:title>
  <dc:creator>Laure Gréban</dc:creator>
  <cp:keywords/>
  <cp:lastModifiedBy>Laure Gréban</cp:lastModifiedBy>
  <cp:revision>60</cp:revision>
  <cp:lastPrinted>2018-03-07T19:04:50Z</cp:lastPrinted>
  <dcterms:modified xsi:type="dcterms:W3CDTF">2022-05-20T13:40:05Z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0x010100E598D96474209B45B1840845F5E2F9B8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Language">
    <vt:lpwstr>;#FR;#</vt:lpwstr>
  </property>
  <property fmtid="{D5CDD505-2E9C-101B-9397-08002B2CF9AE}" pid="8" name="SharedWithUsers">
    <vt:lpwstr>236;#Quentin Callens;#104;#Louise Callier;#101;#Annelies Decat;#105;#Hannah Vermaut;#103;#Emmanuelle Devillé</vt:lpwstr>
  </property>
</Properties>
</file>