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74" r:id="rId34"/>
  </p:sldIdLst>
  <p:sldSz cx="18288000" cy="10287000"/>
  <p:notesSz cx="6858000" cy="9144000"/>
  <p:embeddedFontLst>
    <p:embeddedFont>
      <p:font typeface="Aileron" panose="020B0604020202020204" charset="0"/>
      <p:regular r:id="rId35"/>
    </p:embeddedFont>
    <p:embeddedFont>
      <p:font typeface="Aileron Bold" panose="020B0604020202020204" charset="0"/>
      <p:regular r:id="rId36"/>
    </p:embeddedFont>
    <p:embeddedFont>
      <p:font typeface="Aileron Italics" panose="020B0604020202020204" charset="0"/>
      <p:regular r:id="rId37"/>
    </p:embeddedFont>
    <p:embeddedFont>
      <p:font typeface="Aileron Ultra-Bold" panose="020B0604020202020204" charset="0"/>
      <p:regular r:id="rId38"/>
    </p:embeddedFont>
    <p:embeddedFont>
      <p:font typeface="Archivo Black" panose="020B0604020202020204" charset="0"/>
      <p:regular r:id="rId39"/>
    </p:embeddedFont>
    <p:embeddedFont>
      <p:font typeface="DM Sans" pitchFamily="2" charset="0"/>
      <p:regular r:id="rId40"/>
      <p:bold r:id="rId41"/>
      <p:italic r:id="rId42"/>
      <p:boldItalic r:id="rId43"/>
    </p:embeddedFont>
    <p:embeddedFont>
      <p:font typeface="DM Sans Bold" charset="0"/>
      <p:regular r:id="rId44"/>
    </p:embeddedFont>
    <p:embeddedFont>
      <p:font typeface="Intro Rust" panose="020B0604020202020204" charset="0"/>
      <p:regular r:id="rId45"/>
    </p:embeddedFont>
    <p:embeddedFont>
      <p:font typeface="Montserrat" panose="00000500000000000000" pitchFamily="2" charset="0"/>
      <p:regular r:id="rId46"/>
      <p:bold r:id="rId47"/>
      <p:italic r:id="rId48"/>
      <p:boldItalic r:id="rId49"/>
    </p:embeddedFont>
    <p:embeddedFont>
      <p:font typeface="Montserrat Bold" panose="00000800000000000000" pitchFamily="2" charset="0"/>
      <p:bold r:id="rId50"/>
    </p:embeddedFont>
    <p:embeddedFont>
      <p:font typeface="Montserrat Bold Italics" panose="020B0604020202020204" charset="0"/>
      <p:regular r:id="rId51"/>
    </p:embeddedFont>
    <p:embeddedFont>
      <p:font typeface="Montserrat Extra-Light" panose="020B0604020202020204" charset="0"/>
      <p:regular r:id="rId52"/>
    </p:embeddedFont>
    <p:embeddedFont>
      <p:font typeface="Montserrat Semi-Bold" panose="020B0604020202020204" charset="0"/>
      <p:regular r:id="rId53"/>
    </p:embeddedFont>
    <p:embeddedFont>
      <p:font typeface="Montserrat Thin" panose="00000300000000000000" pitchFamily="2" charset="0"/>
      <p:regular r:id="rId54"/>
      <p:italic r:id="rId55"/>
    </p:embeddedFont>
    <p:embeddedFont>
      <p:font typeface="Open Sans" panose="020B0606030504020204" pitchFamily="34" charset="0"/>
      <p:regular r:id="rId56"/>
      <p:bold r:id="rId57"/>
      <p:italic r:id="rId58"/>
      <p:boldItalic r:id="rId59"/>
    </p:embeddedFont>
    <p:embeddedFont>
      <p:font typeface="Open Sans 1" panose="020B0604020202020204" charset="0"/>
      <p:regular r:id="rId60"/>
    </p:embeddedFont>
    <p:embeddedFont>
      <p:font typeface="Open Sans 1 Bold" panose="020B0604020202020204" charset="0"/>
      <p:regular r:id="rId61"/>
    </p:embeddedFont>
    <p:embeddedFont>
      <p:font typeface="Open Sans 2 Bold" panose="020B0604020202020204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presProps" Target="presProps.xml"/><Relationship Id="rId68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viewProps" Target="viewProps.xml"/><Relationship Id="rId69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5.fntdata"/><Relationship Id="rId34" Type="http://schemas.openxmlformats.org/officeDocument/2006/relationships/slide" Target="slides/slide33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3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7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14" t="-164" b="-138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AutoShape 3"/>
          <p:cNvSpPr/>
          <p:nvPr/>
        </p:nvSpPr>
        <p:spPr>
          <a:xfrm>
            <a:off x="1028700" y="5481040"/>
            <a:ext cx="682967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grpSp>
        <p:nvGrpSpPr>
          <p:cNvPr id="4" name="Group 4"/>
          <p:cNvGrpSpPr/>
          <p:nvPr/>
        </p:nvGrpSpPr>
        <p:grpSpPr>
          <a:xfrm>
            <a:off x="8305460" y="8062100"/>
            <a:ext cx="5531791" cy="1196200"/>
            <a:chOff x="0" y="0"/>
            <a:chExt cx="1456933" cy="3150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56932" cy="315049"/>
            </a:xfrm>
            <a:custGeom>
              <a:avLst/>
              <a:gdLst/>
              <a:ahLst/>
              <a:cxnLst/>
              <a:rect l="l" t="t" r="r" b="b"/>
              <a:pathLst>
                <a:path w="1456932" h="315049">
                  <a:moveTo>
                    <a:pt x="117561" y="0"/>
                  </a:moveTo>
                  <a:lnTo>
                    <a:pt x="1339372" y="0"/>
                  </a:lnTo>
                  <a:cubicBezTo>
                    <a:pt x="1404299" y="0"/>
                    <a:pt x="1456932" y="52634"/>
                    <a:pt x="1456932" y="117561"/>
                  </a:cubicBezTo>
                  <a:lnTo>
                    <a:pt x="1456932" y="197488"/>
                  </a:lnTo>
                  <a:cubicBezTo>
                    <a:pt x="1456932" y="262415"/>
                    <a:pt x="1404299" y="315049"/>
                    <a:pt x="1339372" y="315049"/>
                  </a:cubicBezTo>
                  <a:lnTo>
                    <a:pt x="117561" y="315049"/>
                  </a:lnTo>
                  <a:cubicBezTo>
                    <a:pt x="52634" y="315049"/>
                    <a:pt x="0" y="262415"/>
                    <a:pt x="0" y="197488"/>
                  </a:cubicBezTo>
                  <a:lnTo>
                    <a:pt x="0" y="117561"/>
                  </a:lnTo>
                  <a:cubicBezTo>
                    <a:pt x="0" y="52634"/>
                    <a:pt x="52634" y="0"/>
                    <a:pt x="117561" y="0"/>
                  </a:cubicBezTo>
                  <a:close/>
                </a:path>
              </a:pathLst>
            </a:custGeom>
            <a:solidFill>
              <a:srgbClr val="FFFFFF">
                <a:alpha val="73725"/>
              </a:srgbClr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456933" cy="362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70"/>
                </a:lnSpc>
              </a:pPr>
              <a:r>
                <a:rPr lang="en-US" sz="3600" b="1" dirty="0">
                  <a:solidFill>
                    <a:srgbClr val="000000">
                      <a:alpha val="73725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M Sans"/>
                </a:rPr>
                <a:t>18 mars 2025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75173" y="5747740"/>
            <a:ext cx="9637404" cy="166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5"/>
              </a:lnSpc>
              <a:spcBef>
                <a:spcPct val="0"/>
              </a:spcBef>
            </a:pPr>
            <a:r>
              <a:rPr lang="en-US" sz="3146" dirty="0">
                <a:solidFill>
                  <a:srgbClr val="000000"/>
                </a:solidFill>
                <a:latin typeface="DM Sans"/>
              </a:rPr>
              <a:t>Antoine Lukoki - </a:t>
            </a:r>
            <a:r>
              <a:rPr lang="en-US" sz="3146" dirty="0" err="1">
                <a:solidFill>
                  <a:srgbClr val="000000"/>
                </a:solidFill>
                <a:latin typeface="DM Sans"/>
              </a:rPr>
              <a:t>Echevin</a:t>
            </a:r>
            <a:r>
              <a:rPr lang="en-US" sz="3146" dirty="0">
                <a:solidFill>
                  <a:srgbClr val="000000"/>
                </a:solidFill>
                <a:latin typeface="DM Sans"/>
              </a:rPr>
              <a:t> de la Ville de Verviers</a:t>
            </a:r>
          </a:p>
          <a:p>
            <a:pPr>
              <a:lnSpc>
                <a:spcPts val="4405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DM Sans"/>
              </a:rPr>
              <a:t>Farid Nagui – Directeur du CRVI</a:t>
            </a:r>
          </a:p>
          <a:p>
            <a:pPr algn="l">
              <a:lnSpc>
                <a:spcPts val="4405"/>
              </a:lnSpc>
              <a:spcBef>
                <a:spcPct val="0"/>
              </a:spcBef>
            </a:pPr>
            <a:endParaRPr lang="en-US" sz="3146" dirty="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5173" y="3377020"/>
            <a:ext cx="15166394" cy="176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9"/>
              </a:lnSpc>
              <a:spcBef>
                <a:spcPct val="0"/>
              </a:spcBef>
            </a:pPr>
            <a:r>
              <a:rPr lang="en-US" sz="5078" dirty="0">
                <a:solidFill>
                  <a:srgbClr val="000000"/>
                </a:solidFill>
                <a:latin typeface="DM Sans"/>
              </a:rPr>
              <a:t>Gestion de la diversité au sein du personnel </a:t>
            </a:r>
          </a:p>
          <a:p>
            <a:pPr algn="l">
              <a:lnSpc>
                <a:spcPts val="7109"/>
              </a:lnSpc>
              <a:spcBef>
                <a:spcPct val="0"/>
              </a:spcBef>
            </a:pPr>
            <a:r>
              <a:rPr lang="en-US" sz="5078" dirty="0">
                <a:solidFill>
                  <a:srgbClr val="000000"/>
                </a:solidFill>
                <a:latin typeface="DM Sans"/>
              </a:rPr>
              <a:t>de la Ville et du CPAS de Verviers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6024" y="606623"/>
            <a:ext cx="14668915" cy="5668964"/>
          </a:xfrm>
          <a:custGeom>
            <a:avLst/>
            <a:gdLst/>
            <a:ahLst/>
            <a:cxnLst/>
            <a:rect l="l" t="t" r="r" b="b"/>
            <a:pathLst>
              <a:path w="14668915" h="5668964">
                <a:moveTo>
                  <a:pt x="0" y="0"/>
                </a:moveTo>
                <a:lnTo>
                  <a:pt x="14668915" y="0"/>
                </a:lnTo>
                <a:lnTo>
                  <a:pt x="14668915" y="5668964"/>
                </a:lnTo>
                <a:lnTo>
                  <a:pt x="0" y="56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/>
          <p:cNvSpPr/>
          <p:nvPr/>
        </p:nvSpPr>
        <p:spPr>
          <a:xfrm>
            <a:off x="4964870" y="6331995"/>
            <a:ext cx="13062423" cy="3304681"/>
          </a:xfrm>
          <a:custGeom>
            <a:avLst/>
            <a:gdLst/>
            <a:ahLst/>
            <a:cxnLst/>
            <a:rect l="l" t="t" r="r" b="b"/>
            <a:pathLst>
              <a:path w="13062423" h="3304681">
                <a:moveTo>
                  <a:pt x="0" y="0"/>
                </a:moveTo>
                <a:lnTo>
                  <a:pt x="13062423" y="0"/>
                </a:lnTo>
                <a:lnTo>
                  <a:pt x="13062423" y="3304681"/>
                </a:lnTo>
                <a:lnTo>
                  <a:pt x="0" y="3304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TextBox 4"/>
          <p:cNvSpPr txBox="1"/>
          <p:nvPr/>
        </p:nvSpPr>
        <p:spPr>
          <a:xfrm>
            <a:off x="10090369" y="9715430"/>
            <a:ext cx="7789195" cy="3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7"/>
              </a:lnSpc>
            </a:pPr>
            <a:r>
              <a:rPr lang="en-US" sz="2055" dirty="0">
                <a:solidFill>
                  <a:srgbClr val="000000"/>
                </a:solidFill>
                <a:latin typeface="DM Sans"/>
              </a:rPr>
              <a:t>Farid Nagui - CRVI - 4/11</a:t>
            </a:r>
          </a:p>
        </p:txBody>
      </p:sp>
    </p:spTree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24640" t="-13727" b="-33625"/>
            </a:stretch>
          </a:blipFill>
        </p:spPr>
        <p:txBody>
          <a:bodyPr/>
          <a:lstStyle/>
          <a:p>
            <a:endParaRPr lang="fr-BE"/>
          </a:p>
        </p:txBody>
      </p:sp>
      <p:grpSp>
        <p:nvGrpSpPr>
          <p:cNvPr id="3" name="Group 3"/>
          <p:cNvGrpSpPr/>
          <p:nvPr/>
        </p:nvGrpSpPr>
        <p:grpSpPr>
          <a:xfrm>
            <a:off x="1615862" y="2686479"/>
            <a:ext cx="16230600" cy="2793476"/>
            <a:chOff x="0" y="0"/>
            <a:chExt cx="4274726" cy="7357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735730"/>
            </a:xfrm>
            <a:custGeom>
              <a:avLst/>
              <a:gdLst/>
              <a:ahLst/>
              <a:cxnLst/>
              <a:rect l="l" t="t" r="r" b="b"/>
              <a:pathLst>
                <a:path w="4274726" h="735730">
                  <a:moveTo>
                    <a:pt x="15264" y="0"/>
                  </a:moveTo>
                  <a:lnTo>
                    <a:pt x="4259462" y="0"/>
                  </a:lnTo>
                  <a:cubicBezTo>
                    <a:pt x="4263510" y="0"/>
                    <a:pt x="4267393" y="1608"/>
                    <a:pt x="4270255" y="4471"/>
                  </a:cubicBezTo>
                  <a:cubicBezTo>
                    <a:pt x="4273118" y="7333"/>
                    <a:pt x="4274726" y="11216"/>
                    <a:pt x="4274726" y="15264"/>
                  </a:cubicBezTo>
                  <a:lnTo>
                    <a:pt x="4274726" y="720466"/>
                  </a:lnTo>
                  <a:cubicBezTo>
                    <a:pt x="4274726" y="724515"/>
                    <a:pt x="4273118" y="728397"/>
                    <a:pt x="4270255" y="731260"/>
                  </a:cubicBezTo>
                  <a:cubicBezTo>
                    <a:pt x="4267393" y="734122"/>
                    <a:pt x="4263510" y="735730"/>
                    <a:pt x="4259462" y="735730"/>
                  </a:cubicBezTo>
                  <a:lnTo>
                    <a:pt x="15264" y="735730"/>
                  </a:lnTo>
                  <a:cubicBezTo>
                    <a:pt x="11216" y="735730"/>
                    <a:pt x="7333" y="734122"/>
                    <a:pt x="4471" y="731260"/>
                  </a:cubicBezTo>
                  <a:cubicBezTo>
                    <a:pt x="1608" y="728397"/>
                    <a:pt x="0" y="724515"/>
                    <a:pt x="0" y="720466"/>
                  </a:cubicBezTo>
                  <a:lnTo>
                    <a:pt x="0" y="15264"/>
                  </a:lnTo>
                  <a:cubicBezTo>
                    <a:pt x="0" y="11216"/>
                    <a:pt x="1608" y="7333"/>
                    <a:pt x="4471" y="4471"/>
                  </a:cubicBezTo>
                  <a:cubicBezTo>
                    <a:pt x="7333" y="1608"/>
                    <a:pt x="11216" y="0"/>
                    <a:pt x="15264" y="0"/>
                  </a:cubicBezTo>
                  <a:close/>
                </a:path>
              </a:pathLst>
            </a:custGeom>
            <a:solidFill>
              <a:srgbClr val="FFFFFF">
                <a:alpha val="78824"/>
              </a:srgbClr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773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888725" y="2348341"/>
            <a:ext cx="4332066" cy="3465883"/>
          </a:xfrm>
          <a:custGeom>
            <a:avLst/>
            <a:gdLst/>
            <a:ahLst/>
            <a:cxnLst/>
            <a:rect l="l" t="t" r="r" b="b"/>
            <a:pathLst>
              <a:path w="4332066" h="3465883">
                <a:moveTo>
                  <a:pt x="0" y="0"/>
                </a:moveTo>
                <a:lnTo>
                  <a:pt x="4332066" y="0"/>
                </a:lnTo>
                <a:lnTo>
                  <a:pt x="4332066" y="3465883"/>
                </a:lnTo>
                <a:lnTo>
                  <a:pt x="0" y="3465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7" name="TextBox 7"/>
          <p:cNvSpPr txBox="1"/>
          <p:nvPr/>
        </p:nvSpPr>
        <p:spPr>
          <a:xfrm>
            <a:off x="1028700" y="933450"/>
            <a:ext cx="17030700" cy="777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77"/>
              </a:lnSpc>
            </a:pPr>
            <a:r>
              <a:rPr lang="en-US" sz="4555" dirty="0">
                <a:solidFill>
                  <a:srgbClr val="000000"/>
                </a:solidFill>
                <a:latin typeface="Archivo Black"/>
              </a:rPr>
              <a:t>CRVI (1) : </a:t>
            </a:r>
            <a:r>
              <a:rPr lang="en-US" sz="4555" dirty="0" err="1">
                <a:solidFill>
                  <a:srgbClr val="000000"/>
                </a:solidFill>
                <a:latin typeface="Archivo Black"/>
              </a:rPr>
              <a:t>Pq</a:t>
            </a:r>
            <a:r>
              <a:rPr lang="en-US" sz="4555" dirty="0">
                <a:solidFill>
                  <a:srgbClr val="000000"/>
                </a:solidFill>
                <a:latin typeface="Archivo Black"/>
              </a:rPr>
              <a:t> nous </a:t>
            </a:r>
            <a:r>
              <a:rPr lang="en-US" sz="4555" dirty="0" err="1">
                <a:solidFill>
                  <a:srgbClr val="000000"/>
                </a:solidFill>
                <a:latin typeface="Archivo Black"/>
              </a:rPr>
              <a:t>avons</a:t>
            </a:r>
            <a:r>
              <a:rPr lang="en-US" sz="4555" dirty="0">
                <a:solidFill>
                  <a:srgbClr val="000000"/>
                </a:solidFill>
                <a:latin typeface="Archivo Black"/>
              </a:rPr>
              <a:t> </a:t>
            </a:r>
            <a:r>
              <a:rPr lang="en-US" sz="4555" dirty="0" err="1">
                <a:solidFill>
                  <a:srgbClr val="000000"/>
                </a:solidFill>
                <a:latin typeface="Archivo Black"/>
              </a:rPr>
              <a:t>accompagné</a:t>
            </a:r>
            <a:r>
              <a:rPr lang="en-US" sz="4555" dirty="0">
                <a:solidFill>
                  <a:srgbClr val="000000"/>
                </a:solidFill>
                <a:latin typeface="Archivo Black"/>
              </a:rPr>
              <a:t> le processus 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34146" y="2927966"/>
            <a:ext cx="3872904" cy="47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7"/>
              </a:lnSpc>
            </a:pPr>
            <a:r>
              <a:rPr lang="en-US" sz="2755">
                <a:solidFill>
                  <a:srgbClr val="000000"/>
                </a:solidFill>
                <a:latin typeface="Archivo Black"/>
              </a:rPr>
              <a:t>ViSION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03479" y="2927966"/>
            <a:ext cx="7220800" cy="47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7"/>
              </a:lnSpc>
            </a:pPr>
            <a:r>
              <a:rPr lang="en-US" sz="2755">
                <a:solidFill>
                  <a:srgbClr val="000000"/>
                </a:solidFill>
                <a:latin typeface="Archivo Black"/>
              </a:rPr>
              <a:t>MISSION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028700" y="2348341"/>
            <a:ext cx="18016813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11" name="TextBox 11"/>
          <p:cNvSpPr txBox="1"/>
          <p:nvPr/>
        </p:nvSpPr>
        <p:spPr>
          <a:xfrm>
            <a:off x="1934391" y="3648550"/>
            <a:ext cx="4954334" cy="948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5"/>
              </a:lnSpc>
            </a:pPr>
            <a:r>
              <a:rPr lang="en-US" sz="2767">
                <a:solidFill>
                  <a:srgbClr val="000000"/>
                </a:solidFill>
                <a:latin typeface="DM Sans"/>
              </a:rPr>
              <a:t>Unir sans confondre, distinguer sans séparer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04817" y="3648550"/>
            <a:ext cx="4954334" cy="1434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5"/>
              </a:lnSpc>
            </a:pPr>
            <a:r>
              <a:rPr lang="en-US" sz="2767">
                <a:solidFill>
                  <a:srgbClr val="000000"/>
                </a:solidFill>
                <a:latin typeface="DM Sans"/>
              </a:rPr>
              <a:t>Oeuvrer à la création d’une société inclusive et interculturelle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90369" y="9715430"/>
            <a:ext cx="7789195" cy="3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7"/>
              </a:lnSpc>
            </a:pPr>
            <a:r>
              <a:rPr lang="en-US" sz="2055" dirty="0">
                <a:solidFill>
                  <a:srgbClr val="000000"/>
                </a:solidFill>
                <a:latin typeface="DM Sans"/>
              </a:rPr>
              <a:t>Farid Nagui - CRVI - 5/11</a:t>
            </a:r>
          </a:p>
        </p:txBody>
      </p:sp>
    </p:spTree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64161" y="3054782"/>
            <a:ext cx="12159677" cy="5401871"/>
          </a:xfrm>
          <a:custGeom>
            <a:avLst/>
            <a:gdLst/>
            <a:ahLst/>
            <a:cxnLst/>
            <a:rect l="l" t="t" r="r" b="b"/>
            <a:pathLst>
              <a:path w="12159677" h="5401871">
                <a:moveTo>
                  <a:pt x="0" y="0"/>
                </a:moveTo>
                <a:lnTo>
                  <a:pt x="12159678" y="0"/>
                </a:lnTo>
                <a:lnTo>
                  <a:pt x="12159678" y="5401871"/>
                </a:lnTo>
                <a:lnTo>
                  <a:pt x="0" y="5401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TextBox 3"/>
          <p:cNvSpPr txBox="1"/>
          <p:nvPr/>
        </p:nvSpPr>
        <p:spPr>
          <a:xfrm>
            <a:off x="10090369" y="9715430"/>
            <a:ext cx="7789195" cy="3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7"/>
              </a:lnSpc>
            </a:pPr>
            <a:r>
              <a:rPr lang="en-US" sz="2055" dirty="0">
                <a:solidFill>
                  <a:srgbClr val="000000"/>
                </a:solidFill>
                <a:latin typeface="DM Sans"/>
              </a:rPr>
              <a:t>Farid Nagui - CRVI - 6/11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2348341"/>
            <a:ext cx="18016813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5" name="TextBox 5"/>
          <p:cNvSpPr txBox="1"/>
          <p:nvPr/>
        </p:nvSpPr>
        <p:spPr>
          <a:xfrm>
            <a:off x="1010005" y="933450"/>
            <a:ext cx="16249295" cy="789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7"/>
              </a:lnSpc>
            </a:pPr>
            <a:r>
              <a:rPr lang="en-US" sz="4555">
                <a:solidFill>
                  <a:srgbClr val="000000"/>
                </a:solidFill>
                <a:latin typeface="Archivo Black"/>
              </a:rPr>
              <a:t>CRVI - En quelques chiffres... (4)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93792" y="2878684"/>
            <a:ext cx="7465508" cy="6379616"/>
          </a:xfrm>
          <a:custGeom>
            <a:avLst/>
            <a:gdLst/>
            <a:ahLst/>
            <a:cxnLst/>
            <a:rect l="l" t="t" r="r" b="b"/>
            <a:pathLst>
              <a:path w="7465508" h="6379616">
                <a:moveTo>
                  <a:pt x="0" y="0"/>
                </a:moveTo>
                <a:lnTo>
                  <a:pt x="7465508" y="0"/>
                </a:lnTo>
                <a:lnTo>
                  <a:pt x="7465508" y="6379616"/>
                </a:lnTo>
                <a:lnTo>
                  <a:pt x="0" y="6379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TextBox 3"/>
          <p:cNvSpPr txBox="1"/>
          <p:nvPr/>
        </p:nvSpPr>
        <p:spPr>
          <a:xfrm>
            <a:off x="1010005" y="942975"/>
            <a:ext cx="16162139" cy="746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97"/>
              </a:lnSpc>
            </a:pPr>
            <a:r>
              <a:rPr lang="en-US" sz="4355">
                <a:solidFill>
                  <a:srgbClr val="000000"/>
                </a:solidFill>
                <a:latin typeface="Archivo Black"/>
              </a:rPr>
              <a:t>Sensibilisation à la diversité et à la discrimination (1)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97271" y="2780735"/>
            <a:ext cx="7746729" cy="7020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2"/>
              </a:lnSpc>
            </a:pPr>
            <a:r>
              <a:rPr lang="en-US" sz="2667">
                <a:solidFill>
                  <a:srgbClr val="000000"/>
                </a:solidFill>
                <a:latin typeface="DM Sans"/>
              </a:rPr>
              <a:t>Opérationnalisation de l’une des onze recommandations spécifiques du CEDEM par le CRVI :</a:t>
            </a:r>
          </a:p>
          <a:p>
            <a:pPr algn="just">
              <a:lnSpc>
                <a:spcPts val="4322"/>
              </a:lnSpc>
            </a:pPr>
            <a:endParaRPr lang="en-US" sz="2667">
              <a:solidFill>
                <a:srgbClr val="000000"/>
              </a:solidFill>
              <a:latin typeface="DM Sans"/>
            </a:endParaRPr>
          </a:p>
          <a:p>
            <a:pPr algn="ctr">
              <a:lnSpc>
                <a:spcPts val="4322"/>
              </a:lnSpc>
            </a:pPr>
            <a:r>
              <a:rPr lang="en-US" sz="2667">
                <a:solidFill>
                  <a:srgbClr val="000000"/>
                </a:solidFill>
                <a:latin typeface="DM Sans Bold"/>
              </a:rPr>
              <a:t>Sensibilisation à la diversité et à la discrimination</a:t>
            </a:r>
          </a:p>
          <a:p>
            <a:pPr algn="ctr">
              <a:lnSpc>
                <a:spcPts val="4322"/>
              </a:lnSpc>
            </a:pPr>
            <a:endParaRPr lang="en-US" sz="2667">
              <a:solidFill>
                <a:srgbClr val="000000"/>
              </a:solidFill>
              <a:latin typeface="DM Sans Bold"/>
            </a:endParaRPr>
          </a:p>
          <a:p>
            <a:pPr marL="576016" lvl="1" indent="-288008" algn="l">
              <a:lnSpc>
                <a:spcPts val="4322"/>
              </a:lnSpc>
              <a:buFont typeface="Arial"/>
              <a:buChar char="•"/>
            </a:pPr>
            <a:r>
              <a:rPr lang="en-US" sz="2667">
                <a:solidFill>
                  <a:srgbClr val="000000"/>
                </a:solidFill>
                <a:latin typeface="DM Sans Bold"/>
              </a:rPr>
              <a:t>Public : </a:t>
            </a:r>
            <a:r>
              <a:rPr lang="en-US" sz="2667">
                <a:solidFill>
                  <a:srgbClr val="000000"/>
                </a:solidFill>
                <a:latin typeface="DM Sans"/>
              </a:rPr>
              <a:t>Ouvriers communaux de la Ville de Verviers (N=92)</a:t>
            </a:r>
          </a:p>
          <a:p>
            <a:pPr marL="576016" lvl="1" indent="-288008" algn="l">
              <a:lnSpc>
                <a:spcPts val="4322"/>
              </a:lnSpc>
              <a:buFont typeface="Arial"/>
              <a:buChar char="•"/>
            </a:pPr>
            <a:r>
              <a:rPr lang="en-US" sz="2667">
                <a:solidFill>
                  <a:srgbClr val="000000"/>
                </a:solidFill>
                <a:latin typeface="DM Sans Bold"/>
              </a:rPr>
              <a:t>Thématiques : </a:t>
            </a:r>
            <a:r>
              <a:rPr lang="en-US" sz="2667">
                <a:solidFill>
                  <a:srgbClr val="000000"/>
                </a:solidFill>
                <a:latin typeface="DM Sans"/>
              </a:rPr>
              <a:t>Approche interculturelle, discriminations et législation</a:t>
            </a:r>
          </a:p>
          <a:p>
            <a:pPr marL="576016" lvl="1" indent="-288008" algn="l">
              <a:lnSpc>
                <a:spcPts val="4322"/>
              </a:lnSpc>
              <a:buFont typeface="Arial"/>
              <a:buChar char="•"/>
            </a:pPr>
            <a:r>
              <a:rPr lang="en-US" sz="2667">
                <a:solidFill>
                  <a:srgbClr val="000000"/>
                </a:solidFill>
                <a:latin typeface="DM Sans Bold"/>
              </a:rPr>
              <a:t>Format : </a:t>
            </a:r>
            <a:r>
              <a:rPr lang="en-US" sz="2667">
                <a:solidFill>
                  <a:srgbClr val="000000"/>
                </a:solidFill>
                <a:latin typeface="DM Sans"/>
              </a:rPr>
              <a:t>2 x 4h de sensibilisation </a:t>
            </a:r>
          </a:p>
          <a:p>
            <a:pPr algn="just">
              <a:lnSpc>
                <a:spcPts val="4322"/>
              </a:lnSpc>
            </a:pPr>
            <a:endParaRPr lang="en-US" sz="2667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090369" y="9715430"/>
            <a:ext cx="7789195" cy="3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7"/>
              </a:lnSpc>
            </a:pPr>
            <a:r>
              <a:rPr lang="en-US" sz="2055" dirty="0">
                <a:solidFill>
                  <a:srgbClr val="000000"/>
                </a:solidFill>
                <a:latin typeface="DM Sans"/>
              </a:rPr>
              <a:t>Farid Nagui - CRVI - 7/11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2348341"/>
            <a:ext cx="18016813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</p:spTree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881641"/>
            <a:ext cx="7429321" cy="5547145"/>
            <a:chOff x="0" y="0"/>
            <a:chExt cx="1956694" cy="14609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6694" cy="1460976"/>
            </a:xfrm>
            <a:custGeom>
              <a:avLst/>
              <a:gdLst/>
              <a:ahLst/>
              <a:cxnLst/>
              <a:rect l="l" t="t" r="r" b="b"/>
              <a:pathLst>
                <a:path w="1956694" h="1460976">
                  <a:moveTo>
                    <a:pt x="32304" y="0"/>
                  </a:moveTo>
                  <a:lnTo>
                    <a:pt x="1924389" y="0"/>
                  </a:lnTo>
                  <a:cubicBezTo>
                    <a:pt x="1932957" y="0"/>
                    <a:pt x="1941174" y="3403"/>
                    <a:pt x="1947232" y="9462"/>
                  </a:cubicBezTo>
                  <a:cubicBezTo>
                    <a:pt x="1953290" y="15520"/>
                    <a:pt x="1956694" y="23737"/>
                    <a:pt x="1956694" y="32304"/>
                  </a:cubicBezTo>
                  <a:lnTo>
                    <a:pt x="1956694" y="1428672"/>
                  </a:lnTo>
                  <a:cubicBezTo>
                    <a:pt x="1956694" y="1437240"/>
                    <a:pt x="1953290" y="1445456"/>
                    <a:pt x="1947232" y="1451515"/>
                  </a:cubicBezTo>
                  <a:cubicBezTo>
                    <a:pt x="1941174" y="1457573"/>
                    <a:pt x="1932957" y="1460976"/>
                    <a:pt x="1924389" y="1460976"/>
                  </a:cubicBezTo>
                  <a:lnTo>
                    <a:pt x="32304" y="1460976"/>
                  </a:lnTo>
                  <a:cubicBezTo>
                    <a:pt x="23737" y="1460976"/>
                    <a:pt x="15520" y="1457573"/>
                    <a:pt x="9462" y="1451515"/>
                  </a:cubicBezTo>
                  <a:cubicBezTo>
                    <a:pt x="3403" y="1445456"/>
                    <a:pt x="0" y="1437240"/>
                    <a:pt x="0" y="1428672"/>
                  </a:cubicBezTo>
                  <a:lnTo>
                    <a:pt x="0" y="32304"/>
                  </a:lnTo>
                  <a:cubicBezTo>
                    <a:pt x="0" y="23737"/>
                    <a:pt x="3403" y="15520"/>
                    <a:pt x="9462" y="9462"/>
                  </a:cubicBezTo>
                  <a:cubicBezTo>
                    <a:pt x="15520" y="3403"/>
                    <a:pt x="23737" y="0"/>
                    <a:pt x="32304" y="0"/>
                  </a:cubicBezTo>
                  <a:close/>
                </a:path>
              </a:pathLst>
            </a:custGeom>
            <a:solidFill>
              <a:srgbClr val="F5F6F7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56694" cy="1499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37806" y="3881641"/>
            <a:ext cx="7521494" cy="1432300"/>
            <a:chOff x="0" y="0"/>
            <a:chExt cx="1980970" cy="3772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80970" cy="377231"/>
            </a:xfrm>
            <a:custGeom>
              <a:avLst/>
              <a:gdLst/>
              <a:ahLst/>
              <a:cxnLst/>
              <a:rect l="l" t="t" r="r" b="b"/>
              <a:pathLst>
                <a:path w="1980970" h="377231">
                  <a:moveTo>
                    <a:pt x="31908" y="0"/>
                  </a:moveTo>
                  <a:lnTo>
                    <a:pt x="1949061" y="0"/>
                  </a:lnTo>
                  <a:cubicBezTo>
                    <a:pt x="1966684" y="0"/>
                    <a:pt x="1980970" y="14286"/>
                    <a:pt x="1980970" y="31908"/>
                  </a:cubicBezTo>
                  <a:lnTo>
                    <a:pt x="1980970" y="345323"/>
                  </a:lnTo>
                  <a:cubicBezTo>
                    <a:pt x="1980970" y="353786"/>
                    <a:pt x="1977608" y="361902"/>
                    <a:pt x="1971624" y="367886"/>
                  </a:cubicBezTo>
                  <a:cubicBezTo>
                    <a:pt x="1965640" y="373870"/>
                    <a:pt x="1957524" y="377231"/>
                    <a:pt x="1949061" y="377231"/>
                  </a:cubicBezTo>
                  <a:lnTo>
                    <a:pt x="31908" y="377231"/>
                  </a:lnTo>
                  <a:cubicBezTo>
                    <a:pt x="14286" y="377231"/>
                    <a:pt x="0" y="362945"/>
                    <a:pt x="0" y="345323"/>
                  </a:cubicBezTo>
                  <a:lnTo>
                    <a:pt x="0" y="31908"/>
                  </a:lnTo>
                  <a:cubicBezTo>
                    <a:pt x="0" y="14286"/>
                    <a:pt x="14286" y="0"/>
                    <a:pt x="31908" y="0"/>
                  </a:cubicBezTo>
                  <a:close/>
                </a:path>
              </a:pathLst>
            </a:custGeom>
            <a:solidFill>
              <a:srgbClr val="F5F6F7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80970" cy="415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021069" y="4826796"/>
            <a:ext cx="2137186" cy="2063356"/>
          </a:xfrm>
          <a:custGeom>
            <a:avLst/>
            <a:gdLst/>
            <a:ahLst/>
            <a:cxnLst/>
            <a:rect l="l" t="t" r="r" b="b"/>
            <a:pathLst>
              <a:path w="2137186" h="2063356">
                <a:moveTo>
                  <a:pt x="0" y="0"/>
                </a:moveTo>
                <a:lnTo>
                  <a:pt x="2137186" y="0"/>
                </a:lnTo>
                <a:lnTo>
                  <a:pt x="2137186" y="2063356"/>
                </a:lnTo>
                <a:lnTo>
                  <a:pt x="0" y="2063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9" name="TextBox 9"/>
          <p:cNvSpPr txBox="1"/>
          <p:nvPr/>
        </p:nvSpPr>
        <p:spPr>
          <a:xfrm>
            <a:off x="1028700" y="933450"/>
            <a:ext cx="16526573" cy="73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7"/>
              </a:lnSpc>
            </a:pPr>
            <a:r>
              <a:rPr lang="en-US" sz="4255">
                <a:solidFill>
                  <a:srgbClr val="000000"/>
                </a:solidFill>
                <a:latin typeface="Archivo Black"/>
              </a:rPr>
              <a:t>Sensibilisation à la diversité et à la discrimination (2)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171412"/>
            <a:ext cx="3872904" cy="47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7"/>
              </a:lnSpc>
            </a:pPr>
            <a:r>
              <a:rPr lang="en-US" sz="2755">
                <a:solidFill>
                  <a:srgbClr val="000000"/>
                </a:solidFill>
                <a:latin typeface="Archivo Black"/>
              </a:rPr>
              <a:t>Objectifs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37806" y="3097361"/>
            <a:ext cx="4582360" cy="47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7"/>
              </a:lnSpc>
            </a:pPr>
            <a:r>
              <a:rPr lang="en-US" sz="2755">
                <a:solidFill>
                  <a:srgbClr val="000000"/>
                </a:solidFill>
                <a:latin typeface="Archivo Black"/>
              </a:rPr>
              <a:t>Public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3629" y="4069046"/>
            <a:ext cx="6747440" cy="5012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 dirty="0" err="1">
                <a:solidFill>
                  <a:srgbClr val="000000"/>
                </a:solidFill>
                <a:latin typeface="DM Sans"/>
              </a:rPr>
              <a:t>Travailler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les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représentations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et les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stéréotypes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/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préjugés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.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 dirty="0">
                <a:solidFill>
                  <a:srgbClr val="000000"/>
                </a:solidFill>
                <a:latin typeface="DM Sans"/>
              </a:rPr>
              <a:t>Examiner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l’influence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culturelle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dans les pratiques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professionnelles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.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 dirty="0" err="1">
                <a:solidFill>
                  <a:srgbClr val="000000"/>
                </a:solidFill>
                <a:latin typeface="DM Sans"/>
              </a:rPr>
              <a:t>Outiller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au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dépassement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des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freins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à la communication et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l’accompagnement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des publics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multiculturels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.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 dirty="0" err="1">
                <a:solidFill>
                  <a:srgbClr val="000000"/>
                </a:solidFill>
                <a:latin typeface="DM Sans"/>
              </a:rPr>
              <a:t>questionner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la communication dans un cadre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interculturel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et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mettre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en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place des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stratégies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de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bonnes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pratiques.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 dirty="0">
                <a:solidFill>
                  <a:srgbClr val="000000"/>
                </a:solidFill>
                <a:latin typeface="DM Sans"/>
              </a:rPr>
              <a:t>Prendre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connaissance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des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critères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dits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« protégés » par la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législation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anti-discrimination (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lois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fédérales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,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décrets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et ordonnances).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 dirty="0" err="1">
                <a:solidFill>
                  <a:srgbClr val="000000"/>
                </a:solidFill>
                <a:latin typeface="DM Sans"/>
              </a:rPr>
              <a:t>Croiser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les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expériences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de travail, les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questionnements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et les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réflexions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en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les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plaçant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dans un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contexte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réel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de travail.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 dirty="0" err="1">
                <a:solidFill>
                  <a:srgbClr val="000000"/>
                </a:solidFill>
                <a:latin typeface="DM Sans"/>
              </a:rPr>
              <a:t>Développer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des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stratégies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et des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bonnes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 pratiques de gestion de la diversité et </a:t>
            </a:r>
            <a:r>
              <a:rPr lang="en-US" sz="1767" dirty="0" err="1">
                <a:solidFill>
                  <a:srgbClr val="000000"/>
                </a:solidFill>
                <a:latin typeface="DM Sans"/>
              </a:rPr>
              <a:t>d’interculturalité</a:t>
            </a:r>
            <a:r>
              <a:rPr lang="en-US" sz="1767" dirty="0">
                <a:solidFill>
                  <a:srgbClr val="000000"/>
                </a:solidFill>
                <a:latin typeface="DM Sans"/>
              </a:rPr>
              <a:t>.</a:t>
            </a:r>
          </a:p>
          <a:p>
            <a:pPr algn="l">
              <a:lnSpc>
                <a:spcPts val="2475"/>
              </a:lnSpc>
            </a:pPr>
            <a:endParaRPr lang="en-US" sz="1767" dirty="0">
              <a:solidFill>
                <a:srgbClr val="000000"/>
              </a:solidFill>
              <a:latin typeface="DM Sans"/>
            </a:endParaRPr>
          </a:p>
          <a:p>
            <a:pPr algn="l">
              <a:lnSpc>
                <a:spcPts val="2475"/>
              </a:lnSpc>
            </a:pPr>
            <a:endParaRPr lang="en-US" sz="1767" dirty="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1028700" y="2348341"/>
            <a:ext cx="18016813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14" name="TextBox 14"/>
          <p:cNvSpPr txBox="1"/>
          <p:nvPr/>
        </p:nvSpPr>
        <p:spPr>
          <a:xfrm>
            <a:off x="9939500" y="4069046"/>
            <a:ext cx="6747440" cy="1869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97 ouvrie.re.s communaux 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2 Femmes et 95 Hommes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6 groupes </a:t>
            </a:r>
          </a:p>
          <a:p>
            <a:pPr algn="l">
              <a:lnSpc>
                <a:spcPts val="2475"/>
              </a:lnSpc>
            </a:pPr>
            <a:endParaRPr lang="en-US" sz="1767">
              <a:solidFill>
                <a:srgbClr val="000000"/>
              </a:solidFill>
              <a:latin typeface="DM Sans"/>
            </a:endParaRPr>
          </a:p>
          <a:p>
            <a:pPr algn="l">
              <a:lnSpc>
                <a:spcPts val="2475"/>
              </a:lnSpc>
            </a:pPr>
            <a:endParaRPr lang="en-US" sz="1767">
              <a:solidFill>
                <a:srgbClr val="000000"/>
              </a:solidFill>
              <a:latin typeface="DM Sans"/>
            </a:endParaRPr>
          </a:p>
          <a:p>
            <a:pPr algn="l">
              <a:lnSpc>
                <a:spcPts val="2475"/>
              </a:lnSpc>
            </a:pPr>
            <a:endParaRPr lang="en-US" sz="1767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939500" y="6833002"/>
            <a:ext cx="4582360" cy="47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7"/>
              </a:lnSpc>
            </a:pPr>
            <a:r>
              <a:rPr lang="en-US" sz="2755">
                <a:solidFill>
                  <a:srgbClr val="000000"/>
                </a:solidFill>
                <a:latin typeface="Archivo Black"/>
              </a:rPr>
              <a:t>Méthodologie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939500" y="7620262"/>
            <a:ext cx="7521494" cy="1432300"/>
            <a:chOff x="0" y="0"/>
            <a:chExt cx="1980970" cy="37723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80970" cy="377231"/>
            </a:xfrm>
            <a:custGeom>
              <a:avLst/>
              <a:gdLst/>
              <a:ahLst/>
              <a:cxnLst/>
              <a:rect l="l" t="t" r="r" b="b"/>
              <a:pathLst>
                <a:path w="1980970" h="377231">
                  <a:moveTo>
                    <a:pt x="31908" y="0"/>
                  </a:moveTo>
                  <a:lnTo>
                    <a:pt x="1949061" y="0"/>
                  </a:lnTo>
                  <a:cubicBezTo>
                    <a:pt x="1966684" y="0"/>
                    <a:pt x="1980970" y="14286"/>
                    <a:pt x="1980970" y="31908"/>
                  </a:cubicBezTo>
                  <a:lnTo>
                    <a:pt x="1980970" y="345323"/>
                  </a:lnTo>
                  <a:cubicBezTo>
                    <a:pt x="1980970" y="353786"/>
                    <a:pt x="1977608" y="361902"/>
                    <a:pt x="1971624" y="367886"/>
                  </a:cubicBezTo>
                  <a:cubicBezTo>
                    <a:pt x="1965640" y="373870"/>
                    <a:pt x="1957524" y="377231"/>
                    <a:pt x="1949061" y="377231"/>
                  </a:cubicBezTo>
                  <a:lnTo>
                    <a:pt x="31908" y="377231"/>
                  </a:lnTo>
                  <a:cubicBezTo>
                    <a:pt x="14286" y="377231"/>
                    <a:pt x="0" y="362945"/>
                    <a:pt x="0" y="345323"/>
                  </a:cubicBezTo>
                  <a:lnTo>
                    <a:pt x="0" y="31908"/>
                  </a:lnTo>
                  <a:cubicBezTo>
                    <a:pt x="0" y="14286"/>
                    <a:pt x="14286" y="0"/>
                    <a:pt x="31908" y="0"/>
                  </a:cubicBezTo>
                  <a:close/>
                </a:path>
              </a:pathLst>
            </a:custGeom>
            <a:solidFill>
              <a:srgbClr val="F5F6F7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980970" cy="415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158255" y="7801237"/>
            <a:ext cx="6747440" cy="1555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Pédagogie active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Casus et mises en pratique 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Format : 2 x 4h </a:t>
            </a:r>
          </a:p>
          <a:p>
            <a:pPr algn="l">
              <a:lnSpc>
                <a:spcPts val="2475"/>
              </a:lnSpc>
            </a:pPr>
            <a:endParaRPr lang="en-US" sz="1767">
              <a:solidFill>
                <a:srgbClr val="000000"/>
              </a:solidFill>
              <a:latin typeface="DM Sans"/>
            </a:endParaRPr>
          </a:p>
          <a:p>
            <a:pPr algn="l">
              <a:lnSpc>
                <a:spcPts val="2475"/>
              </a:lnSpc>
            </a:pPr>
            <a:endParaRPr lang="en-US" sz="1767">
              <a:solidFill>
                <a:srgbClr val="000000"/>
              </a:solidFill>
              <a:latin typeface="DM Sans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4933" y="2095226"/>
            <a:ext cx="6164582" cy="5073702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099894" y="9715430"/>
            <a:ext cx="7789195" cy="3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7"/>
              </a:lnSpc>
            </a:pPr>
            <a:r>
              <a:rPr lang="en-US" sz="2055" dirty="0">
                <a:solidFill>
                  <a:srgbClr val="000000"/>
                </a:solidFill>
                <a:latin typeface="DM Sans"/>
              </a:rPr>
              <a:t>Farid Nagui - CRVI - 8/11</a:t>
            </a:r>
          </a:p>
        </p:txBody>
      </p:sp>
    </p:spTree>
  </p:cSld>
  <p:clrMapOvr>
    <a:masterClrMapping/>
  </p:clrMapOvr>
  <p:transition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40886" y="1518563"/>
            <a:ext cx="4802244" cy="773973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fr-BE"/>
          </a:p>
        </p:txBody>
      </p:sp>
      <p:sp>
        <p:nvSpPr>
          <p:cNvPr id="3" name="TextBox 3"/>
          <p:cNvSpPr txBox="1"/>
          <p:nvPr/>
        </p:nvSpPr>
        <p:spPr>
          <a:xfrm>
            <a:off x="4271359" y="3223378"/>
            <a:ext cx="7427272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8899" dirty="0">
                <a:solidFill>
                  <a:srgbClr val="000000"/>
                </a:solidFill>
                <a:latin typeface="Open Sans 2 Bold"/>
              </a:rPr>
              <a:t>87,50 %</a:t>
            </a:r>
          </a:p>
        </p:txBody>
      </p:sp>
      <p:sp>
        <p:nvSpPr>
          <p:cNvPr id="4" name="AutoShape 4"/>
          <p:cNvSpPr/>
          <p:nvPr/>
        </p:nvSpPr>
        <p:spPr>
          <a:xfrm>
            <a:off x="10523063" y="3890128"/>
            <a:ext cx="1175568" cy="137659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fr-BE"/>
          </a:p>
        </p:txBody>
      </p:sp>
      <p:sp>
        <p:nvSpPr>
          <p:cNvPr id="5" name="AutoShape 5"/>
          <p:cNvSpPr/>
          <p:nvPr/>
        </p:nvSpPr>
        <p:spPr>
          <a:xfrm>
            <a:off x="1028700" y="2348341"/>
            <a:ext cx="18016813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6" name="TextBox 6"/>
          <p:cNvSpPr txBox="1"/>
          <p:nvPr/>
        </p:nvSpPr>
        <p:spPr>
          <a:xfrm>
            <a:off x="1028700" y="942975"/>
            <a:ext cx="16526573" cy="1500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97"/>
              </a:lnSpc>
            </a:pPr>
            <a:r>
              <a:rPr lang="en-US" sz="4355">
                <a:solidFill>
                  <a:srgbClr val="000000"/>
                </a:solidFill>
                <a:latin typeface="Archivo Black"/>
              </a:rPr>
              <a:t>Sensibilisation à la diversité et à la discrimination (3)</a:t>
            </a:r>
          </a:p>
          <a:p>
            <a:pPr algn="l">
              <a:lnSpc>
                <a:spcPts val="5957"/>
              </a:lnSpc>
            </a:pPr>
            <a:endParaRPr lang="en-US" sz="4355">
              <a:solidFill>
                <a:srgbClr val="000000"/>
              </a:solidFill>
              <a:latin typeface="Archivo Black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271359" y="4721682"/>
            <a:ext cx="7427272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8899">
                <a:solidFill>
                  <a:srgbClr val="000000"/>
                </a:solidFill>
                <a:latin typeface="Open Sans 2 Bold"/>
              </a:rPr>
              <a:t>77,50 %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71359" y="6217107"/>
            <a:ext cx="7427272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8899">
                <a:solidFill>
                  <a:srgbClr val="000000"/>
                </a:solidFill>
                <a:latin typeface="Open Sans 2 Bold"/>
              </a:rPr>
              <a:t>84,50 %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81952" y="3693915"/>
            <a:ext cx="3872904" cy="47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7"/>
              </a:lnSpc>
            </a:pPr>
            <a:r>
              <a:rPr lang="en-US" sz="2755">
                <a:solidFill>
                  <a:srgbClr val="000000"/>
                </a:solidFill>
                <a:latin typeface="Archivo Black"/>
              </a:rPr>
              <a:t>Satisfaction globale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81952" y="5192219"/>
            <a:ext cx="3872904" cy="95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7"/>
              </a:lnSpc>
            </a:pPr>
            <a:r>
              <a:rPr lang="en-US" sz="2755">
                <a:solidFill>
                  <a:srgbClr val="000000"/>
                </a:solidFill>
                <a:latin typeface="Archivo Black"/>
              </a:rPr>
              <a:t>Effet des deux journées d’étude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81952" y="6687644"/>
            <a:ext cx="3872904" cy="95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7"/>
              </a:lnSpc>
            </a:pPr>
            <a:r>
              <a:rPr lang="en-US" sz="2755">
                <a:solidFill>
                  <a:srgbClr val="000000"/>
                </a:solidFill>
                <a:latin typeface="Archivo Black"/>
              </a:rPr>
              <a:t>Dispositif &amp; processus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0523063" y="5388432"/>
            <a:ext cx="1175568" cy="137659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fr-BE"/>
          </a:p>
        </p:txBody>
      </p:sp>
      <p:sp>
        <p:nvSpPr>
          <p:cNvPr id="13" name="AutoShape 13"/>
          <p:cNvSpPr/>
          <p:nvPr/>
        </p:nvSpPr>
        <p:spPr>
          <a:xfrm>
            <a:off x="10523063" y="6883857"/>
            <a:ext cx="1175568" cy="137659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fr-BE"/>
          </a:p>
        </p:txBody>
      </p:sp>
      <p:sp>
        <p:nvSpPr>
          <p:cNvPr id="14" name="TextBox 14"/>
          <p:cNvSpPr txBox="1"/>
          <p:nvPr/>
        </p:nvSpPr>
        <p:spPr>
          <a:xfrm>
            <a:off x="10099894" y="9715430"/>
            <a:ext cx="7789195" cy="3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7"/>
              </a:lnSpc>
            </a:pPr>
            <a:r>
              <a:rPr lang="en-US" sz="2055" dirty="0">
                <a:solidFill>
                  <a:srgbClr val="000000"/>
                </a:solidFill>
                <a:latin typeface="DM Sans"/>
              </a:rPr>
              <a:t>Farid Nagui - CRVI - 9/11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2740918"/>
            <a:ext cx="3872904" cy="95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7"/>
              </a:lnSpc>
            </a:pPr>
            <a:r>
              <a:rPr lang="en-US" sz="2755" dirty="0">
                <a:solidFill>
                  <a:srgbClr val="000000"/>
                </a:solidFill>
                <a:latin typeface="Archivo Black"/>
              </a:rPr>
              <a:t>Evaluation</a:t>
            </a:r>
          </a:p>
          <a:p>
            <a:pPr algn="l">
              <a:lnSpc>
                <a:spcPts val="3857"/>
              </a:lnSpc>
            </a:pPr>
            <a:r>
              <a:rPr lang="en-US" sz="2755" dirty="0">
                <a:solidFill>
                  <a:srgbClr val="000000"/>
                </a:solidFill>
                <a:latin typeface="Archivo Black"/>
              </a:rPr>
              <a:t>N=81</a:t>
            </a:r>
          </a:p>
        </p:txBody>
      </p:sp>
    </p:spTree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93792" y="2878684"/>
            <a:ext cx="7465508" cy="6379616"/>
          </a:xfrm>
          <a:custGeom>
            <a:avLst/>
            <a:gdLst/>
            <a:ahLst/>
            <a:cxnLst/>
            <a:rect l="l" t="t" r="r" b="b"/>
            <a:pathLst>
              <a:path w="7465508" h="6379616">
                <a:moveTo>
                  <a:pt x="0" y="0"/>
                </a:moveTo>
                <a:lnTo>
                  <a:pt x="7465508" y="0"/>
                </a:lnTo>
                <a:lnTo>
                  <a:pt x="7465508" y="6379616"/>
                </a:lnTo>
                <a:lnTo>
                  <a:pt x="0" y="6379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TextBox 3"/>
          <p:cNvSpPr txBox="1"/>
          <p:nvPr/>
        </p:nvSpPr>
        <p:spPr>
          <a:xfrm>
            <a:off x="1010005" y="933450"/>
            <a:ext cx="16249295" cy="789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7"/>
              </a:lnSpc>
            </a:pPr>
            <a:r>
              <a:rPr lang="en-US" sz="4555">
                <a:solidFill>
                  <a:srgbClr val="000000"/>
                </a:solidFill>
                <a:latin typeface="Archivo Black"/>
              </a:rPr>
              <a:t>Perspectives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090369" y="9715430"/>
            <a:ext cx="7789195" cy="3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7"/>
              </a:lnSpc>
            </a:pPr>
            <a:r>
              <a:rPr lang="en-US" sz="2055" dirty="0">
                <a:solidFill>
                  <a:srgbClr val="000000"/>
                </a:solidFill>
                <a:latin typeface="DM Sans"/>
              </a:rPr>
              <a:t>Farid Nagui - CRVI - 10/11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2348341"/>
            <a:ext cx="18016813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grpSp>
        <p:nvGrpSpPr>
          <p:cNvPr id="6" name="Group 6"/>
          <p:cNvGrpSpPr/>
          <p:nvPr/>
        </p:nvGrpSpPr>
        <p:grpSpPr>
          <a:xfrm>
            <a:off x="762001" y="2967717"/>
            <a:ext cx="8534402" cy="6877050"/>
            <a:chOff x="-20069" y="-49178"/>
            <a:chExt cx="2247744" cy="17178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6694" cy="1545965"/>
            </a:xfrm>
            <a:custGeom>
              <a:avLst/>
              <a:gdLst/>
              <a:ahLst/>
              <a:cxnLst/>
              <a:rect l="l" t="t" r="r" b="b"/>
              <a:pathLst>
                <a:path w="1956694" h="1545965">
                  <a:moveTo>
                    <a:pt x="32304" y="0"/>
                  </a:moveTo>
                  <a:lnTo>
                    <a:pt x="1924389" y="0"/>
                  </a:lnTo>
                  <a:cubicBezTo>
                    <a:pt x="1932957" y="0"/>
                    <a:pt x="1941174" y="3403"/>
                    <a:pt x="1947232" y="9462"/>
                  </a:cubicBezTo>
                  <a:cubicBezTo>
                    <a:pt x="1953290" y="15520"/>
                    <a:pt x="1956694" y="23737"/>
                    <a:pt x="1956694" y="32304"/>
                  </a:cubicBezTo>
                  <a:lnTo>
                    <a:pt x="1956694" y="1513661"/>
                  </a:lnTo>
                  <a:cubicBezTo>
                    <a:pt x="1956694" y="1522228"/>
                    <a:pt x="1953290" y="1530445"/>
                    <a:pt x="1947232" y="1536503"/>
                  </a:cubicBezTo>
                  <a:cubicBezTo>
                    <a:pt x="1941174" y="1542561"/>
                    <a:pt x="1932957" y="1545965"/>
                    <a:pt x="1924389" y="1545965"/>
                  </a:cubicBezTo>
                  <a:lnTo>
                    <a:pt x="32304" y="1545965"/>
                  </a:lnTo>
                  <a:cubicBezTo>
                    <a:pt x="23737" y="1545965"/>
                    <a:pt x="15520" y="1542561"/>
                    <a:pt x="9462" y="1536503"/>
                  </a:cubicBezTo>
                  <a:cubicBezTo>
                    <a:pt x="3403" y="1530445"/>
                    <a:pt x="0" y="1522228"/>
                    <a:pt x="0" y="1513661"/>
                  </a:cubicBezTo>
                  <a:lnTo>
                    <a:pt x="0" y="32304"/>
                  </a:lnTo>
                  <a:cubicBezTo>
                    <a:pt x="0" y="23737"/>
                    <a:pt x="3403" y="15520"/>
                    <a:pt x="9462" y="9462"/>
                  </a:cubicBezTo>
                  <a:cubicBezTo>
                    <a:pt x="15520" y="3403"/>
                    <a:pt x="23737" y="0"/>
                    <a:pt x="32304" y="0"/>
                  </a:cubicBezTo>
                  <a:close/>
                </a:path>
              </a:pathLst>
            </a:custGeom>
            <a:solidFill>
              <a:srgbClr val="F5F6F7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20069" y="-49178"/>
              <a:ext cx="2247744" cy="17178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lIns="50800" tIns="50800" rIns="50800" bIns="50800" rtlCol="0" anchor="ctr"/>
            <a:lstStyle/>
            <a:p>
              <a:pPr marL="567287" lvl="1" indent="-342900" algn="l">
                <a:lnSpc>
                  <a:spcPts val="2910"/>
                </a:lnSpc>
                <a:buFont typeface="Wingdings" panose="05000000000000000000" pitchFamily="2" charset="2"/>
                <a:buChar char="§"/>
              </a:pPr>
              <a:r>
                <a:rPr lang="en-US" sz="2400" dirty="0">
                  <a:solidFill>
                    <a:srgbClr val="000000"/>
                  </a:solidFill>
                  <a:latin typeface="DM Sans"/>
                </a:rPr>
                <a:t>Formation de l ’ensemble du personnel de la Ville de Verviers </a:t>
              </a:r>
            </a:p>
            <a:p>
              <a:pPr algn="l">
                <a:lnSpc>
                  <a:spcPts val="291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DM Sans"/>
                </a:rPr>
                <a:t>     (CPAS : 873 agents + Ville de Verviers : 803 )</a:t>
              </a:r>
            </a:p>
            <a:p>
              <a:pPr marL="567287" lvl="1" indent="-342900" algn="l">
                <a:lnSpc>
                  <a:spcPts val="2910"/>
                </a:lnSpc>
                <a:buFont typeface="Wingdings" panose="05000000000000000000" pitchFamily="2" charset="2"/>
                <a:buChar char="§"/>
              </a:pPr>
              <a:r>
                <a:rPr lang="en-US" sz="2400" dirty="0">
                  <a:solidFill>
                    <a:srgbClr val="000000"/>
                  </a:solidFill>
                  <a:latin typeface="DM Sans"/>
                </a:rPr>
                <a:t>Durée : 3 </a:t>
              </a:r>
              <a:r>
                <a:rPr lang="en-US" sz="2400" dirty="0" err="1">
                  <a:solidFill>
                    <a:srgbClr val="000000"/>
                  </a:solidFill>
                  <a:latin typeface="DM Sans"/>
                </a:rPr>
                <a:t>jours</a:t>
              </a:r>
              <a:r>
                <a:rPr lang="en-US" sz="2400" dirty="0">
                  <a:solidFill>
                    <a:srgbClr val="000000"/>
                  </a:solidFill>
                  <a:latin typeface="DM Sans"/>
                </a:rPr>
                <a:t> de formation</a:t>
              </a:r>
            </a:p>
            <a:p>
              <a:pPr marL="567287" lvl="1" indent="-342900" algn="l">
                <a:lnSpc>
                  <a:spcPts val="2910"/>
                </a:lnSpc>
                <a:buFont typeface="Wingdings" panose="05000000000000000000" pitchFamily="2" charset="2"/>
                <a:buChar char="§"/>
              </a:pPr>
              <a:r>
                <a:rPr lang="en-US" sz="2400" dirty="0" err="1">
                  <a:solidFill>
                    <a:srgbClr val="000000"/>
                  </a:solidFill>
                  <a:latin typeface="DM Sans"/>
                </a:rPr>
                <a:t>Thématiques</a:t>
              </a:r>
              <a:r>
                <a:rPr lang="en-US" sz="2400" dirty="0">
                  <a:solidFill>
                    <a:srgbClr val="000000"/>
                  </a:solidFill>
                  <a:latin typeface="DM Sans"/>
                </a:rPr>
                <a:t> : diversité, </a:t>
              </a:r>
              <a:r>
                <a:rPr lang="en-US" sz="2400" dirty="0" err="1">
                  <a:solidFill>
                    <a:srgbClr val="000000"/>
                  </a:solidFill>
                  <a:latin typeface="DM Sans"/>
                </a:rPr>
                <a:t>législation</a:t>
              </a:r>
              <a:r>
                <a:rPr lang="en-US" sz="2400" dirty="0">
                  <a:solidFill>
                    <a:srgbClr val="000000"/>
                  </a:solidFill>
                  <a:latin typeface="DM Sans"/>
                </a:rPr>
                <a:t> discrimination, management </a:t>
              </a:r>
              <a:r>
                <a:rPr lang="en-US" sz="2400" dirty="0" err="1">
                  <a:solidFill>
                    <a:srgbClr val="000000"/>
                  </a:solidFill>
                  <a:latin typeface="DM Sans"/>
                </a:rPr>
                <a:t>interculturel</a:t>
              </a:r>
              <a:r>
                <a:rPr lang="en-US" sz="2400" dirty="0">
                  <a:solidFill>
                    <a:srgbClr val="000000"/>
                  </a:solidFill>
                  <a:latin typeface="DM Sans"/>
                </a:rPr>
                <a:t> </a:t>
              </a:r>
            </a:p>
            <a:p>
              <a:pPr marL="567287" lvl="1" indent="-342900" algn="l">
                <a:lnSpc>
                  <a:spcPts val="2910"/>
                </a:lnSpc>
                <a:buFont typeface="Wingdings" panose="05000000000000000000" pitchFamily="2" charset="2"/>
                <a:buChar char="§"/>
              </a:pPr>
              <a:r>
                <a:rPr lang="fr-FR" sz="2400" dirty="0">
                  <a:solidFill>
                    <a:srgbClr val="000000"/>
                  </a:solidFill>
                  <a:latin typeface="DM Sans"/>
                </a:rPr>
                <a:t>Plan de communication sur le Plan Diversité :</a:t>
              </a:r>
            </a:p>
            <a:p>
              <a:pPr marL="224387" lvl="1" algn="l">
                <a:lnSpc>
                  <a:spcPts val="2910"/>
                </a:lnSpc>
              </a:pPr>
              <a:endParaRPr lang="fr-FR" sz="2400" i="0" u="none" strike="noStrike" baseline="0" dirty="0">
                <a:solidFill>
                  <a:srgbClr val="000000"/>
                </a:solidFill>
                <a:latin typeface="DM Sans"/>
              </a:endParaRPr>
            </a:p>
            <a:p>
              <a:pPr marL="567287" lvl="1" indent="-342900" algn="l">
                <a:lnSpc>
                  <a:spcPts val="2910"/>
                </a:lnSpc>
                <a:buFont typeface="Wingdings" panose="05000000000000000000" pitchFamily="2" charset="2"/>
                <a:buChar char="ü"/>
              </a:pPr>
              <a:r>
                <a:rPr lang="fr-FR" sz="2400" i="0" u="none" strike="noStrike" baseline="0" dirty="0">
                  <a:solidFill>
                    <a:srgbClr val="000000"/>
                  </a:solidFill>
                  <a:latin typeface="DM Sans" pitchFamily="2" charset="0"/>
                </a:rPr>
                <a:t>Campagne « Diversité » réalisée en interne en 2024 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endParaRPr lang="fr-FR" sz="2400" dirty="0">
                <a:solidFill>
                  <a:srgbClr val="000000"/>
                </a:solidFill>
                <a:latin typeface="DM Sans" pitchFamily="2" charset="0"/>
              </a:endParaRP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fr-FR" sz="2400" i="0" u="none" strike="noStrike" baseline="0" dirty="0">
                  <a:solidFill>
                    <a:srgbClr val="000000"/>
                  </a:solidFill>
                  <a:latin typeface="DM Sans" pitchFamily="2" charset="0"/>
                </a:rPr>
                <a:t>Une campagne « Respect » (dans les 2 sens) est en préparation, en collaboration avec le CPAS (plan de com’ prévoyant des affiches, badges, </a:t>
              </a:r>
              <a:r>
                <a:rPr lang="fr-FR" sz="2400" i="0" u="none" strike="noStrike" baseline="0" dirty="0" err="1">
                  <a:solidFill>
                    <a:srgbClr val="000000"/>
                  </a:solidFill>
                  <a:latin typeface="DM Sans" pitchFamily="2" charset="0"/>
                </a:rPr>
                <a:t>etc</a:t>
              </a:r>
              <a:r>
                <a:rPr lang="fr-FR" sz="2400" i="0" u="none" strike="noStrike" baseline="0" dirty="0">
                  <a:solidFill>
                    <a:srgbClr val="000000"/>
                  </a:solidFill>
                  <a:latin typeface="DM Sans" pitchFamily="2" charset="0"/>
                </a:rPr>
                <a:t>). </a:t>
              </a:r>
              <a:endParaRPr lang="fr-BE" sz="2400" i="0" u="none" strike="noStrike" baseline="0" dirty="0">
                <a:solidFill>
                  <a:srgbClr val="000000"/>
                </a:solidFill>
                <a:latin typeface="DM Sans" pitchFamily="2" charset="0"/>
              </a:endParaRPr>
            </a:p>
            <a:p>
              <a:r>
                <a:rPr lang="fr-BE" sz="2400" i="0" u="none" strike="noStrike" baseline="0" dirty="0">
                  <a:solidFill>
                    <a:srgbClr val="000000"/>
                  </a:solidFill>
                  <a:latin typeface="DM Sans" pitchFamily="2" charset="0"/>
                </a:rPr>
                <a:t> 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fr-FR" sz="2400" i="0" u="none" strike="noStrike" baseline="0" dirty="0">
                  <a:solidFill>
                    <a:srgbClr val="000000"/>
                  </a:solidFill>
                  <a:latin typeface="DM Sans" pitchFamily="2" charset="0"/>
                </a:rPr>
                <a:t>Le service com a suivi la formation Facile A Lire et à Comprendre (FALC) qui lui permet de traduire en FALC certains documents comme la brochure Ville </a:t>
              </a:r>
            </a:p>
            <a:p>
              <a:pPr marL="448774" lvl="1" indent="-224387" algn="l">
                <a:lnSpc>
                  <a:spcPts val="2910"/>
                </a:lnSpc>
                <a:buFont typeface="Arial"/>
                <a:buChar char="•"/>
              </a:pPr>
              <a:endParaRPr lang="fr-FR" sz="2078" dirty="0">
                <a:solidFill>
                  <a:srgbClr val="000000"/>
                </a:solidFill>
                <a:latin typeface="DM Sans"/>
              </a:endParaRPr>
            </a:p>
            <a:p>
              <a:pPr marL="448774" lvl="1" indent="-224387" algn="l">
                <a:lnSpc>
                  <a:spcPts val="2910"/>
                </a:lnSpc>
                <a:buFont typeface="Arial"/>
                <a:buChar char="•"/>
              </a:pPr>
              <a:endParaRPr lang="en-US" sz="2078" dirty="0">
                <a:solidFill>
                  <a:srgbClr val="000000"/>
                </a:solidFill>
                <a:latin typeface="DM Sans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10005" y="933450"/>
            <a:ext cx="16249295" cy="789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7"/>
              </a:lnSpc>
            </a:pPr>
            <a:r>
              <a:rPr lang="en-US" sz="4555">
                <a:solidFill>
                  <a:srgbClr val="000000"/>
                </a:solidFill>
                <a:latin typeface="Archivo Black"/>
              </a:rPr>
              <a:t>Perspectives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090369" y="9715430"/>
            <a:ext cx="7789195" cy="3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7"/>
              </a:lnSpc>
            </a:pPr>
            <a:r>
              <a:rPr lang="en-US" sz="2055" dirty="0">
                <a:solidFill>
                  <a:srgbClr val="000000"/>
                </a:solidFill>
                <a:latin typeface="DM Sans"/>
              </a:rPr>
              <a:t>Farid Nagui - CRVI - 11/11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2348341"/>
            <a:ext cx="18016813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grpSp>
        <p:nvGrpSpPr>
          <p:cNvPr id="6" name="Group 6"/>
          <p:cNvGrpSpPr/>
          <p:nvPr/>
        </p:nvGrpSpPr>
        <p:grpSpPr>
          <a:xfrm>
            <a:off x="1028700" y="2329698"/>
            <a:ext cx="11468100" cy="7733563"/>
            <a:chOff x="0" y="-47625"/>
            <a:chExt cx="2357676" cy="16515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6694" cy="1545965"/>
            </a:xfrm>
            <a:custGeom>
              <a:avLst/>
              <a:gdLst/>
              <a:ahLst/>
              <a:cxnLst/>
              <a:rect l="l" t="t" r="r" b="b"/>
              <a:pathLst>
                <a:path w="1956694" h="1545965">
                  <a:moveTo>
                    <a:pt x="32304" y="0"/>
                  </a:moveTo>
                  <a:lnTo>
                    <a:pt x="1924389" y="0"/>
                  </a:lnTo>
                  <a:cubicBezTo>
                    <a:pt x="1932957" y="0"/>
                    <a:pt x="1941174" y="3403"/>
                    <a:pt x="1947232" y="9462"/>
                  </a:cubicBezTo>
                  <a:cubicBezTo>
                    <a:pt x="1953290" y="15520"/>
                    <a:pt x="1956694" y="23737"/>
                    <a:pt x="1956694" y="32304"/>
                  </a:cubicBezTo>
                  <a:lnTo>
                    <a:pt x="1956694" y="1513661"/>
                  </a:lnTo>
                  <a:cubicBezTo>
                    <a:pt x="1956694" y="1522228"/>
                    <a:pt x="1953290" y="1530445"/>
                    <a:pt x="1947232" y="1536503"/>
                  </a:cubicBezTo>
                  <a:cubicBezTo>
                    <a:pt x="1941174" y="1542561"/>
                    <a:pt x="1932957" y="1545965"/>
                    <a:pt x="1924389" y="1545965"/>
                  </a:cubicBezTo>
                  <a:lnTo>
                    <a:pt x="32304" y="1545965"/>
                  </a:lnTo>
                  <a:cubicBezTo>
                    <a:pt x="23737" y="1545965"/>
                    <a:pt x="15520" y="1542561"/>
                    <a:pt x="9462" y="1536503"/>
                  </a:cubicBezTo>
                  <a:cubicBezTo>
                    <a:pt x="3403" y="1530445"/>
                    <a:pt x="0" y="1522228"/>
                    <a:pt x="0" y="1513661"/>
                  </a:cubicBezTo>
                  <a:lnTo>
                    <a:pt x="0" y="32304"/>
                  </a:lnTo>
                  <a:cubicBezTo>
                    <a:pt x="0" y="23737"/>
                    <a:pt x="3403" y="15520"/>
                    <a:pt x="9462" y="9462"/>
                  </a:cubicBezTo>
                  <a:cubicBezTo>
                    <a:pt x="15520" y="3403"/>
                    <a:pt x="23737" y="0"/>
                    <a:pt x="32304" y="0"/>
                  </a:cubicBezTo>
                  <a:close/>
                </a:path>
              </a:pathLst>
            </a:custGeom>
            <a:solidFill>
              <a:srgbClr val="F5F6F7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357676" cy="1651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448774" lvl="1" indent="-224387">
                <a:lnSpc>
                  <a:spcPts val="2910"/>
                </a:lnSpc>
                <a:buFont typeface="Arial"/>
                <a:buChar char="•"/>
              </a:pPr>
              <a:endParaRPr lang="en-US" sz="2078" dirty="0">
                <a:solidFill>
                  <a:srgbClr val="000000"/>
                </a:solidFill>
                <a:latin typeface="DM Sans"/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471F5481-6E1F-5F86-20A9-FD751ADDCEC1}"/>
              </a:ext>
            </a:extLst>
          </p:cNvPr>
          <p:cNvSpPr txBox="1"/>
          <p:nvPr/>
        </p:nvSpPr>
        <p:spPr>
          <a:xfrm>
            <a:off x="1143000" y="2781300"/>
            <a:ext cx="13487400" cy="60016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0"/>
                <a:ea typeface="Times New Roman" panose="02020603050405020304" pitchFamily="18" charset="0"/>
              </a:rPr>
              <a:t>Assurer une période de transition entre l’ancien et le nouvel agent ;</a:t>
            </a:r>
            <a:endParaRPr lang="fr-B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pitchFamily="2" charset="0"/>
              <a:ea typeface="Aptos" panose="020B00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0"/>
                <a:ea typeface="Times New Roman" panose="02020603050405020304" pitchFamily="18" charset="0"/>
              </a:rPr>
              <a:t>Développer un principe de </a:t>
            </a: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DM Sans" pitchFamily="2" charset="0"/>
                <a:ea typeface="Times New Roman" panose="02020603050405020304" pitchFamily="18" charset="0"/>
              </a:rPr>
              <a:t>mentorat</a:t>
            </a: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0"/>
                <a:ea typeface="Times New Roman" panose="02020603050405020304" pitchFamily="18" charset="0"/>
              </a:rPr>
              <a:t> pour le nouvel agent engagé ;</a:t>
            </a:r>
            <a:endParaRPr lang="fr-B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pitchFamily="2" charset="0"/>
              <a:ea typeface="Aptos" panose="020B00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0"/>
                <a:ea typeface="Times New Roman" panose="02020603050405020304" pitchFamily="18" charset="0"/>
              </a:rPr>
              <a:t>Offrir la possibilité aux nouveaux employés de suivre une formation d’amélioration de </a:t>
            </a: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DM Sans" pitchFamily="2" charset="0"/>
                <a:ea typeface="Times New Roman" panose="02020603050405020304" pitchFamily="18" charset="0"/>
              </a:rPr>
              <a:t>leur français en fonction de leur niveau </a:t>
            </a: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0"/>
                <a:ea typeface="Times New Roman" panose="02020603050405020304" pitchFamily="18" charset="0"/>
              </a:rPr>
              <a:t>;</a:t>
            </a:r>
            <a:endParaRPr lang="fr-B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pitchFamily="2" charset="0"/>
              <a:ea typeface="Aptos" panose="020B00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0"/>
                <a:ea typeface="Times New Roman" panose="02020603050405020304" pitchFamily="18" charset="0"/>
              </a:rPr>
              <a:t>Elaborer une charte qui synthétise les principes et intentions qui président au management inclusif des ressources humaines;</a:t>
            </a:r>
            <a:endParaRPr lang="fr-B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pitchFamily="2" charset="0"/>
              <a:ea typeface="Aptos" panose="020B00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0"/>
                <a:ea typeface="Times New Roman" panose="02020603050405020304" pitchFamily="18" charset="0"/>
              </a:rPr>
              <a:t>Relancer les cellules de confiance en sélectionnant et formant des personnes référentes impartiales et au profil diversifié ;</a:t>
            </a:r>
            <a:endParaRPr lang="fr-B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pitchFamily="2" charset="0"/>
              <a:ea typeface="Aptos" panose="020B00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0"/>
                <a:ea typeface="Times New Roman" panose="02020603050405020304" pitchFamily="18" charset="0"/>
              </a:rPr>
              <a:t>Elaborer un </a:t>
            </a: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DM Sans" pitchFamily="2" charset="0"/>
                <a:ea typeface="Times New Roman" panose="02020603050405020304" pitchFamily="18" charset="0"/>
              </a:rPr>
              <a:t>plan de communication autour du plan diversité</a:t>
            </a: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0"/>
                <a:ea typeface="Times New Roman" panose="02020603050405020304" pitchFamily="18" charset="0"/>
              </a:rPr>
              <a:t>, axé sur l’égalité des chances ;</a:t>
            </a:r>
            <a:endParaRPr lang="fr-B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pitchFamily="2" charset="0"/>
              <a:ea typeface="Aptos" panose="020B00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0"/>
                <a:ea typeface="Times New Roman" panose="02020603050405020304" pitchFamily="18" charset="0"/>
              </a:rPr>
              <a:t>Relancer des programmes et des </a:t>
            </a: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DM Sans" pitchFamily="2" charset="0"/>
                <a:ea typeface="Times New Roman" panose="02020603050405020304" pitchFamily="18" charset="0"/>
              </a:rPr>
              <a:t>actions de sensibilisation à la diversité </a:t>
            </a: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0"/>
                <a:ea typeface="Times New Roman" panose="02020603050405020304" pitchFamily="18" charset="0"/>
              </a:rPr>
              <a:t>et à la discrimination à l’intention du public en mettant l’accent sur les 5 critères retenus par la Ville et le CPAS ;</a:t>
            </a:r>
            <a:endParaRPr lang="fr-B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pitchFamily="2" charset="0"/>
              <a:ea typeface="Aptos" panose="020B00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0"/>
                <a:ea typeface="Times New Roman" panose="02020603050405020304" pitchFamily="18" charset="0"/>
              </a:rPr>
              <a:t>Collaborer avec des services externes pour offrir des formations basées sur une </a:t>
            </a: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DM Sans" pitchFamily="2" charset="0"/>
                <a:ea typeface="Times New Roman" panose="02020603050405020304" pitchFamily="18" charset="0"/>
              </a:rPr>
              <a:t>approche interculturelle et de sensibilisation à la différence notamment par rapport à l’expérience du handicap </a:t>
            </a: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0"/>
                <a:ea typeface="Times New Roman" panose="02020603050405020304" pitchFamily="18" charset="0"/>
              </a:rPr>
              <a:t>;</a:t>
            </a:r>
            <a:endParaRPr lang="fr-B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M Sans" pitchFamily="2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680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4074"/>
            <a:ext cx="18288000" cy="15895126"/>
          </a:xfrm>
          <a:custGeom>
            <a:avLst/>
            <a:gdLst/>
            <a:ahLst/>
            <a:cxnLst/>
            <a:rect l="l" t="t" r="r" b="b"/>
            <a:pathLst>
              <a:path w="18288000" h="15895126">
                <a:moveTo>
                  <a:pt x="0" y="0"/>
                </a:moveTo>
                <a:lnTo>
                  <a:pt x="18288000" y="0"/>
                </a:lnTo>
                <a:lnTo>
                  <a:pt x="18288000" y="15895126"/>
                </a:lnTo>
                <a:lnTo>
                  <a:pt x="0" y="1589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34" t="-6937" r="-24729" b="-316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/>
          <p:cNvSpPr/>
          <p:nvPr/>
        </p:nvSpPr>
        <p:spPr>
          <a:xfrm rot="620994">
            <a:off x="9732962" y="-1539126"/>
            <a:ext cx="9805643" cy="7444500"/>
          </a:xfrm>
          <a:custGeom>
            <a:avLst/>
            <a:gdLst/>
            <a:ahLst/>
            <a:cxnLst/>
            <a:rect l="l" t="t" r="r" b="b"/>
            <a:pathLst>
              <a:path w="9805643" h="7444500">
                <a:moveTo>
                  <a:pt x="0" y="0"/>
                </a:moveTo>
                <a:lnTo>
                  <a:pt x="9805643" y="0"/>
                </a:lnTo>
                <a:lnTo>
                  <a:pt x="9805643" y="7444501"/>
                </a:lnTo>
                <a:lnTo>
                  <a:pt x="0" y="7444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624" t="-3969" r="-621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TextBox 4"/>
          <p:cNvSpPr txBox="1"/>
          <p:nvPr/>
        </p:nvSpPr>
        <p:spPr>
          <a:xfrm>
            <a:off x="8033563" y="1528569"/>
            <a:ext cx="9269979" cy="255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39"/>
              </a:lnSpc>
            </a:pPr>
            <a:r>
              <a:rPr lang="en-US" sz="6126" spc="526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Plan local de lutte contre</a:t>
            </a:r>
          </a:p>
          <a:p>
            <a:pPr algn="r">
              <a:lnSpc>
                <a:spcPts val="6739"/>
              </a:lnSpc>
            </a:pPr>
            <a:r>
              <a:rPr lang="en-US" sz="6126" spc="526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le racisme</a:t>
            </a:r>
          </a:p>
        </p:txBody>
      </p:sp>
      <p:sp>
        <p:nvSpPr>
          <p:cNvPr id="5" name="Freeform 5"/>
          <p:cNvSpPr/>
          <p:nvPr/>
        </p:nvSpPr>
        <p:spPr>
          <a:xfrm>
            <a:off x="10975747" y="1028700"/>
            <a:ext cx="505965" cy="442719"/>
          </a:xfrm>
          <a:custGeom>
            <a:avLst/>
            <a:gdLst/>
            <a:ahLst/>
            <a:cxnLst/>
            <a:rect l="l" t="t" r="r" b="b"/>
            <a:pathLst>
              <a:path w="505965" h="442719">
                <a:moveTo>
                  <a:pt x="0" y="0"/>
                </a:moveTo>
                <a:lnTo>
                  <a:pt x="505965" y="0"/>
                </a:lnTo>
                <a:lnTo>
                  <a:pt x="505965" y="442719"/>
                </a:lnTo>
                <a:lnTo>
                  <a:pt x="0" y="442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TextBox 6"/>
          <p:cNvSpPr txBox="1"/>
          <p:nvPr/>
        </p:nvSpPr>
        <p:spPr>
          <a:xfrm>
            <a:off x="11653853" y="1031004"/>
            <a:ext cx="6603867" cy="390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6"/>
              </a:lnSpc>
              <a:spcBef>
                <a:spcPct val="0"/>
              </a:spcBef>
            </a:pPr>
            <a:r>
              <a:rPr lang="en-US" sz="2347" b="1" spc="509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VERVIERS POUR L’ÉGALITÉ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72506" y="4412861"/>
            <a:ext cx="3994873" cy="58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5"/>
              </a:lnSpc>
            </a:pPr>
            <a:r>
              <a:rPr lang="en-US" sz="5654" spc="-79">
                <a:solidFill>
                  <a:srgbClr val="000000"/>
                </a:solidFill>
                <a:latin typeface="Montserrat Extra-Light"/>
                <a:ea typeface="Montserrat Extra-Light"/>
                <a:cs typeface="Montserrat Extra-Light"/>
                <a:sym typeface="Montserrat Extra-Light"/>
              </a:rPr>
              <a:t>2025 - 2030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323" y="4954376"/>
            <a:ext cx="1944333" cy="1458250"/>
          </a:xfrm>
          <a:custGeom>
            <a:avLst/>
            <a:gdLst/>
            <a:ahLst/>
            <a:cxnLst/>
            <a:rect l="l" t="t" r="r" b="b"/>
            <a:pathLst>
              <a:path w="1944333" h="1458250">
                <a:moveTo>
                  <a:pt x="0" y="0"/>
                </a:moveTo>
                <a:lnTo>
                  <a:pt x="1944333" y="0"/>
                </a:lnTo>
                <a:lnTo>
                  <a:pt x="1944333" y="1458250"/>
                </a:lnTo>
                <a:lnTo>
                  <a:pt x="0" y="1458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/>
          <p:cNvSpPr/>
          <p:nvPr/>
        </p:nvSpPr>
        <p:spPr>
          <a:xfrm>
            <a:off x="8294873" y="4879241"/>
            <a:ext cx="1194380" cy="1473592"/>
          </a:xfrm>
          <a:custGeom>
            <a:avLst/>
            <a:gdLst/>
            <a:ahLst/>
            <a:cxnLst/>
            <a:rect l="l" t="t" r="r" b="b"/>
            <a:pathLst>
              <a:path w="1194380" h="1473592">
                <a:moveTo>
                  <a:pt x="0" y="0"/>
                </a:moveTo>
                <a:lnTo>
                  <a:pt x="1194380" y="0"/>
                </a:lnTo>
                <a:lnTo>
                  <a:pt x="1194380" y="1473592"/>
                </a:lnTo>
                <a:lnTo>
                  <a:pt x="0" y="1473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241" t="-10438" r="-30588" b="-15865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/>
          <p:cNvSpPr/>
          <p:nvPr/>
        </p:nvSpPr>
        <p:spPr>
          <a:xfrm>
            <a:off x="9769470" y="4943370"/>
            <a:ext cx="1148419" cy="1280820"/>
          </a:xfrm>
          <a:custGeom>
            <a:avLst/>
            <a:gdLst/>
            <a:ahLst/>
            <a:cxnLst/>
            <a:rect l="l" t="t" r="r" b="b"/>
            <a:pathLst>
              <a:path w="1148419" h="1280820">
                <a:moveTo>
                  <a:pt x="0" y="0"/>
                </a:moveTo>
                <a:lnTo>
                  <a:pt x="1148418" y="0"/>
                </a:lnTo>
                <a:lnTo>
                  <a:pt x="1148418" y="1280820"/>
                </a:lnTo>
                <a:lnTo>
                  <a:pt x="0" y="1280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66" r="-9166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Freeform 6"/>
          <p:cNvSpPr/>
          <p:nvPr/>
        </p:nvSpPr>
        <p:spPr>
          <a:xfrm>
            <a:off x="4755226" y="5029512"/>
            <a:ext cx="1034881" cy="1194679"/>
          </a:xfrm>
          <a:custGeom>
            <a:avLst/>
            <a:gdLst/>
            <a:ahLst/>
            <a:cxnLst/>
            <a:rect l="l" t="t" r="r" b="b"/>
            <a:pathLst>
              <a:path w="1034881" h="1194679">
                <a:moveTo>
                  <a:pt x="0" y="0"/>
                </a:moveTo>
                <a:lnTo>
                  <a:pt x="1034880" y="0"/>
                </a:lnTo>
                <a:lnTo>
                  <a:pt x="1034880" y="1194678"/>
                </a:lnTo>
                <a:lnTo>
                  <a:pt x="0" y="11946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7" name="Freeform 7"/>
          <p:cNvSpPr/>
          <p:nvPr/>
        </p:nvSpPr>
        <p:spPr>
          <a:xfrm>
            <a:off x="13362293" y="5049863"/>
            <a:ext cx="1431287" cy="1153975"/>
          </a:xfrm>
          <a:custGeom>
            <a:avLst/>
            <a:gdLst/>
            <a:ahLst/>
            <a:cxnLst/>
            <a:rect l="l" t="t" r="r" b="b"/>
            <a:pathLst>
              <a:path w="1431287" h="1153975">
                <a:moveTo>
                  <a:pt x="0" y="0"/>
                </a:moveTo>
                <a:lnTo>
                  <a:pt x="1431287" y="0"/>
                </a:lnTo>
                <a:lnTo>
                  <a:pt x="1431287" y="1153975"/>
                </a:lnTo>
                <a:lnTo>
                  <a:pt x="0" y="11539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8" name="Freeform 8"/>
          <p:cNvSpPr/>
          <p:nvPr/>
        </p:nvSpPr>
        <p:spPr>
          <a:xfrm>
            <a:off x="11198105" y="4980938"/>
            <a:ext cx="1915591" cy="1205685"/>
          </a:xfrm>
          <a:custGeom>
            <a:avLst/>
            <a:gdLst/>
            <a:ahLst/>
            <a:cxnLst/>
            <a:rect l="l" t="t" r="r" b="b"/>
            <a:pathLst>
              <a:path w="1915591" h="1205685">
                <a:moveTo>
                  <a:pt x="0" y="0"/>
                </a:moveTo>
                <a:lnTo>
                  <a:pt x="1915592" y="0"/>
                </a:lnTo>
                <a:lnTo>
                  <a:pt x="1915592" y="1205685"/>
                </a:lnTo>
                <a:lnTo>
                  <a:pt x="0" y="12056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943" r="-994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9" name="Freeform 9"/>
          <p:cNvSpPr/>
          <p:nvPr/>
        </p:nvSpPr>
        <p:spPr>
          <a:xfrm>
            <a:off x="5229092" y="7118548"/>
            <a:ext cx="7829816" cy="1449413"/>
          </a:xfrm>
          <a:custGeom>
            <a:avLst/>
            <a:gdLst/>
            <a:ahLst/>
            <a:cxnLst/>
            <a:rect l="l" t="t" r="r" b="b"/>
            <a:pathLst>
              <a:path w="7829816" h="1449413">
                <a:moveTo>
                  <a:pt x="0" y="0"/>
                </a:moveTo>
                <a:lnTo>
                  <a:pt x="7829816" y="0"/>
                </a:lnTo>
                <a:lnTo>
                  <a:pt x="7829816" y="1449413"/>
                </a:lnTo>
                <a:lnTo>
                  <a:pt x="0" y="14494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0" name="TextBox 10"/>
          <p:cNvSpPr txBox="1"/>
          <p:nvPr/>
        </p:nvSpPr>
        <p:spPr>
          <a:xfrm>
            <a:off x="4955574" y="6570696"/>
            <a:ext cx="8376853" cy="309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2"/>
              </a:lnSpc>
            </a:pPr>
            <a:r>
              <a:rPr lang="en-US" sz="1887">
                <a:solidFill>
                  <a:srgbClr val="292129"/>
                </a:solidFill>
                <a:latin typeface="Open Sans"/>
                <a:ea typeface="Open Sans"/>
                <a:cs typeface="Open Sans"/>
                <a:sym typeface="Open Sans"/>
              </a:rPr>
              <a:t>Avec les contributions de Marco Martiniello, Edouard Delruelle et du DisCRI</a:t>
            </a:r>
          </a:p>
        </p:txBody>
      </p:sp>
      <p:pic>
        <p:nvPicPr>
          <p:cNvPr id="1026" name="Picture 2" descr="Contact - CRVI">
            <a:extLst>
              <a:ext uri="{FF2B5EF4-FFF2-40B4-BE49-F238E27FC236}">
                <a16:creationId xmlns:a16="http://schemas.microsoft.com/office/drawing/2014/main" id="{5D3F1EB0-5865-CE32-CBE3-165C112C0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888" y="4379050"/>
            <a:ext cx="2734195" cy="223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331EA20-E9AF-CEC5-A91D-5BE59DBBDEC6}"/>
              </a:ext>
            </a:extLst>
          </p:cNvPr>
          <p:cNvSpPr txBox="1"/>
          <p:nvPr/>
        </p:nvSpPr>
        <p:spPr>
          <a:xfrm>
            <a:off x="4343400" y="1714500"/>
            <a:ext cx="982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M Sans" pitchFamily="2" charset="0"/>
              </a:rPr>
              <a:t>18 mars : journée des communes UNIA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7961" y="2891433"/>
            <a:ext cx="4951591" cy="2517634"/>
            <a:chOff x="0" y="0"/>
            <a:chExt cx="1304123" cy="663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4123" cy="663081"/>
            </a:xfrm>
            <a:custGeom>
              <a:avLst/>
              <a:gdLst/>
              <a:ahLst/>
              <a:cxnLst/>
              <a:rect l="l" t="t" r="r" b="b"/>
              <a:pathLst>
                <a:path w="1304123" h="663081">
                  <a:moveTo>
                    <a:pt x="0" y="0"/>
                  </a:moveTo>
                  <a:lnTo>
                    <a:pt x="1304123" y="0"/>
                  </a:lnTo>
                  <a:lnTo>
                    <a:pt x="1304123" y="663081"/>
                  </a:lnTo>
                  <a:lnTo>
                    <a:pt x="0" y="663081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04123" cy="701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47871" y="2891433"/>
            <a:ext cx="4992259" cy="2517634"/>
            <a:chOff x="0" y="0"/>
            <a:chExt cx="1314834" cy="6630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14834" cy="663081"/>
            </a:xfrm>
            <a:custGeom>
              <a:avLst/>
              <a:gdLst/>
              <a:ahLst/>
              <a:cxnLst/>
              <a:rect l="l" t="t" r="r" b="b"/>
              <a:pathLst>
                <a:path w="1314834" h="663081">
                  <a:moveTo>
                    <a:pt x="0" y="0"/>
                  </a:moveTo>
                  <a:lnTo>
                    <a:pt x="1314834" y="0"/>
                  </a:lnTo>
                  <a:lnTo>
                    <a:pt x="1314834" y="663081"/>
                  </a:lnTo>
                  <a:lnTo>
                    <a:pt x="0" y="663081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14834" cy="701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48993" y="2891433"/>
            <a:ext cx="4962323" cy="2517634"/>
            <a:chOff x="0" y="0"/>
            <a:chExt cx="1306949" cy="6630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6949" cy="663081"/>
            </a:xfrm>
            <a:custGeom>
              <a:avLst/>
              <a:gdLst/>
              <a:ahLst/>
              <a:cxnLst/>
              <a:rect l="l" t="t" r="r" b="b"/>
              <a:pathLst>
                <a:path w="1306949" h="663081">
                  <a:moveTo>
                    <a:pt x="0" y="0"/>
                  </a:moveTo>
                  <a:lnTo>
                    <a:pt x="1306949" y="0"/>
                  </a:lnTo>
                  <a:lnTo>
                    <a:pt x="1306949" y="663081"/>
                  </a:lnTo>
                  <a:lnTo>
                    <a:pt x="0" y="663081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06949" cy="701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312108" y="3049093"/>
            <a:ext cx="671524" cy="829974"/>
          </a:xfrm>
          <a:custGeom>
            <a:avLst/>
            <a:gdLst/>
            <a:ahLst/>
            <a:cxnLst/>
            <a:rect l="l" t="t" r="r" b="b"/>
            <a:pathLst>
              <a:path w="671524" h="829974">
                <a:moveTo>
                  <a:pt x="0" y="0"/>
                </a:moveTo>
                <a:lnTo>
                  <a:pt x="671525" y="0"/>
                </a:lnTo>
                <a:lnTo>
                  <a:pt x="671525" y="829974"/>
                </a:lnTo>
                <a:lnTo>
                  <a:pt x="0" y="829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2" name="Freeform 12"/>
          <p:cNvSpPr/>
          <p:nvPr/>
        </p:nvSpPr>
        <p:spPr>
          <a:xfrm>
            <a:off x="846307" y="3049093"/>
            <a:ext cx="870998" cy="603364"/>
          </a:xfrm>
          <a:custGeom>
            <a:avLst/>
            <a:gdLst/>
            <a:ahLst/>
            <a:cxnLst/>
            <a:rect l="l" t="t" r="r" b="b"/>
            <a:pathLst>
              <a:path w="870998" h="603364">
                <a:moveTo>
                  <a:pt x="0" y="0"/>
                </a:moveTo>
                <a:lnTo>
                  <a:pt x="870998" y="0"/>
                </a:lnTo>
                <a:lnTo>
                  <a:pt x="870998" y="603364"/>
                </a:lnTo>
                <a:lnTo>
                  <a:pt x="0" y="6033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grpSp>
        <p:nvGrpSpPr>
          <p:cNvPr id="13" name="Group 13"/>
          <p:cNvGrpSpPr/>
          <p:nvPr/>
        </p:nvGrpSpPr>
        <p:grpSpPr>
          <a:xfrm>
            <a:off x="1177961" y="6912046"/>
            <a:ext cx="4951591" cy="2517634"/>
            <a:chOff x="0" y="0"/>
            <a:chExt cx="1304123" cy="6630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04123" cy="663081"/>
            </a:xfrm>
            <a:custGeom>
              <a:avLst/>
              <a:gdLst/>
              <a:ahLst/>
              <a:cxnLst/>
              <a:rect l="l" t="t" r="r" b="b"/>
              <a:pathLst>
                <a:path w="1304123" h="663081">
                  <a:moveTo>
                    <a:pt x="0" y="0"/>
                  </a:moveTo>
                  <a:lnTo>
                    <a:pt x="1304123" y="0"/>
                  </a:lnTo>
                  <a:lnTo>
                    <a:pt x="1304123" y="663081"/>
                  </a:lnTo>
                  <a:lnTo>
                    <a:pt x="0" y="663081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04123" cy="701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688538" y="6912046"/>
            <a:ext cx="4951591" cy="2517634"/>
            <a:chOff x="0" y="0"/>
            <a:chExt cx="1304123" cy="6630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4123" cy="663081"/>
            </a:xfrm>
            <a:custGeom>
              <a:avLst/>
              <a:gdLst/>
              <a:ahLst/>
              <a:cxnLst/>
              <a:rect l="l" t="t" r="r" b="b"/>
              <a:pathLst>
                <a:path w="1304123" h="663081">
                  <a:moveTo>
                    <a:pt x="0" y="0"/>
                  </a:moveTo>
                  <a:lnTo>
                    <a:pt x="1304123" y="0"/>
                  </a:lnTo>
                  <a:lnTo>
                    <a:pt x="1304123" y="663081"/>
                  </a:lnTo>
                  <a:lnTo>
                    <a:pt x="0" y="663081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04123" cy="701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148993" y="6942226"/>
            <a:ext cx="4951591" cy="2517634"/>
            <a:chOff x="0" y="0"/>
            <a:chExt cx="1304123" cy="6630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04123" cy="663081"/>
            </a:xfrm>
            <a:custGeom>
              <a:avLst/>
              <a:gdLst/>
              <a:ahLst/>
              <a:cxnLst/>
              <a:rect l="l" t="t" r="r" b="b"/>
              <a:pathLst>
                <a:path w="1304123" h="663081">
                  <a:moveTo>
                    <a:pt x="0" y="0"/>
                  </a:moveTo>
                  <a:lnTo>
                    <a:pt x="1304123" y="0"/>
                  </a:lnTo>
                  <a:lnTo>
                    <a:pt x="1304123" y="663081"/>
                  </a:lnTo>
                  <a:lnTo>
                    <a:pt x="0" y="663081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304123" cy="701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1821104" y="3094712"/>
            <a:ext cx="815873" cy="738736"/>
          </a:xfrm>
          <a:custGeom>
            <a:avLst/>
            <a:gdLst/>
            <a:ahLst/>
            <a:cxnLst/>
            <a:rect l="l" t="t" r="r" b="b"/>
            <a:pathLst>
              <a:path w="815873" h="738736">
                <a:moveTo>
                  <a:pt x="0" y="0"/>
                </a:moveTo>
                <a:lnTo>
                  <a:pt x="815874" y="0"/>
                </a:lnTo>
                <a:lnTo>
                  <a:pt x="815874" y="738737"/>
                </a:lnTo>
                <a:lnTo>
                  <a:pt x="0" y="738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23" name="TextBox 23"/>
          <p:cNvSpPr txBox="1"/>
          <p:nvPr/>
        </p:nvSpPr>
        <p:spPr>
          <a:xfrm>
            <a:off x="1028700" y="760833"/>
            <a:ext cx="8298783" cy="1062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17"/>
              </a:lnSpc>
            </a:pPr>
            <a:r>
              <a:rPr lang="en-US" sz="6155">
                <a:solidFill>
                  <a:srgbClr val="000000"/>
                </a:solidFill>
                <a:latin typeface="Archivo Black"/>
              </a:rPr>
              <a:t>En résumé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29605" y="2094648"/>
            <a:ext cx="4208666" cy="47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7"/>
              </a:lnSpc>
            </a:pPr>
            <a:r>
              <a:rPr lang="en-US" sz="2755">
                <a:solidFill>
                  <a:srgbClr val="000000"/>
                </a:solidFill>
                <a:latin typeface="Archivo Black"/>
              </a:rPr>
              <a:t>L’étude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647871" y="2094648"/>
            <a:ext cx="4992259" cy="47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7"/>
              </a:lnSpc>
            </a:pPr>
            <a:r>
              <a:rPr lang="en-US" sz="2755">
                <a:solidFill>
                  <a:srgbClr val="000000"/>
                </a:solidFill>
                <a:latin typeface="Archivo Black"/>
              </a:rPr>
              <a:t>Le contexte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249453" y="2094648"/>
            <a:ext cx="4750672" cy="47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7"/>
              </a:lnSpc>
            </a:pPr>
            <a:r>
              <a:rPr lang="en-US" sz="2755">
                <a:solidFill>
                  <a:srgbClr val="000000"/>
                </a:solidFill>
                <a:latin typeface="Archivo Black"/>
              </a:rPr>
              <a:t>La diversité à Verviers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17305" y="3020518"/>
            <a:ext cx="4198005" cy="2183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Durée de l'enquête : Sept mois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Commanditaire : Ville de Verviers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Réalisation : Centre d’Études de l’Ethnicité et des Migrations (CEDEM)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Marché public : Appel d’offre</a:t>
            </a:r>
          </a:p>
          <a:p>
            <a:pPr algn="l">
              <a:lnSpc>
                <a:spcPts val="2475"/>
              </a:lnSpc>
            </a:pPr>
            <a:endParaRPr lang="en-US" sz="1767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252429" y="3020518"/>
            <a:ext cx="4198005" cy="2183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Valorisation des minorités à Verviers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Implication de la majorité politique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Mouvements citoyens et redynamisation des liens politiques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Importance des mouvements migratoires</a:t>
            </a:r>
          </a:p>
          <a:p>
            <a:pPr algn="l">
              <a:lnSpc>
                <a:spcPts val="2475"/>
              </a:lnSpc>
            </a:pPr>
            <a:endParaRPr lang="en-US" sz="1767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636978" y="3020518"/>
            <a:ext cx="4198005" cy="1869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12% de personnes étrangères (63% hors UE)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107 nationalités différentes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Complexité de la citoyenneté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Défi du vivre ensemble</a:t>
            </a:r>
          </a:p>
          <a:p>
            <a:pPr algn="l">
              <a:lnSpc>
                <a:spcPts val="2475"/>
              </a:lnSpc>
            </a:pPr>
            <a:endParaRPr lang="en-US" sz="1767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090369" y="9715430"/>
            <a:ext cx="7789195" cy="34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7"/>
              </a:lnSpc>
            </a:pPr>
            <a:r>
              <a:rPr lang="en-US" sz="2055">
                <a:solidFill>
                  <a:srgbClr val="000000"/>
                </a:solidFill>
                <a:latin typeface="DM Sans"/>
              </a:rPr>
              <a:t>Antoine Lukoki - Ville de Verviers - 2/6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77961" y="5983516"/>
            <a:ext cx="4815252" cy="47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7"/>
              </a:lnSpc>
            </a:pPr>
            <a:r>
              <a:rPr lang="en-US" sz="2755">
                <a:solidFill>
                  <a:srgbClr val="000000"/>
                </a:solidFill>
                <a:latin typeface="Archivo Black"/>
              </a:rPr>
              <a:t>Résumé éxecutif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688538" y="5983516"/>
            <a:ext cx="4951591" cy="47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7"/>
              </a:lnSpc>
            </a:pPr>
            <a:r>
              <a:rPr lang="en-US" sz="2755">
                <a:solidFill>
                  <a:srgbClr val="000000"/>
                </a:solidFill>
                <a:latin typeface="Archivo Black"/>
              </a:rPr>
              <a:t>Domaine d’intervention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148993" y="5983516"/>
            <a:ext cx="4851131" cy="43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7"/>
              </a:lnSpc>
            </a:pPr>
            <a:r>
              <a:rPr lang="en-US" sz="2555">
                <a:solidFill>
                  <a:srgbClr val="000000"/>
                </a:solidFill>
                <a:latin typeface="Archivo Black"/>
              </a:rPr>
              <a:t>Objectifs du Plan Diversité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99908" y="6883471"/>
            <a:ext cx="4693305" cy="2812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Mission : Étude et analyse de la gestion de la diversité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Institutions : Ville et CPAS de Verviers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Nombre d'employés : 901 (Ville) et 873 (CPAS)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Taux de réponse : 20%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Critères prioritaires : Origine nationale, handicap, âge, sexe, niveau d’étude</a:t>
            </a:r>
          </a:p>
          <a:p>
            <a:pPr algn="l">
              <a:lnSpc>
                <a:spcPts val="2475"/>
              </a:lnSpc>
            </a:pPr>
            <a:endParaRPr lang="en-US" sz="1767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6816930" y="6913651"/>
            <a:ext cx="4633504" cy="2812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Nationalité : UE/hors UE, discriminations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Handicap : Obligation légale, aménagements raisonnables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Âge : Jeunes travailleurs (&lt; 30 ans) et travailleurs expérimentés (50+ ans)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Sexe : Répartition hommes/femmes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Niveau d’étude : Pourcentage de travailleurs sans CESS</a:t>
            </a:r>
          </a:p>
          <a:p>
            <a:pPr algn="l">
              <a:lnSpc>
                <a:spcPts val="2475"/>
              </a:lnSpc>
            </a:pPr>
            <a:endParaRPr lang="en-US" sz="1767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2148993" y="6913651"/>
            <a:ext cx="4851131" cy="2183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Politique de non-discrimination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Culture d’entreprise valorisant la diversité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Formation à la gestion de la diversité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Image de service public inclusif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Gestion de la pyramide des âges</a:t>
            </a:r>
          </a:p>
          <a:p>
            <a:pPr algn="l">
              <a:lnSpc>
                <a:spcPts val="2475"/>
              </a:lnSpc>
            </a:pPr>
            <a:endParaRPr lang="en-US" sz="1767">
              <a:solidFill>
                <a:srgbClr val="000000"/>
              </a:solidFill>
              <a:latin typeface="DM Sans"/>
            </a:endParaRPr>
          </a:p>
          <a:p>
            <a:pPr algn="l">
              <a:lnSpc>
                <a:spcPts val="2475"/>
              </a:lnSpc>
            </a:pPr>
            <a:endParaRPr lang="en-US" sz="1767">
              <a:solidFill>
                <a:srgbClr val="000000"/>
              </a:solidFill>
              <a:latin typeface="DM Sans"/>
            </a:endParaRPr>
          </a:p>
        </p:txBody>
      </p:sp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05688" y="1339788"/>
            <a:ext cx="5895101" cy="82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30"/>
              </a:lnSpc>
            </a:pPr>
            <a:r>
              <a:rPr lang="en-US" sz="4879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INTRO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038999" y="368535"/>
            <a:ext cx="1277451" cy="123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189"/>
              </a:lnSpc>
            </a:pPr>
            <a:r>
              <a:rPr lang="en-US" sz="7278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00</a:t>
            </a:r>
          </a:p>
        </p:txBody>
      </p:sp>
      <p:sp>
        <p:nvSpPr>
          <p:cNvPr id="5" name="Freeform 5"/>
          <p:cNvSpPr/>
          <p:nvPr/>
        </p:nvSpPr>
        <p:spPr>
          <a:xfrm rot="-10968" flipH="1">
            <a:off x="6273" y="-1952765"/>
            <a:ext cx="11780137" cy="3951254"/>
          </a:xfrm>
          <a:custGeom>
            <a:avLst/>
            <a:gdLst/>
            <a:ahLst/>
            <a:cxnLst/>
            <a:rect l="l" t="t" r="r" b="b"/>
            <a:pathLst>
              <a:path w="11780137" h="3951254">
                <a:moveTo>
                  <a:pt x="11780138" y="0"/>
                </a:moveTo>
                <a:lnTo>
                  <a:pt x="0" y="0"/>
                </a:lnTo>
                <a:lnTo>
                  <a:pt x="0" y="3951254"/>
                </a:lnTo>
                <a:lnTo>
                  <a:pt x="11780138" y="3951254"/>
                </a:lnTo>
                <a:lnTo>
                  <a:pt x="1178013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TextBox 6"/>
          <p:cNvSpPr txBox="1"/>
          <p:nvPr/>
        </p:nvSpPr>
        <p:spPr>
          <a:xfrm>
            <a:off x="2112701" y="2765733"/>
            <a:ext cx="14062598" cy="435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6"/>
              </a:lnSpc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lutte contre le racisme systémique est une </a:t>
            </a:r>
            <a:r>
              <a:rPr lang="en-US" sz="274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préoccupation prioritaire et transversale </a:t>
            </a: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pour tous les niveaux de pouvoirs. La Région Wallonne, la Fédération Wallonie-Bruxelles, l’entité fédérale et d’autres acteurs clé de la société civile ont émis des recommandations dont le plan local de Verviers et alentours se réclame. Ce plan est structuré en 3 parties:</a:t>
            </a:r>
          </a:p>
          <a:p>
            <a:pPr algn="just">
              <a:lnSpc>
                <a:spcPts val="3846"/>
              </a:lnSpc>
            </a:pPr>
            <a:endParaRPr lang="en-US" sz="274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 cadre contextuel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 cadre conceptuel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 cadre opérationnel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21199" y="1488342"/>
            <a:ext cx="7038101" cy="82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30"/>
              </a:lnSpc>
            </a:pPr>
            <a:r>
              <a:rPr lang="en-US" sz="4879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CADRE CONTEXTUEL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073521" y="368535"/>
            <a:ext cx="4242929" cy="123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189"/>
              </a:lnSpc>
            </a:pPr>
            <a:r>
              <a:rPr lang="en-US" sz="7278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CF. 02.3</a:t>
            </a:r>
          </a:p>
        </p:txBody>
      </p:sp>
      <p:sp>
        <p:nvSpPr>
          <p:cNvPr id="5" name="Freeform 5"/>
          <p:cNvSpPr/>
          <p:nvPr/>
        </p:nvSpPr>
        <p:spPr>
          <a:xfrm rot="-10968" flipH="1">
            <a:off x="6273" y="-1952765"/>
            <a:ext cx="11780137" cy="3951254"/>
          </a:xfrm>
          <a:custGeom>
            <a:avLst/>
            <a:gdLst/>
            <a:ahLst/>
            <a:cxnLst/>
            <a:rect l="l" t="t" r="r" b="b"/>
            <a:pathLst>
              <a:path w="11780137" h="3951254">
                <a:moveTo>
                  <a:pt x="11780138" y="0"/>
                </a:moveTo>
                <a:lnTo>
                  <a:pt x="0" y="0"/>
                </a:lnTo>
                <a:lnTo>
                  <a:pt x="0" y="3951254"/>
                </a:lnTo>
                <a:lnTo>
                  <a:pt x="11780138" y="3951254"/>
                </a:lnTo>
                <a:lnTo>
                  <a:pt x="1178013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TextBox 6"/>
          <p:cNvSpPr txBox="1"/>
          <p:nvPr/>
        </p:nvSpPr>
        <p:spPr>
          <a:xfrm>
            <a:off x="2345640" y="2758205"/>
            <a:ext cx="14062598" cy="7273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6"/>
              </a:lnSpc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Quelques dates importantes: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Verviers, ville multiculturelle: 50% de POE dont 70% hors E.U.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Répartition inégale des personnes étrangères dans les quartiers de la ville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Volonté politique d’un vivre ensemble égalitaire et harmonieux:</a:t>
            </a:r>
          </a:p>
          <a:p>
            <a:pPr marL="1186334" lvl="2" indent="-395445" algn="just">
              <a:lnSpc>
                <a:spcPts val="3846"/>
              </a:lnSpc>
              <a:buFont typeface="Arial"/>
              <a:buChar char="⚬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25 avril 2005: charte Verviers contre le racisme</a:t>
            </a:r>
          </a:p>
          <a:p>
            <a:pPr marL="1186334" lvl="2" indent="-395445" algn="just">
              <a:lnSpc>
                <a:spcPts val="3846"/>
              </a:lnSpc>
              <a:buFont typeface="Arial"/>
              <a:buChar char="⚬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29 janvier 2018: Verviers, Ville hospitalière</a:t>
            </a:r>
          </a:p>
          <a:p>
            <a:pPr marL="1186334" lvl="2" indent="-395445" algn="just">
              <a:lnSpc>
                <a:spcPts val="3846"/>
              </a:lnSpc>
              <a:buFont typeface="Arial"/>
              <a:buChar char="⚬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10 février 2020: motion de régularisation des personnes sans-papier</a:t>
            </a:r>
          </a:p>
          <a:p>
            <a:pPr marL="1186334" lvl="2" indent="-395445" algn="just">
              <a:lnSpc>
                <a:spcPts val="3846"/>
              </a:lnSpc>
              <a:buFont typeface="Arial"/>
              <a:buChar char="⚬"/>
            </a:pPr>
            <a:r>
              <a:rPr lang="en-US" sz="274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29 juin 2020: “Verviers, contre le racisme et ville pour l’égalité”</a:t>
            </a:r>
          </a:p>
          <a:p>
            <a:pPr marL="1186334" lvl="2" indent="-395445" algn="just">
              <a:lnSpc>
                <a:spcPts val="3846"/>
              </a:lnSpc>
              <a:buFont typeface="Arial"/>
              <a:buChar char="⚬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20 octobre 2020: plan local d’action contre le racisme --&gt; désignation du CR.V.I. comme coordinateur + choix de partenaires porteurs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Comité de pilotage du plan: Bepax, UNIA, la F.G.T.B., CEPAG, MOC et Ciep Verviers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2022: conférence de presse et politique présentant l’avancement du plan local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2023: Plan wallon de lutte contre le racisme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21199" y="1488342"/>
            <a:ext cx="7038101" cy="82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30"/>
              </a:lnSpc>
            </a:pPr>
            <a:r>
              <a:rPr lang="en-US" sz="4879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CADRE CONTEXTUEL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073521" y="368535"/>
            <a:ext cx="4242929" cy="123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189"/>
              </a:lnSpc>
            </a:pPr>
            <a:r>
              <a:rPr lang="en-US" sz="7278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CF. 02.3</a:t>
            </a:r>
          </a:p>
        </p:txBody>
      </p:sp>
      <p:sp>
        <p:nvSpPr>
          <p:cNvPr id="5" name="Freeform 5"/>
          <p:cNvSpPr/>
          <p:nvPr/>
        </p:nvSpPr>
        <p:spPr>
          <a:xfrm rot="-10968" flipH="1">
            <a:off x="6273" y="-1952765"/>
            <a:ext cx="11780137" cy="3951254"/>
          </a:xfrm>
          <a:custGeom>
            <a:avLst/>
            <a:gdLst/>
            <a:ahLst/>
            <a:cxnLst/>
            <a:rect l="l" t="t" r="r" b="b"/>
            <a:pathLst>
              <a:path w="11780137" h="3951254">
                <a:moveTo>
                  <a:pt x="11780138" y="0"/>
                </a:moveTo>
                <a:lnTo>
                  <a:pt x="0" y="0"/>
                </a:lnTo>
                <a:lnTo>
                  <a:pt x="0" y="3951254"/>
                </a:lnTo>
                <a:lnTo>
                  <a:pt x="11780138" y="3951254"/>
                </a:lnTo>
                <a:lnTo>
                  <a:pt x="1178013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TextBox 6"/>
          <p:cNvSpPr txBox="1"/>
          <p:nvPr/>
        </p:nvSpPr>
        <p:spPr>
          <a:xfrm>
            <a:off x="646284" y="2264658"/>
            <a:ext cx="16995432" cy="726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26"/>
              </a:lnSpc>
            </a:pPr>
            <a:r>
              <a:rPr lang="en-US" sz="24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</a:t>
            </a:r>
            <a:r>
              <a:rPr lang="en-US" sz="2447" b="1" i="1" dirty="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Verviers, </a:t>
            </a:r>
            <a:r>
              <a:rPr lang="en-US" sz="2447" b="1" i="1" dirty="0" err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contre</a:t>
            </a:r>
            <a:r>
              <a:rPr lang="en-US" sz="2447" b="1" i="1" dirty="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le </a:t>
            </a:r>
            <a:r>
              <a:rPr lang="en-US" sz="2447" b="1" i="1" dirty="0" err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racisme</a:t>
            </a:r>
            <a:r>
              <a:rPr lang="en-US" sz="2447" b="1" i="1" dirty="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et </a:t>
            </a:r>
            <a:r>
              <a:rPr lang="en-US" sz="2447" b="1" i="1" dirty="0" err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ville</a:t>
            </a:r>
            <a:r>
              <a:rPr lang="en-US" sz="2447" b="1" i="1" dirty="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pour l’égalité</a:t>
            </a:r>
            <a:r>
              <a:rPr lang="en-US" sz="24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” </a:t>
            </a:r>
          </a:p>
          <a:p>
            <a:pPr algn="just">
              <a:lnSpc>
                <a:spcPts val="3426"/>
              </a:lnSpc>
            </a:pPr>
            <a:r>
              <a:rPr lang="en-US" sz="24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 CONSEIL COMMUNAL, </a:t>
            </a:r>
            <a:r>
              <a:rPr lang="en-US" sz="24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24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</a:t>
            </a:r>
            <a:r>
              <a:rPr lang="en-US" sz="24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séance du 29 </a:t>
            </a:r>
            <a:r>
              <a:rPr lang="en-US" sz="24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juin</a:t>
            </a:r>
            <a:r>
              <a:rPr lang="en-US" sz="24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2020, ADOPTE le </a:t>
            </a:r>
            <a:r>
              <a:rPr lang="en-US" sz="24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texte</a:t>
            </a:r>
            <a:r>
              <a:rPr lang="en-US" sz="24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la motion </a:t>
            </a:r>
            <a:r>
              <a:rPr lang="en-US" sz="24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visant</a:t>
            </a:r>
            <a:r>
              <a:rPr lang="en-US" sz="24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à </a:t>
            </a:r>
            <a:r>
              <a:rPr lang="en-US" sz="24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déclarer</a:t>
            </a:r>
            <a:r>
              <a:rPr lang="en-US" sz="24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Verviers, </a:t>
            </a:r>
            <a:r>
              <a:rPr lang="en-US" sz="24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ville</a:t>
            </a:r>
            <a:r>
              <a:rPr lang="en-US" sz="24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pour l'égalité et </a:t>
            </a:r>
            <a:r>
              <a:rPr lang="en-US" sz="24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contre</a:t>
            </a:r>
            <a:r>
              <a:rPr lang="en-US" sz="24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US" sz="24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racisme</a:t>
            </a:r>
            <a:r>
              <a:rPr lang="en-US" sz="24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et S’ENGAGE à des actions </a:t>
            </a:r>
            <a:r>
              <a:rPr lang="en-US" sz="24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concrètes</a:t>
            </a:r>
            <a:r>
              <a:rPr lang="en-US" sz="24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visant</a:t>
            </a:r>
            <a:r>
              <a:rPr lang="en-US" sz="24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à : </a:t>
            </a:r>
          </a:p>
          <a:p>
            <a:pPr algn="just">
              <a:lnSpc>
                <a:spcPts val="2306"/>
              </a:lnSpc>
            </a:pPr>
            <a:endParaRPr lang="en-US" sz="244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85220" lvl="1" indent="-242610" algn="just">
              <a:lnSpc>
                <a:spcPts val="3146"/>
              </a:lnSpc>
              <a:buFont typeface="Arial"/>
              <a:buChar char="•"/>
            </a:pP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MENER </a:t>
            </a:r>
            <a:r>
              <a:rPr lang="en-US" sz="2247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une</a:t>
            </a: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politique </a:t>
            </a:r>
            <a:r>
              <a:rPr lang="en-US" sz="2247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transversale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ambitieuse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et proactive de promotion de l’égalité et de la diversité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d’une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part, et de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lutte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contre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racisme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et les discriminations ;</a:t>
            </a:r>
          </a:p>
          <a:p>
            <a:pPr algn="just">
              <a:lnSpc>
                <a:spcPts val="2306"/>
              </a:lnSpc>
            </a:pPr>
            <a:endParaRPr lang="en-US" sz="224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85220" lvl="1" indent="-242610" algn="just">
              <a:lnSpc>
                <a:spcPts val="3146"/>
              </a:lnSpc>
              <a:buFont typeface="Arial"/>
              <a:buChar char="•"/>
            </a:pP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LUTTER </a:t>
            </a:r>
            <a:r>
              <a:rPr lang="en-US" sz="2247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contre</a:t>
            </a: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247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toutes</a:t>
            </a: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les </a:t>
            </a:r>
            <a:r>
              <a:rPr lang="en-US" sz="2247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formes</a:t>
            </a: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2247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racisme</a:t>
            </a: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et </a:t>
            </a:r>
            <a:r>
              <a:rPr lang="en-US" sz="2247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toutes</a:t>
            </a: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les </a:t>
            </a:r>
            <a:r>
              <a:rPr lang="en-US" sz="2247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formes</a:t>
            </a: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discriminations (...)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;</a:t>
            </a:r>
          </a:p>
          <a:p>
            <a:pPr algn="just">
              <a:lnSpc>
                <a:spcPts val="2306"/>
              </a:lnSpc>
            </a:pPr>
            <a:endParaRPr lang="en-US" sz="224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85220" lvl="1" indent="-242610" algn="just">
              <a:lnSpc>
                <a:spcPts val="3146"/>
              </a:lnSpc>
              <a:buFont typeface="Arial"/>
              <a:buChar char="•"/>
            </a:pP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SENSIBILISER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la population et les services publics aux questions de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lutte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contre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racisme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et de discriminations</a:t>
            </a:r>
          </a:p>
          <a:p>
            <a:pPr algn="just">
              <a:lnSpc>
                <a:spcPts val="2306"/>
              </a:lnSpc>
            </a:pPr>
            <a:r>
              <a:rPr lang="en-US" sz="16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</a:p>
          <a:p>
            <a:pPr marL="485220" lvl="1" indent="-242610" algn="just">
              <a:lnSpc>
                <a:spcPts val="3146"/>
              </a:lnSpc>
              <a:buFont typeface="Arial"/>
              <a:buChar char="•"/>
            </a:pP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REFUSER tout </a:t>
            </a:r>
            <a:r>
              <a:rPr lang="en-US" sz="2247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repli</a:t>
            </a: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sur soi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amalgames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propos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xénophobes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discriminatoires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qui font de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chaque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Verviétois.e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l’objet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potentiel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rejet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de discriminations et de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racisme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(...) ;</a:t>
            </a:r>
          </a:p>
          <a:p>
            <a:pPr algn="just">
              <a:lnSpc>
                <a:spcPts val="2306"/>
              </a:lnSpc>
            </a:pPr>
            <a:endParaRPr lang="en-US" sz="224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85220" lvl="1" indent="-242610" algn="just">
              <a:lnSpc>
                <a:spcPts val="3146"/>
              </a:lnSpc>
              <a:buFont typeface="Arial"/>
              <a:buChar char="•"/>
            </a:pP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EXIGE DE SES CONSEILLER.E.S un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comportement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exemplaire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la matière (...) ;</a:t>
            </a:r>
          </a:p>
          <a:p>
            <a:pPr algn="just">
              <a:lnSpc>
                <a:spcPts val="2306"/>
              </a:lnSpc>
            </a:pPr>
            <a:endParaRPr lang="en-US" sz="224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85220" lvl="1" indent="-242610" algn="just">
              <a:lnSpc>
                <a:spcPts val="3146"/>
              </a:lnSpc>
              <a:buFont typeface="Arial"/>
              <a:buChar char="•"/>
            </a:pP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COORDONNER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sous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l’impulsion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l’échevin.e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compétent.e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47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l’implémentation</a:t>
            </a: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des </a:t>
            </a:r>
            <a:r>
              <a:rPr lang="en-US" sz="2247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mesures</a:t>
            </a: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247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concrètes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(...) ;</a:t>
            </a:r>
          </a:p>
          <a:p>
            <a:pPr algn="just">
              <a:lnSpc>
                <a:spcPts val="2306"/>
              </a:lnSpc>
            </a:pPr>
            <a:endParaRPr lang="en-US" sz="224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85220" lvl="1" indent="-242610" algn="just">
              <a:lnSpc>
                <a:spcPts val="3146"/>
              </a:lnSpc>
              <a:buFont typeface="Arial"/>
              <a:buChar char="•"/>
            </a:pP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METTRE EN PLACE </a:t>
            </a: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 </a:t>
            </a:r>
            <a:r>
              <a:rPr lang="en-US" sz="2247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dispositif</a:t>
            </a: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247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concerté</a:t>
            </a: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2247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suivi</a:t>
            </a:r>
            <a:r>
              <a:rPr lang="en-US" sz="224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et </a:t>
            </a:r>
            <a:r>
              <a:rPr lang="en-US" sz="2247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d’évaluation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l’implémentation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2247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mesures</a:t>
            </a:r>
            <a:r>
              <a:rPr lang="en-US" sz="2247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3846"/>
              </a:lnSpc>
            </a:pPr>
            <a:endParaRPr lang="en-US" sz="2247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21199" y="1488342"/>
            <a:ext cx="7038101" cy="82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30"/>
              </a:lnSpc>
            </a:pPr>
            <a:r>
              <a:rPr lang="en-US" sz="4879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CADRE CONCEPTUEL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038999" y="368535"/>
            <a:ext cx="1277451" cy="123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189"/>
              </a:lnSpc>
            </a:pPr>
            <a:r>
              <a:rPr lang="en-US" sz="7278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01</a:t>
            </a:r>
          </a:p>
        </p:txBody>
      </p:sp>
      <p:sp>
        <p:nvSpPr>
          <p:cNvPr id="5" name="Freeform 5"/>
          <p:cNvSpPr/>
          <p:nvPr/>
        </p:nvSpPr>
        <p:spPr>
          <a:xfrm rot="-10968" flipH="1">
            <a:off x="6273" y="-1952765"/>
            <a:ext cx="11780137" cy="3951254"/>
          </a:xfrm>
          <a:custGeom>
            <a:avLst/>
            <a:gdLst/>
            <a:ahLst/>
            <a:cxnLst/>
            <a:rect l="l" t="t" r="r" b="b"/>
            <a:pathLst>
              <a:path w="11780137" h="3951254">
                <a:moveTo>
                  <a:pt x="11780138" y="0"/>
                </a:moveTo>
                <a:lnTo>
                  <a:pt x="0" y="0"/>
                </a:lnTo>
                <a:lnTo>
                  <a:pt x="0" y="3951254"/>
                </a:lnTo>
                <a:lnTo>
                  <a:pt x="11780138" y="3951254"/>
                </a:lnTo>
                <a:lnTo>
                  <a:pt x="1178013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TextBox 6"/>
          <p:cNvSpPr txBox="1"/>
          <p:nvPr/>
        </p:nvSpPr>
        <p:spPr>
          <a:xfrm>
            <a:off x="2058077" y="3652867"/>
            <a:ext cx="14171846" cy="290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76"/>
              </a:lnSpc>
            </a:pPr>
            <a:r>
              <a:rPr lang="en-US" sz="27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Définir contre quoi nous nous engageons, définit comment nous nous mettons en action. </a:t>
            </a:r>
            <a:r>
              <a:rPr lang="en-US" sz="276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Toustes allié.es : tous concerné.es</a:t>
            </a:r>
          </a:p>
          <a:p>
            <a:pPr marL="597775" lvl="1" indent="-298888" algn="just">
              <a:lnSpc>
                <a:spcPts val="3876"/>
              </a:lnSpc>
              <a:buFont typeface="Arial"/>
              <a:buChar char="•"/>
            </a:pPr>
            <a:r>
              <a:rPr lang="en-US" sz="276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 racisme systémique</a:t>
            </a:r>
            <a:r>
              <a:rPr lang="en-US" sz="27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et les différentes formes de racismes existantes</a:t>
            </a:r>
          </a:p>
          <a:p>
            <a:pPr marL="597775" lvl="1" indent="-298888" algn="just">
              <a:lnSpc>
                <a:spcPts val="3876"/>
              </a:lnSpc>
              <a:buFont typeface="Arial"/>
              <a:buChar char="•"/>
            </a:pPr>
            <a:r>
              <a:rPr lang="en-US" sz="276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 triple domination basée sur la race, le genre et la classe sociale </a:t>
            </a:r>
          </a:p>
          <a:p>
            <a:pPr algn="just">
              <a:lnSpc>
                <a:spcPts val="3876"/>
              </a:lnSpc>
            </a:pPr>
            <a:endParaRPr lang="en-US" sz="2768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876"/>
              </a:lnSpc>
            </a:pPr>
            <a:r>
              <a:rPr lang="en-US" sz="27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  </a:t>
            </a:r>
            <a:r>
              <a:rPr lang="en-US" sz="276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L’intersectionnalité </a:t>
            </a:r>
            <a:r>
              <a:rPr lang="en-US" sz="276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comme outil et méthode</a:t>
            </a:r>
          </a:p>
        </p:txBody>
      </p:sp>
      <p:sp>
        <p:nvSpPr>
          <p:cNvPr id="7" name="AutoShape 7"/>
          <p:cNvSpPr/>
          <p:nvPr/>
        </p:nvSpPr>
        <p:spPr>
          <a:xfrm>
            <a:off x="2377525" y="6349538"/>
            <a:ext cx="705872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BE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71770" y="1712340"/>
            <a:ext cx="8587530" cy="82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30"/>
              </a:lnSpc>
            </a:pPr>
            <a:r>
              <a:rPr lang="en-US" sz="4879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MESURES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067538" y="368535"/>
            <a:ext cx="2248912" cy="123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189"/>
              </a:lnSpc>
            </a:pPr>
            <a:r>
              <a:rPr lang="en-US" sz="7278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04.2</a:t>
            </a:r>
          </a:p>
        </p:txBody>
      </p:sp>
      <p:sp>
        <p:nvSpPr>
          <p:cNvPr id="5" name="Freeform 5"/>
          <p:cNvSpPr/>
          <p:nvPr/>
        </p:nvSpPr>
        <p:spPr>
          <a:xfrm rot="1330520">
            <a:off x="-1591654" y="8839574"/>
            <a:ext cx="7071711" cy="4531788"/>
          </a:xfrm>
          <a:custGeom>
            <a:avLst/>
            <a:gdLst/>
            <a:ahLst/>
            <a:cxnLst/>
            <a:rect l="l" t="t" r="r" b="b"/>
            <a:pathLst>
              <a:path w="7071711" h="4531788">
                <a:moveTo>
                  <a:pt x="0" y="0"/>
                </a:moveTo>
                <a:lnTo>
                  <a:pt x="7071710" y="0"/>
                </a:lnTo>
                <a:lnTo>
                  <a:pt x="7071710" y="4531787"/>
                </a:lnTo>
                <a:lnTo>
                  <a:pt x="0" y="4531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TextBox 6"/>
          <p:cNvSpPr txBox="1"/>
          <p:nvPr/>
        </p:nvSpPr>
        <p:spPr>
          <a:xfrm>
            <a:off x="2575880" y="3630817"/>
            <a:ext cx="13616114" cy="679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6"/>
              </a:lnSpc>
            </a:pP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CE PLAN SE VEUT UN </a:t>
            </a:r>
            <a:r>
              <a:rPr lang="en-US" sz="2954" b="1">
                <a:solidFill>
                  <a:srgbClr val="29212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SOUTIEN AU CADRE EXISTANT</a:t>
            </a: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 AUTANT QU’UN RECUEIL DE PROPOSITIONS INNOVANTES:</a:t>
            </a:r>
          </a:p>
          <a:p>
            <a:pPr algn="ctr">
              <a:lnSpc>
                <a:spcPts val="4136"/>
              </a:lnSpc>
            </a:pPr>
            <a:r>
              <a:rPr lang="en-US" sz="2954" b="1">
                <a:solidFill>
                  <a:srgbClr val="29212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VERVIERS, MENTIONNONS:</a:t>
            </a:r>
          </a:p>
          <a:p>
            <a:pPr algn="ctr">
              <a:lnSpc>
                <a:spcPts val="4136"/>
              </a:lnSpc>
            </a:pPr>
            <a:endParaRPr lang="en-US" sz="2954" b="1">
              <a:solidFill>
                <a:srgbClr val="292129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4136"/>
              </a:lnSpc>
            </a:pP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LE FESTIVAL DE L’INTERCULTURALITÉ</a:t>
            </a:r>
          </a:p>
          <a:p>
            <a:pPr algn="ctr">
              <a:lnSpc>
                <a:spcPts val="4136"/>
              </a:lnSpc>
            </a:pP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LIBERTAD</a:t>
            </a:r>
          </a:p>
          <a:p>
            <a:pPr algn="ctr">
              <a:lnSpc>
                <a:spcPts val="4136"/>
              </a:lnSpc>
            </a:pP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GT DÉCOLONISATION</a:t>
            </a:r>
          </a:p>
          <a:p>
            <a:pPr algn="ctr">
              <a:lnSpc>
                <a:spcPts val="4136"/>
              </a:lnSpc>
            </a:pP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SANTÉ AU FÉMININ</a:t>
            </a:r>
          </a:p>
          <a:p>
            <a:pPr algn="ctr">
              <a:lnSpc>
                <a:spcPts val="4136"/>
              </a:lnSpc>
            </a:pP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PLAN DIVERSITÉ</a:t>
            </a:r>
          </a:p>
          <a:p>
            <a:pPr algn="ctr">
              <a:lnSpc>
                <a:spcPts val="4136"/>
              </a:lnSpc>
            </a:pP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60 ANS DES ACCORDS BILATÉRAUX</a:t>
            </a:r>
          </a:p>
          <a:p>
            <a:pPr algn="ctr">
              <a:lnSpc>
                <a:spcPts val="4136"/>
              </a:lnSpc>
            </a:pP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MOTIONS</a:t>
            </a:r>
          </a:p>
          <a:p>
            <a:pPr algn="ctr">
              <a:lnSpc>
                <a:spcPts val="4136"/>
              </a:lnSpc>
            </a:pPr>
            <a:endParaRPr lang="en-US" sz="2954">
              <a:solidFill>
                <a:srgbClr val="29212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4136"/>
              </a:lnSpc>
            </a:pPr>
            <a:endParaRPr lang="en-US" sz="2954">
              <a:solidFill>
                <a:srgbClr val="29212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665260" y="2686377"/>
            <a:ext cx="718677" cy="628843"/>
          </a:xfrm>
          <a:custGeom>
            <a:avLst/>
            <a:gdLst/>
            <a:ahLst/>
            <a:cxnLst/>
            <a:rect l="l" t="t" r="r" b="b"/>
            <a:pathLst>
              <a:path w="718677" h="628843">
                <a:moveTo>
                  <a:pt x="0" y="0"/>
                </a:moveTo>
                <a:lnTo>
                  <a:pt x="718677" y="0"/>
                </a:lnTo>
                <a:lnTo>
                  <a:pt x="718677" y="628842"/>
                </a:lnTo>
                <a:lnTo>
                  <a:pt x="0" y="628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71770" y="1712340"/>
            <a:ext cx="8587530" cy="82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30"/>
              </a:lnSpc>
            </a:pPr>
            <a:r>
              <a:rPr lang="en-US" sz="4879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MESURES TRANSVERSALES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067538" y="368535"/>
            <a:ext cx="2248912" cy="123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189"/>
              </a:lnSpc>
            </a:pPr>
            <a:r>
              <a:rPr lang="en-US" sz="7278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04.2</a:t>
            </a:r>
          </a:p>
        </p:txBody>
      </p:sp>
      <p:sp>
        <p:nvSpPr>
          <p:cNvPr id="5" name="Freeform 5"/>
          <p:cNvSpPr/>
          <p:nvPr/>
        </p:nvSpPr>
        <p:spPr>
          <a:xfrm rot="1330520">
            <a:off x="-1591654" y="8839574"/>
            <a:ext cx="7071711" cy="4531788"/>
          </a:xfrm>
          <a:custGeom>
            <a:avLst/>
            <a:gdLst/>
            <a:ahLst/>
            <a:cxnLst/>
            <a:rect l="l" t="t" r="r" b="b"/>
            <a:pathLst>
              <a:path w="7071711" h="4531788">
                <a:moveTo>
                  <a:pt x="0" y="0"/>
                </a:moveTo>
                <a:lnTo>
                  <a:pt x="7071710" y="0"/>
                </a:lnTo>
                <a:lnTo>
                  <a:pt x="7071710" y="4531787"/>
                </a:lnTo>
                <a:lnTo>
                  <a:pt x="0" y="4531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TextBox 6"/>
          <p:cNvSpPr txBox="1"/>
          <p:nvPr/>
        </p:nvSpPr>
        <p:spPr>
          <a:xfrm>
            <a:off x="2335943" y="4916828"/>
            <a:ext cx="13616114" cy="1029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6"/>
              </a:lnSpc>
            </a:pP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MESURES FIGURANT DÉJÀ DANS LES DIFFÉRENTS PLANS RÉGIONAUX ET FÉDÉRAUX  </a:t>
            </a:r>
          </a:p>
        </p:txBody>
      </p:sp>
      <p:sp>
        <p:nvSpPr>
          <p:cNvPr id="7" name="Freeform 7"/>
          <p:cNvSpPr/>
          <p:nvPr/>
        </p:nvSpPr>
        <p:spPr>
          <a:xfrm>
            <a:off x="8491912" y="3620397"/>
            <a:ext cx="718677" cy="628843"/>
          </a:xfrm>
          <a:custGeom>
            <a:avLst/>
            <a:gdLst/>
            <a:ahLst/>
            <a:cxnLst/>
            <a:rect l="l" t="t" r="r" b="b"/>
            <a:pathLst>
              <a:path w="718677" h="628843">
                <a:moveTo>
                  <a:pt x="0" y="0"/>
                </a:moveTo>
                <a:lnTo>
                  <a:pt x="718677" y="0"/>
                </a:lnTo>
                <a:lnTo>
                  <a:pt x="718677" y="628842"/>
                </a:lnTo>
                <a:lnTo>
                  <a:pt x="0" y="628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71770" y="1712340"/>
            <a:ext cx="8587530" cy="82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30"/>
              </a:lnSpc>
            </a:pPr>
            <a:r>
              <a:rPr lang="en-US" sz="4879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MESURES TRANSVERSALES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067538" y="368535"/>
            <a:ext cx="2248912" cy="123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189"/>
              </a:lnSpc>
            </a:pPr>
            <a:r>
              <a:rPr lang="en-US" sz="7278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04.2</a:t>
            </a:r>
          </a:p>
        </p:txBody>
      </p:sp>
      <p:sp>
        <p:nvSpPr>
          <p:cNvPr id="5" name="Freeform 5"/>
          <p:cNvSpPr/>
          <p:nvPr/>
        </p:nvSpPr>
        <p:spPr>
          <a:xfrm rot="1330520">
            <a:off x="-1591654" y="8839574"/>
            <a:ext cx="7071711" cy="4531788"/>
          </a:xfrm>
          <a:custGeom>
            <a:avLst/>
            <a:gdLst/>
            <a:ahLst/>
            <a:cxnLst/>
            <a:rect l="l" t="t" r="r" b="b"/>
            <a:pathLst>
              <a:path w="7071711" h="4531788">
                <a:moveTo>
                  <a:pt x="0" y="0"/>
                </a:moveTo>
                <a:lnTo>
                  <a:pt x="7071710" y="0"/>
                </a:lnTo>
                <a:lnTo>
                  <a:pt x="7071710" y="4531787"/>
                </a:lnTo>
                <a:lnTo>
                  <a:pt x="0" y="4531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TextBox 6"/>
          <p:cNvSpPr txBox="1"/>
          <p:nvPr/>
        </p:nvSpPr>
        <p:spPr>
          <a:xfrm>
            <a:off x="2402532" y="5086350"/>
            <a:ext cx="13616114" cy="260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6"/>
              </a:lnSpc>
            </a:pP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MENER UNE POLITIQUE GÉNÉRALE ET COORDONNÉE DE LUTTE CONTRE LE RACISME ET LES DISCRIMINATIONS </a:t>
            </a:r>
          </a:p>
          <a:p>
            <a:pPr algn="ctr">
              <a:lnSpc>
                <a:spcPts val="4136"/>
              </a:lnSpc>
            </a:pP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VIA UNE COLLABORATION VERTUEUSE DE TOUS LES PARTENAIRES ET PARTIES PRENANTES              </a:t>
            </a:r>
            <a:r>
              <a:rPr lang="en-US" sz="2954" b="1">
                <a:solidFill>
                  <a:srgbClr val="29212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CRÉATION D’UN CONSEIL</a:t>
            </a: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 DE LUTTE CONTRE LE RACISME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18738" y="3420563"/>
            <a:ext cx="777350" cy="900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6"/>
              </a:lnSpc>
            </a:pPr>
            <a:r>
              <a:rPr lang="en-US" sz="5326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</a:p>
        </p:txBody>
      </p:sp>
      <p:sp>
        <p:nvSpPr>
          <p:cNvPr id="8" name="Freeform 8"/>
          <p:cNvSpPr/>
          <p:nvPr/>
        </p:nvSpPr>
        <p:spPr>
          <a:xfrm>
            <a:off x="8491912" y="3620397"/>
            <a:ext cx="718677" cy="628843"/>
          </a:xfrm>
          <a:custGeom>
            <a:avLst/>
            <a:gdLst/>
            <a:ahLst/>
            <a:cxnLst/>
            <a:rect l="l" t="t" r="r" b="b"/>
            <a:pathLst>
              <a:path w="718677" h="628843">
                <a:moveTo>
                  <a:pt x="0" y="0"/>
                </a:moveTo>
                <a:lnTo>
                  <a:pt x="718677" y="0"/>
                </a:lnTo>
                <a:lnTo>
                  <a:pt x="718677" y="628842"/>
                </a:lnTo>
                <a:lnTo>
                  <a:pt x="0" y="628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9" name="AutoShape 9"/>
          <p:cNvSpPr/>
          <p:nvPr/>
        </p:nvSpPr>
        <p:spPr>
          <a:xfrm>
            <a:off x="7188633" y="6943197"/>
            <a:ext cx="114460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BE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21199" y="1488342"/>
            <a:ext cx="7038101" cy="82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30"/>
              </a:lnSpc>
            </a:pPr>
            <a:r>
              <a:rPr lang="en-US" sz="4879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CADRE CONTEXTUEL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073521" y="368535"/>
            <a:ext cx="4242929" cy="123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189"/>
              </a:lnSpc>
            </a:pPr>
            <a:r>
              <a:rPr lang="en-US" sz="7278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CF. 02.3</a:t>
            </a:r>
          </a:p>
        </p:txBody>
      </p:sp>
      <p:sp>
        <p:nvSpPr>
          <p:cNvPr id="5" name="Freeform 5"/>
          <p:cNvSpPr/>
          <p:nvPr/>
        </p:nvSpPr>
        <p:spPr>
          <a:xfrm rot="-10968" flipH="1">
            <a:off x="6273" y="-1952765"/>
            <a:ext cx="11780137" cy="3951254"/>
          </a:xfrm>
          <a:custGeom>
            <a:avLst/>
            <a:gdLst/>
            <a:ahLst/>
            <a:cxnLst/>
            <a:rect l="l" t="t" r="r" b="b"/>
            <a:pathLst>
              <a:path w="11780137" h="3951254">
                <a:moveTo>
                  <a:pt x="11780138" y="0"/>
                </a:moveTo>
                <a:lnTo>
                  <a:pt x="0" y="0"/>
                </a:lnTo>
                <a:lnTo>
                  <a:pt x="0" y="3951254"/>
                </a:lnTo>
                <a:lnTo>
                  <a:pt x="11780138" y="3951254"/>
                </a:lnTo>
                <a:lnTo>
                  <a:pt x="1178013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TextBox 6"/>
          <p:cNvSpPr txBox="1"/>
          <p:nvPr/>
        </p:nvSpPr>
        <p:spPr>
          <a:xfrm>
            <a:off x="2486683" y="3182273"/>
            <a:ext cx="13921555" cy="7942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2"/>
              </a:lnSpc>
            </a:pPr>
            <a:r>
              <a:rPr lang="en-US" sz="2794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Conseil local de lutte contre le racisme 2024 - 2029</a:t>
            </a:r>
          </a:p>
          <a:p>
            <a:pPr algn="ctr">
              <a:lnSpc>
                <a:spcPts val="3912"/>
              </a:lnSpc>
            </a:pPr>
            <a:endParaRPr lang="en-US" sz="2794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484"/>
              </a:lnSpc>
            </a:pPr>
            <a:endParaRPr lang="en-US" sz="2794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589741" lvl="1" indent="-294870" algn="just">
              <a:lnSpc>
                <a:spcPts val="3824"/>
              </a:lnSpc>
              <a:buFont typeface="Arial"/>
              <a:buChar char="•"/>
            </a:pPr>
            <a:r>
              <a:rPr lang="en-US" sz="273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Quadruple composition:</a:t>
            </a:r>
            <a:r>
              <a:rPr lang="en-US" sz="273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just">
              <a:lnSpc>
                <a:spcPts val="1484"/>
              </a:lnSpc>
            </a:pPr>
            <a:endParaRPr lang="en-US" sz="273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252"/>
              </a:lnSpc>
            </a:pPr>
            <a:r>
              <a:rPr lang="en-US" sz="232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Associative                     Citoyenne                  Publique              </a:t>
            </a:r>
            <a:r>
              <a:rPr lang="en-US" sz="2322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Politique?</a:t>
            </a:r>
          </a:p>
          <a:p>
            <a:pPr algn="just">
              <a:lnSpc>
                <a:spcPts val="1484"/>
              </a:lnSpc>
            </a:pPr>
            <a:endParaRPr lang="en-US" sz="2322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589741" lvl="1" indent="-294870" algn="just">
              <a:lnSpc>
                <a:spcPts val="3824"/>
              </a:lnSpc>
              <a:buFont typeface="Arial"/>
              <a:buChar char="•"/>
            </a:pPr>
            <a:r>
              <a:rPr lang="en-US" sz="273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Fonctionnement potentiel: </a:t>
            </a:r>
          </a:p>
          <a:p>
            <a:pPr algn="just">
              <a:lnSpc>
                <a:spcPts val="1484"/>
              </a:lnSpc>
            </a:pPr>
            <a:endParaRPr lang="en-US" sz="2731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303"/>
              </a:lnSpc>
            </a:pPr>
            <a:endParaRPr lang="en-US" sz="2731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303"/>
              </a:lnSpc>
            </a:pPr>
            <a:r>
              <a:rPr lang="en-US" sz="235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</a:t>
            </a:r>
            <a:r>
              <a:rPr lang="en-US" sz="235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 comité d’accompagnement/de suivi approuvant les grandes orientations du plan</a:t>
            </a:r>
          </a:p>
          <a:p>
            <a:pPr algn="just">
              <a:lnSpc>
                <a:spcPts val="3303"/>
              </a:lnSpc>
            </a:pPr>
            <a:endParaRPr lang="en-US" sz="235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303"/>
              </a:lnSpc>
            </a:pPr>
            <a:endParaRPr lang="en-US" sz="235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303"/>
              </a:lnSpc>
            </a:pPr>
            <a:endParaRPr lang="en-US" sz="235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303"/>
              </a:lnSpc>
            </a:pPr>
            <a:r>
              <a:rPr lang="en-US" sz="235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Un comité opérationnel élargi constitué de commissions de travail thématiques</a:t>
            </a:r>
          </a:p>
          <a:p>
            <a:pPr algn="just">
              <a:lnSpc>
                <a:spcPts val="1484"/>
              </a:lnSpc>
            </a:pPr>
            <a:endParaRPr lang="en-US" sz="235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484"/>
              </a:lnSpc>
            </a:pPr>
            <a:endParaRPr lang="en-US" sz="235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484"/>
              </a:lnSpc>
            </a:pPr>
            <a:endParaRPr lang="en-US" sz="235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484"/>
              </a:lnSpc>
            </a:pPr>
            <a:endParaRPr lang="en-US" sz="235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484"/>
              </a:lnSpc>
            </a:pPr>
            <a:endParaRPr lang="en-US" sz="235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484"/>
              </a:lnSpc>
            </a:pPr>
            <a:endParaRPr lang="en-US" sz="235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484"/>
              </a:lnSpc>
            </a:pPr>
            <a:endParaRPr lang="en-US" sz="235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484"/>
              </a:lnSpc>
            </a:pPr>
            <a:endParaRPr lang="en-US" sz="235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484"/>
              </a:lnSpc>
            </a:pPr>
            <a:endParaRPr lang="en-US" sz="235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484"/>
              </a:lnSpc>
            </a:pPr>
            <a:endParaRPr lang="en-US" sz="235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484"/>
              </a:lnSpc>
            </a:pPr>
            <a:endParaRPr lang="en-US" sz="235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484"/>
              </a:lnSpc>
            </a:pPr>
            <a:endParaRPr lang="en-US" sz="235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484"/>
              </a:lnSpc>
            </a:pPr>
            <a:endParaRPr lang="en-US" sz="235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732886" y="6874854"/>
            <a:ext cx="1753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BE"/>
          </a:p>
        </p:txBody>
      </p:sp>
      <p:sp>
        <p:nvSpPr>
          <p:cNvPr id="8" name="AutoShape 8"/>
          <p:cNvSpPr/>
          <p:nvPr/>
        </p:nvSpPr>
        <p:spPr>
          <a:xfrm>
            <a:off x="732886" y="8561669"/>
            <a:ext cx="1753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BE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71770" y="1712340"/>
            <a:ext cx="8587530" cy="82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30"/>
              </a:lnSpc>
            </a:pPr>
            <a:r>
              <a:rPr lang="en-US" sz="4879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MESURES TRANSVERSALES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067538" y="368535"/>
            <a:ext cx="2248912" cy="123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189"/>
              </a:lnSpc>
            </a:pPr>
            <a:r>
              <a:rPr lang="en-US" sz="7278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04.2</a:t>
            </a:r>
          </a:p>
        </p:txBody>
      </p:sp>
      <p:sp>
        <p:nvSpPr>
          <p:cNvPr id="5" name="Freeform 5"/>
          <p:cNvSpPr/>
          <p:nvPr/>
        </p:nvSpPr>
        <p:spPr>
          <a:xfrm rot="1330520">
            <a:off x="-1591654" y="8839574"/>
            <a:ext cx="7071711" cy="4531788"/>
          </a:xfrm>
          <a:custGeom>
            <a:avLst/>
            <a:gdLst/>
            <a:ahLst/>
            <a:cxnLst/>
            <a:rect l="l" t="t" r="r" b="b"/>
            <a:pathLst>
              <a:path w="7071711" h="4531788">
                <a:moveTo>
                  <a:pt x="0" y="0"/>
                </a:moveTo>
                <a:lnTo>
                  <a:pt x="7071710" y="0"/>
                </a:lnTo>
                <a:lnTo>
                  <a:pt x="7071710" y="4531787"/>
                </a:lnTo>
                <a:lnTo>
                  <a:pt x="0" y="4531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TextBox 6"/>
          <p:cNvSpPr txBox="1"/>
          <p:nvPr/>
        </p:nvSpPr>
        <p:spPr>
          <a:xfrm>
            <a:off x="2570020" y="4149804"/>
            <a:ext cx="13616114" cy="155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6"/>
              </a:lnSpc>
            </a:pPr>
            <a:r>
              <a:rPr lang="en-US" sz="2954" b="1">
                <a:solidFill>
                  <a:srgbClr val="29212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PROTÉGER ET SOUTENIR LES VICTIMES </a:t>
            </a: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(SOUTIEN ET RENFORT DES POINTS DE CONTACT LOCAUX: ESPACE28, MAISON ARC EN CIEL, CRVI, UNIA)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18738" y="3093994"/>
            <a:ext cx="777350" cy="900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6"/>
              </a:lnSpc>
            </a:pPr>
            <a:r>
              <a:rPr lang="en-US" sz="5326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</a:p>
        </p:txBody>
      </p:sp>
      <p:sp>
        <p:nvSpPr>
          <p:cNvPr id="8" name="Freeform 8"/>
          <p:cNvSpPr/>
          <p:nvPr/>
        </p:nvSpPr>
        <p:spPr>
          <a:xfrm>
            <a:off x="8425323" y="3299264"/>
            <a:ext cx="718677" cy="628843"/>
          </a:xfrm>
          <a:custGeom>
            <a:avLst/>
            <a:gdLst/>
            <a:ahLst/>
            <a:cxnLst/>
            <a:rect l="l" t="t" r="r" b="b"/>
            <a:pathLst>
              <a:path w="718677" h="628843">
                <a:moveTo>
                  <a:pt x="0" y="0"/>
                </a:moveTo>
                <a:lnTo>
                  <a:pt x="718677" y="0"/>
                </a:lnTo>
                <a:lnTo>
                  <a:pt x="718677" y="628843"/>
                </a:lnTo>
                <a:lnTo>
                  <a:pt x="0" y="628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9" name="Freeform 9"/>
          <p:cNvSpPr/>
          <p:nvPr/>
        </p:nvSpPr>
        <p:spPr>
          <a:xfrm>
            <a:off x="8425323" y="6051190"/>
            <a:ext cx="718677" cy="628843"/>
          </a:xfrm>
          <a:custGeom>
            <a:avLst/>
            <a:gdLst/>
            <a:ahLst/>
            <a:cxnLst/>
            <a:rect l="l" t="t" r="r" b="b"/>
            <a:pathLst>
              <a:path w="718677" h="628843">
                <a:moveTo>
                  <a:pt x="0" y="0"/>
                </a:moveTo>
                <a:lnTo>
                  <a:pt x="718677" y="0"/>
                </a:lnTo>
                <a:lnTo>
                  <a:pt x="718677" y="628843"/>
                </a:lnTo>
                <a:lnTo>
                  <a:pt x="0" y="628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0" name="TextBox 10"/>
          <p:cNvSpPr txBox="1"/>
          <p:nvPr/>
        </p:nvSpPr>
        <p:spPr>
          <a:xfrm>
            <a:off x="9018738" y="5846064"/>
            <a:ext cx="777350" cy="900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6"/>
              </a:lnSpc>
            </a:pPr>
            <a:r>
              <a:rPr lang="en-US" sz="5326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99356" y="6927490"/>
            <a:ext cx="13616114" cy="1029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6"/>
              </a:lnSpc>
            </a:pP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SOUTENIR ET RENFORCER LES INITIATIVES ET STRUCTURES EXISTANTES, DONC CELLES DE PERSONNES CONCERNÉES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71770" y="1712340"/>
            <a:ext cx="8587530" cy="82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30"/>
              </a:lnSpc>
            </a:pPr>
            <a:r>
              <a:rPr lang="en-US" sz="4879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MESURES TRANSVERSALES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067538" y="368535"/>
            <a:ext cx="2248912" cy="123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189"/>
              </a:lnSpc>
            </a:pPr>
            <a:r>
              <a:rPr lang="en-US" sz="7278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04.2</a:t>
            </a:r>
          </a:p>
        </p:txBody>
      </p:sp>
      <p:sp>
        <p:nvSpPr>
          <p:cNvPr id="5" name="Freeform 5"/>
          <p:cNvSpPr/>
          <p:nvPr/>
        </p:nvSpPr>
        <p:spPr>
          <a:xfrm rot="1330520">
            <a:off x="-1591654" y="8839574"/>
            <a:ext cx="7071711" cy="4531788"/>
          </a:xfrm>
          <a:custGeom>
            <a:avLst/>
            <a:gdLst/>
            <a:ahLst/>
            <a:cxnLst/>
            <a:rect l="l" t="t" r="r" b="b"/>
            <a:pathLst>
              <a:path w="7071711" h="4531788">
                <a:moveTo>
                  <a:pt x="0" y="0"/>
                </a:moveTo>
                <a:lnTo>
                  <a:pt x="7071710" y="0"/>
                </a:lnTo>
                <a:lnTo>
                  <a:pt x="7071710" y="4531787"/>
                </a:lnTo>
                <a:lnTo>
                  <a:pt x="0" y="4531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TextBox 6"/>
          <p:cNvSpPr txBox="1"/>
          <p:nvPr/>
        </p:nvSpPr>
        <p:spPr>
          <a:xfrm>
            <a:off x="2570020" y="4149804"/>
            <a:ext cx="13616114" cy="1029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6"/>
              </a:lnSpc>
            </a:pPr>
            <a:r>
              <a:rPr lang="en-US" sz="2954" b="1">
                <a:solidFill>
                  <a:srgbClr val="29212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FORMER LES PROFESSIONNEL.LES</a:t>
            </a: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 DES SECTEURS PUBLICS ET LES ÉLU.ES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13988" y="3115667"/>
            <a:ext cx="777350" cy="900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6"/>
              </a:lnSpc>
            </a:pPr>
            <a:r>
              <a:rPr lang="en-US" sz="5326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</a:p>
        </p:txBody>
      </p:sp>
      <p:sp>
        <p:nvSpPr>
          <p:cNvPr id="8" name="Freeform 8"/>
          <p:cNvSpPr/>
          <p:nvPr/>
        </p:nvSpPr>
        <p:spPr>
          <a:xfrm>
            <a:off x="8425323" y="3299264"/>
            <a:ext cx="718677" cy="628843"/>
          </a:xfrm>
          <a:custGeom>
            <a:avLst/>
            <a:gdLst/>
            <a:ahLst/>
            <a:cxnLst/>
            <a:rect l="l" t="t" r="r" b="b"/>
            <a:pathLst>
              <a:path w="718677" h="628843">
                <a:moveTo>
                  <a:pt x="0" y="0"/>
                </a:moveTo>
                <a:lnTo>
                  <a:pt x="718677" y="0"/>
                </a:lnTo>
                <a:lnTo>
                  <a:pt x="718677" y="628843"/>
                </a:lnTo>
                <a:lnTo>
                  <a:pt x="0" y="628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9" name="Freeform 9"/>
          <p:cNvSpPr/>
          <p:nvPr/>
        </p:nvSpPr>
        <p:spPr>
          <a:xfrm>
            <a:off x="8425323" y="5412729"/>
            <a:ext cx="718677" cy="628843"/>
          </a:xfrm>
          <a:custGeom>
            <a:avLst/>
            <a:gdLst/>
            <a:ahLst/>
            <a:cxnLst/>
            <a:rect l="l" t="t" r="r" b="b"/>
            <a:pathLst>
              <a:path w="718677" h="628843">
                <a:moveTo>
                  <a:pt x="0" y="0"/>
                </a:moveTo>
                <a:lnTo>
                  <a:pt x="718677" y="0"/>
                </a:lnTo>
                <a:lnTo>
                  <a:pt x="718677" y="628842"/>
                </a:lnTo>
                <a:lnTo>
                  <a:pt x="0" y="628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0" name="TextBox 10"/>
          <p:cNvSpPr txBox="1"/>
          <p:nvPr/>
        </p:nvSpPr>
        <p:spPr>
          <a:xfrm>
            <a:off x="9144000" y="5274900"/>
            <a:ext cx="777350" cy="900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6"/>
              </a:lnSpc>
            </a:pPr>
            <a:r>
              <a:rPr lang="en-US" sz="5326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99356" y="6217500"/>
            <a:ext cx="13616114" cy="1029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6"/>
              </a:lnSpc>
            </a:pP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SENSIBILISER UN LARGE PUBLIC À LA LUTTE CONTRE LE RACISME, LES DISCRIMINATION, À LA DIVERSITÉ ET À L’INTERCULTURALITÉ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881641"/>
            <a:ext cx="7429321" cy="2685672"/>
            <a:chOff x="0" y="0"/>
            <a:chExt cx="1956694" cy="707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6694" cy="707338"/>
            </a:xfrm>
            <a:custGeom>
              <a:avLst/>
              <a:gdLst/>
              <a:ahLst/>
              <a:cxnLst/>
              <a:rect l="l" t="t" r="r" b="b"/>
              <a:pathLst>
                <a:path w="1956694" h="707338">
                  <a:moveTo>
                    <a:pt x="32304" y="0"/>
                  </a:moveTo>
                  <a:lnTo>
                    <a:pt x="1924389" y="0"/>
                  </a:lnTo>
                  <a:cubicBezTo>
                    <a:pt x="1932957" y="0"/>
                    <a:pt x="1941174" y="3403"/>
                    <a:pt x="1947232" y="9462"/>
                  </a:cubicBezTo>
                  <a:cubicBezTo>
                    <a:pt x="1953290" y="15520"/>
                    <a:pt x="1956694" y="23737"/>
                    <a:pt x="1956694" y="32304"/>
                  </a:cubicBezTo>
                  <a:lnTo>
                    <a:pt x="1956694" y="675033"/>
                  </a:lnTo>
                  <a:cubicBezTo>
                    <a:pt x="1956694" y="683601"/>
                    <a:pt x="1953290" y="691818"/>
                    <a:pt x="1947232" y="697876"/>
                  </a:cubicBezTo>
                  <a:cubicBezTo>
                    <a:pt x="1941174" y="703934"/>
                    <a:pt x="1932957" y="707338"/>
                    <a:pt x="1924389" y="707338"/>
                  </a:cubicBezTo>
                  <a:lnTo>
                    <a:pt x="32304" y="707338"/>
                  </a:lnTo>
                  <a:cubicBezTo>
                    <a:pt x="23737" y="707338"/>
                    <a:pt x="15520" y="703934"/>
                    <a:pt x="9462" y="697876"/>
                  </a:cubicBezTo>
                  <a:cubicBezTo>
                    <a:pt x="3403" y="691818"/>
                    <a:pt x="0" y="683601"/>
                    <a:pt x="0" y="675033"/>
                  </a:cubicBezTo>
                  <a:lnTo>
                    <a:pt x="0" y="32304"/>
                  </a:lnTo>
                  <a:cubicBezTo>
                    <a:pt x="0" y="23737"/>
                    <a:pt x="3403" y="15520"/>
                    <a:pt x="9462" y="9462"/>
                  </a:cubicBezTo>
                  <a:cubicBezTo>
                    <a:pt x="15520" y="3403"/>
                    <a:pt x="23737" y="0"/>
                    <a:pt x="32304" y="0"/>
                  </a:cubicBezTo>
                  <a:close/>
                </a:path>
              </a:pathLst>
            </a:custGeom>
            <a:solidFill>
              <a:srgbClr val="F5F6F7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56694" cy="745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37806" y="3881641"/>
            <a:ext cx="7521494" cy="2685672"/>
            <a:chOff x="0" y="0"/>
            <a:chExt cx="1980970" cy="7073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80970" cy="707338"/>
            </a:xfrm>
            <a:custGeom>
              <a:avLst/>
              <a:gdLst/>
              <a:ahLst/>
              <a:cxnLst/>
              <a:rect l="l" t="t" r="r" b="b"/>
              <a:pathLst>
                <a:path w="1980970" h="707338">
                  <a:moveTo>
                    <a:pt x="31908" y="0"/>
                  </a:moveTo>
                  <a:lnTo>
                    <a:pt x="1949061" y="0"/>
                  </a:lnTo>
                  <a:cubicBezTo>
                    <a:pt x="1966684" y="0"/>
                    <a:pt x="1980970" y="14286"/>
                    <a:pt x="1980970" y="31908"/>
                  </a:cubicBezTo>
                  <a:lnTo>
                    <a:pt x="1980970" y="675429"/>
                  </a:lnTo>
                  <a:cubicBezTo>
                    <a:pt x="1980970" y="693052"/>
                    <a:pt x="1966684" y="707338"/>
                    <a:pt x="1949061" y="707338"/>
                  </a:cubicBezTo>
                  <a:lnTo>
                    <a:pt x="31908" y="707338"/>
                  </a:lnTo>
                  <a:cubicBezTo>
                    <a:pt x="14286" y="707338"/>
                    <a:pt x="0" y="693052"/>
                    <a:pt x="0" y="675429"/>
                  </a:cubicBezTo>
                  <a:lnTo>
                    <a:pt x="0" y="31908"/>
                  </a:lnTo>
                  <a:cubicBezTo>
                    <a:pt x="0" y="14286"/>
                    <a:pt x="14286" y="0"/>
                    <a:pt x="31908" y="0"/>
                  </a:cubicBezTo>
                  <a:close/>
                </a:path>
              </a:pathLst>
            </a:custGeom>
            <a:solidFill>
              <a:srgbClr val="F5F6F7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80970" cy="745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021069" y="4512471"/>
            <a:ext cx="2137186" cy="2063356"/>
          </a:xfrm>
          <a:custGeom>
            <a:avLst/>
            <a:gdLst/>
            <a:ahLst/>
            <a:cxnLst/>
            <a:rect l="l" t="t" r="r" b="b"/>
            <a:pathLst>
              <a:path w="2137186" h="2063356">
                <a:moveTo>
                  <a:pt x="0" y="0"/>
                </a:moveTo>
                <a:lnTo>
                  <a:pt x="2137186" y="0"/>
                </a:lnTo>
                <a:lnTo>
                  <a:pt x="2137186" y="2063356"/>
                </a:lnTo>
                <a:lnTo>
                  <a:pt x="0" y="2063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9" name="TextBox 9"/>
          <p:cNvSpPr txBox="1"/>
          <p:nvPr/>
        </p:nvSpPr>
        <p:spPr>
          <a:xfrm>
            <a:off x="1028700" y="895350"/>
            <a:ext cx="9763094" cy="111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37"/>
              </a:lnSpc>
            </a:pPr>
            <a:r>
              <a:rPr lang="en-US" sz="6455">
                <a:solidFill>
                  <a:srgbClr val="000000"/>
                </a:solidFill>
                <a:latin typeface="Archivo Black"/>
              </a:rPr>
              <a:t>Etude du CEDEM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171412"/>
            <a:ext cx="3872904" cy="47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7"/>
              </a:lnSpc>
            </a:pPr>
            <a:r>
              <a:rPr lang="en-US" sz="2755">
                <a:solidFill>
                  <a:srgbClr val="000000"/>
                </a:solidFill>
                <a:latin typeface="Archivo Black"/>
              </a:rPr>
              <a:t>Objectifs de l’étude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37806" y="3097361"/>
            <a:ext cx="4582360" cy="47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7"/>
              </a:lnSpc>
            </a:pPr>
            <a:r>
              <a:rPr lang="en-US" sz="2755">
                <a:solidFill>
                  <a:srgbClr val="000000"/>
                </a:solidFill>
                <a:latin typeface="Archivo Black"/>
              </a:rPr>
              <a:t>Tendances générales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3629" y="4069046"/>
            <a:ext cx="6747440" cy="2498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Analyse de la diversité dans le personnel communal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Critères : nationalité, handicap, âge, sexe, niveau d’étude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Évaluation des procédures internes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Recrutement, sélection, promotion, accueil, évaluation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Identification des freins et leviers pour une politique de diversité inclusive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Propositions d'actions et indicateurs de résultats</a:t>
            </a:r>
          </a:p>
          <a:p>
            <a:pPr algn="l">
              <a:lnSpc>
                <a:spcPts val="2475"/>
              </a:lnSpc>
            </a:pPr>
            <a:endParaRPr lang="en-US" sz="1767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158255" y="4069046"/>
            <a:ext cx="6702978" cy="2498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 Bold"/>
              </a:rPr>
              <a:t>Représentation inégale des âges et des genres dans les postes statutaires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 Bold"/>
              </a:rPr>
              <a:t>Personnel du CPAS plus jeune et diversifié au niveau de l’origine nationale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 Bold"/>
              </a:rPr>
              <a:t>Inégalité d'accès aux postes qualifiés pour les non-UE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 Bold"/>
              </a:rPr>
              <a:t>Favoritisme des critères de diversité liés au vécu personne</a:t>
            </a:r>
            <a:r>
              <a:rPr lang="en-US" sz="1767">
                <a:solidFill>
                  <a:srgbClr val="000000"/>
                </a:solidFill>
                <a:latin typeface="DM Sans"/>
              </a:rPr>
              <a:t>l</a:t>
            </a:r>
          </a:p>
          <a:p>
            <a:pPr algn="l">
              <a:lnSpc>
                <a:spcPts val="2475"/>
              </a:lnSpc>
            </a:pPr>
            <a:endParaRPr lang="en-US" sz="1767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1028700" y="2348341"/>
            <a:ext cx="18016813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15" name="TextBox 15"/>
          <p:cNvSpPr txBox="1"/>
          <p:nvPr/>
        </p:nvSpPr>
        <p:spPr>
          <a:xfrm>
            <a:off x="5910247" y="6824488"/>
            <a:ext cx="7041032" cy="47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7"/>
              </a:lnSpc>
            </a:pPr>
            <a:r>
              <a:rPr lang="en-US" sz="2755">
                <a:solidFill>
                  <a:srgbClr val="000000"/>
                </a:solidFill>
                <a:latin typeface="Archivo Black"/>
              </a:rPr>
              <a:t>Problèmes identifiés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687460" y="7518002"/>
            <a:ext cx="7429321" cy="1988372"/>
            <a:chOff x="0" y="0"/>
            <a:chExt cx="1956694" cy="52368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56694" cy="523687"/>
            </a:xfrm>
            <a:custGeom>
              <a:avLst/>
              <a:gdLst/>
              <a:ahLst/>
              <a:cxnLst/>
              <a:rect l="l" t="t" r="r" b="b"/>
              <a:pathLst>
                <a:path w="1956694" h="523687">
                  <a:moveTo>
                    <a:pt x="32304" y="0"/>
                  </a:moveTo>
                  <a:lnTo>
                    <a:pt x="1924389" y="0"/>
                  </a:lnTo>
                  <a:cubicBezTo>
                    <a:pt x="1932957" y="0"/>
                    <a:pt x="1941174" y="3403"/>
                    <a:pt x="1947232" y="9462"/>
                  </a:cubicBezTo>
                  <a:cubicBezTo>
                    <a:pt x="1953290" y="15520"/>
                    <a:pt x="1956694" y="23737"/>
                    <a:pt x="1956694" y="32304"/>
                  </a:cubicBezTo>
                  <a:lnTo>
                    <a:pt x="1956694" y="491382"/>
                  </a:lnTo>
                  <a:cubicBezTo>
                    <a:pt x="1956694" y="499950"/>
                    <a:pt x="1953290" y="508167"/>
                    <a:pt x="1947232" y="514225"/>
                  </a:cubicBezTo>
                  <a:cubicBezTo>
                    <a:pt x="1941174" y="520283"/>
                    <a:pt x="1932957" y="523687"/>
                    <a:pt x="1924389" y="523687"/>
                  </a:cubicBezTo>
                  <a:lnTo>
                    <a:pt x="32304" y="523687"/>
                  </a:lnTo>
                  <a:cubicBezTo>
                    <a:pt x="23737" y="523687"/>
                    <a:pt x="15520" y="520283"/>
                    <a:pt x="9462" y="514225"/>
                  </a:cubicBezTo>
                  <a:cubicBezTo>
                    <a:pt x="3403" y="508167"/>
                    <a:pt x="0" y="499950"/>
                    <a:pt x="0" y="491382"/>
                  </a:cubicBezTo>
                  <a:lnTo>
                    <a:pt x="0" y="32304"/>
                  </a:lnTo>
                  <a:cubicBezTo>
                    <a:pt x="0" y="23737"/>
                    <a:pt x="3403" y="15520"/>
                    <a:pt x="9462" y="9462"/>
                  </a:cubicBezTo>
                  <a:cubicBezTo>
                    <a:pt x="15520" y="3403"/>
                    <a:pt x="23737" y="0"/>
                    <a:pt x="32304" y="0"/>
                  </a:cubicBezTo>
                  <a:close/>
                </a:path>
              </a:pathLst>
            </a:custGeom>
            <a:solidFill>
              <a:srgbClr val="F5F6F7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956694" cy="561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090369" y="9715430"/>
            <a:ext cx="7789195" cy="34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7"/>
              </a:lnSpc>
            </a:pPr>
            <a:r>
              <a:rPr lang="en-US" sz="2055">
                <a:solidFill>
                  <a:srgbClr val="000000"/>
                </a:solidFill>
                <a:latin typeface="DM Sans"/>
              </a:rPr>
              <a:t>Antoine Lukoki - Ville de Verviers - 3/6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57043" y="7746602"/>
            <a:ext cx="6747440" cy="1555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Manque de communication sur les possibilités de carrière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Critiques sur le système d’évaluation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 Bold"/>
              </a:rPr>
              <a:t>Existence de harcèlement et d'actes discriminatoires</a:t>
            </a:r>
          </a:p>
          <a:p>
            <a:pPr marL="381711" lvl="1" indent="-190855" algn="l">
              <a:lnSpc>
                <a:spcPts val="2475"/>
              </a:lnSpc>
              <a:buFont typeface="Arial"/>
              <a:buChar char="•"/>
            </a:pPr>
            <a:r>
              <a:rPr lang="en-US" sz="1767">
                <a:solidFill>
                  <a:srgbClr val="000000"/>
                </a:solidFill>
                <a:latin typeface="DM Sans"/>
              </a:rPr>
              <a:t>Pression due à la surcharge de travail</a:t>
            </a:r>
          </a:p>
          <a:p>
            <a:pPr algn="l">
              <a:lnSpc>
                <a:spcPts val="2475"/>
              </a:lnSpc>
            </a:pPr>
            <a:endParaRPr lang="en-US" sz="1767">
              <a:solidFill>
                <a:srgbClr val="000000"/>
              </a:solidFill>
              <a:latin typeface="DM Sans"/>
            </a:endParaRPr>
          </a:p>
        </p:txBody>
      </p:sp>
    </p:spTree>
  </p:cSld>
  <p:clrMapOvr>
    <a:masterClrMapping/>
  </p:clrMapOvr>
  <p:transition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71770" y="1712340"/>
            <a:ext cx="8587530" cy="82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30"/>
              </a:lnSpc>
            </a:pPr>
            <a:r>
              <a:rPr lang="en-US" sz="4879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MESURES TRANSVERSALES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067538" y="368535"/>
            <a:ext cx="2248912" cy="123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189"/>
              </a:lnSpc>
            </a:pPr>
            <a:r>
              <a:rPr lang="en-US" sz="7278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04.2</a:t>
            </a:r>
          </a:p>
        </p:txBody>
      </p:sp>
      <p:sp>
        <p:nvSpPr>
          <p:cNvPr id="5" name="Freeform 5"/>
          <p:cNvSpPr/>
          <p:nvPr/>
        </p:nvSpPr>
        <p:spPr>
          <a:xfrm rot="1330520">
            <a:off x="-1591654" y="8839574"/>
            <a:ext cx="7071711" cy="4531788"/>
          </a:xfrm>
          <a:custGeom>
            <a:avLst/>
            <a:gdLst/>
            <a:ahLst/>
            <a:cxnLst/>
            <a:rect l="l" t="t" r="r" b="b"/>
            <a:pathLst>
              <a:path w="7071711" h="4531788">
                <a:moveTo>
                  <a:pt x="0" y="0"/>
                </a:moveTo>
                <a:lnTo>
                  <a:pt x="7071710" y="0"/>
                </a:lnTo>
                <a:lnTo>
                  <a:pt x="7071710" y="4531787"/>
                </a:lnTo>
                <a:lnTo>
                  <a:pt x="0" y="4531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TextBox 6"/>
          <p:cNvSpPr txBox="1"/>
          <p:nvPr/>
        </p:nvSpPr>
        <p:spPr>
          <a:xfrm>
            <a:off x="9018738" y="3115667"/>
            <a:ext cx="777350" cy="900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6"/>
              </a:lnSpc>
            </a:pPr>
            <a:r>
              <a:rPr lang="en-US" sz="5326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</a:p>
        </p:txBody>
      </p:sp>
      <p:sp>
        <p:nvSpPr>
          <p:cNvPr id="7" name="Freeform 7"/>
          <p:cNvSpPr/>
          <p:nvPr/>
        </p:nvSpPr>
        <p:spPr>
          <a:xfrm>
            <a:off x="8425323" y="3299264"/>
            <a:ext cx="718677" cy="628843"/>
          </a:xfrm>
          <a:custGeom>
            <a:avLst/>
            <a:gdLst/>
            <a:ahLst/>
            <a:cxnLst/>
            <a:rect l="l" t="t" r="r" b="b"/>
            <a:pathLst>
              <a:path w="718677" h="628843">
                <a:moveTo>
                  <a:pt x="0" y="0"/>
                </a:moveTo>
                <a:lnTo>
                  <a:pt x="718677" y="0"/>
                </a:lnTo>
                <a:lnTo>
                  <a:pt x="718677" y="628843"/>
                </a:lnTo>
                <a:lnTo>
                  <a:pt x="0" y="628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8" name="Freeform 8"/>
          <p:cNvSpPr/>
          <p:nvPr/>
        </p:nvSpPr>
        <p:spPr>
          <a:xfrm>
            <a:off x="8425323" y="5677814"/>
            <a:ext cx="718677" cy="628843"/>
          </a:xfrm>
          <a:custGeom>
            <a:avLst/>
            <a:gdLst/>
            <a:ahLst/>
            <a:cxnLst/>
            <a:rect l="l" t="t" r="r" b="b"/>
            <a:pathLst>
              <a:path w="718677" h="628843">
                <a:moveTo>
                  <a:pt x="0" y="0"/>
                </a:moveTo>
                <a:lnTo>
                  <a:pt x="718677" y="0"/>
                </a:lnTo>
                <a:lnTo>
                  <a:pt x="718677" y="628842"/>
                </a:lnTo>
                <a:lnTo>
                  <a:pt x="0" y="628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9" name="TextBox 9"/>
          <p:cNvSpPr txBox="1"/>
          <p:nvPr/>
        </p:nvSpPr>
        <p:spPr>
          <a:xfrm>
            <a:off x="9144000" y="5405869"/>
            <a:ext cx="777350" cy="900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6"/>
              </a:lnSpc>
            </a:pPr>
            <a:r>
              <a:rPr lang="en-US" sz="5326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99356" y="6309037"/>
            <a:ext cx="13616114" cy="505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6"/>
              </a:lnSpc>
            </a:pP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LUTTER CONTRE LA CYBER-HAINE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75880" y="4411742"/>
            <a:ext cx="13616114" cy="1029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6"/>
              </a:lnSpc>
            </a:pP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METTRE EN OEUVRE UNE </a:t>
            </a:r>
            <a:r>
              <a:rPr lang="en-US" sz="2954" b="1">
                <a:solidFill>
                  <a:srgbClr val="29212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COMMUNICATION</a:t>
            </a:r>
            <a:r>
              <a:rPr lang="en-US" sz="2954">
                <a:solidFill>
                  <a:srgbClr val="292129"/>
                </a:solidFill>
                <a:latin typeface="Montserrat"/>
                <a:ea typeface="Montserrat"/>
                <a:cs typeface="Montserrat"/>
                <a:sym typeface="Montserrat"/>
              </a:rPr>
              <a:t> PUBLIQUE INCLUSIVE ET REPRÉSENTATIVE DE LA SOCIÉTÉ VERVIÉTOISE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62767" y="1387413"/>
            <a:ext cx="7838022" cy="82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30"/>
              </a:lnSpc>
            </a:pPr>
            <a:r>
              <a:rPr lang="en-US" sz="4879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MESURES SPÉCIFIQUES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067538" y="368535"/>
            <a:ext cx="2248912" cy="123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189"/>
              </a:lnSpc>
            </a:pPr>
            <a:r>
              <a:rPr lang="en-US" sz="7278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04.2</a:t>
            </a:r>
          </a:p>
        </p:txBody>
      </p:sp>
      <p:sp>
        <p:nvSpPr>
          <p:cNvPr id="5" name="Freeform 5"/>
          <p:cNvSpPr/>
          <p:nvPr/>
        </p:nvSpPr>
        <p:spPr>
          <a:xfrm rot="-10968" flipH="1">
            <a:off x="6273" y="-1952765"/>
            <a:ext cx="11780137" cy="3951254"/>
          </a:xfrm>
          <a:custGeom>
            <a:avLst/>
            <a:gdLst/>
            <a:ahLst/>
            <a:cxnLst/>
            <a:rect l="l" t="t" r="r" b="b"/>
            <a:pathLst>
              <a:path w="11780137" h="3951254">
                <a:moveTo>
                  <a:pt x="11780138" y="0"/>
                </a:moveTo>
                <a:lnTo>
                  <a:pt x="0" y="0"/>
                </a:lnTo>
                <a:lnTo>
                  <a:pt x="0" y="3951254"/>
                </a:lnTo>
                <a:lnTo>
                  <a:pt x="11780138" y="3951254"/>
                </a:lnTo>
                <a:lnTo>
                  <a:pt x="1178013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TextBox 6"/>
          <p:cNvSpPr txBox="1"/>
          <p:nvPr/>
        </p:nvSpPr>
        <p:spPr>
          <a:xfrm>
            <a:off x="2129396" y="2334765"/>
            <a:ext cx="14062598" cy="775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6"/>
              </a:lnSpc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mesures spécifiques relèvent également des compétences communales. Elles peuvent être directement mise en œuvre par l’administration et ses partenaires.</a:t>
            </a:r>
          </a:p>
          <a:p>
            <a:pPr algn="just">
              <a:lnSpc>
                <a:spcPts val="3846"/>
              </a:lnSpc>
            </a:pPr>
            <a:endParaRPr lang="en-US" sz="274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Lutte contre les discriminations à l’emploi et à la formation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Prévenir, détecter et lutter contre les discriminations en matière de logement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Politique migratoire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Instruction publique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Santé, bien-être et aide aux personnes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Cohésion sociale, interculturalité et vivre ensemble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Espace public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Jeunesse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Sport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Culture</a:t>
            </a:r>
          </a:p>
          <a:p>
            <a:pPr marL="593167" lvl="1" indent="-296583" algn="just">
              <a:lnSpc>
                <a:spcPts val="3846"/>
              </a:lnSpc>
              <a:buFont typeface="Arial"/>
              <a:buChar char="•"/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Marchés publics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62767" y="1339788"/>
            <a:ext cx="7838022" cy="82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30"/>
              </a:lnSpc>
            </a:pPr>
            <a:r>
              <a:rPr lang="en-US" sz="4879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REMERCIEMENTS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067538" y="368535"/>
            <a:ext cx="2248912" cy="123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189"/>
              </a:lnSpc>
            </a:pPr>
            <a:r>
              <a:rPr lang="en-US" sz="7278">
                <a:solidFill>
                  <a:srgbClr val="292129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06</a:t>
            </a:r>
          </a:p>
        </p:txBody>
      </p:sp>
      <p:sp>
        <p:nvSpPr>
          <p:cNvPr id="4" name="Freeform 4"/>
          <p:cNvSpPr/>
          <p:nvPr/>
        </p:nvSpPr>
        <p:spPr>
          <a:xfrm>
            <a:off x="15952057" y="8342345"/>
            <a:ext cx="1364393" cy="1355162"/>
          </a:xfrm>
          <a:custGeom>
            <a:avLst/>
            <a:gdLst/>
            <a:ahLst/>
            <a:cxnLst/>
            <a:rect l="l" t="t" r="r" b="b"/>
            <a:pathLst>
              <a:path w="1364393" h="1355162">
                <a:moveTo>
                  <a:pt x="0" y="0"/>
                </a:moveTo>
                <a:lnTo>
                  <a:pt x="1364393" y="0"/>
                </a:lnTo>
                <a:lnTo>
                  <a:pt x="1364393" y="1355162"/>
                </a:lnTo>
                <a:lnTo>
                  <a:pt x="0" y="135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5" name="Freeform 5"/>
          <p:cNvSpPr/>
          <p:nvPr/>
        </p:nvSpPr>
        <p:spPr>
          <a:xfrm rot="-10968" flipH="1">
            <a:off x="6273" y="-1952765"/>
            <a:ext cx="11780137" cy="3951254"/>
          </a:xfrm>
          <a:custGeom>
            <a:avLst/>
            <a:gdLst/>
            <a:ahLst/>
            <a:cxnLst/>
            <a:rect l="l" t="t" r="r" b="b"/>
            <a:pathLst>
              <a:path w="11780137" h="3951254">
                <a:moveTo>
                  <a:pt x="11780138" y="0"/>
                </a:moveTo>
                <a:lnTo>
                  <a:pt x="0" y="0"/>
                </a:lnTo>
                <a:lnTo>
                  <a:pt x="0" y="3951254"/>
                </a:lnTo>
                <a:lnTo>
                  <a:pt x="11780138" y="3951254"/>
                </a:lnTo>
                <a:lnTo>
                  <a:pt x="1178013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TextBox 6"/>
          <p:cNvSpPr txBox="1"/>
          <p:nvPr/>
        </p:nvSpPr>
        <p:spPr>
          <a:xfrm>
            <a:off x="1028700" y="8252816"/>
            <a:ext cx="2989011" cy="144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6"/>
              </a:lnSpc>
            </a:pPr>
            <a:r>
              <a:rPr lang="en-US" sz="274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CRVI</a:t>
            </a:r>
          </a:p>
          <a:p>
            <a:pPr algn="just">
              <a:lnSpc>
                <a:spcPts val="3846"/>
              </a:lnSpc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Rue de Rome 17</a:t>
            </a:r>
          </a:p>
          <a:p>
            <a:pPr algn="just">
              <a:lnSpc>
                <a:spcPts val="3846"/>
              </a:lnSpc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4800 Verviers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89755" y="8252816"/>
            <a:ext cx="2989011" cy="144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6"/>
              </a:lnSpc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www.crvi.be</a:t>
            </a:r>
          </a:p>
          <a:p>
            <a:pPr algn="just">
              <a:lnSpc>
                <a:spcPts val="3846"/>
              </a:lnSpc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087 35 35 20</a:t>
            </a:r>
          </a:p>
          <a:p>
            <a:pPr algn="just">
              <a:lnSpc>
                <a:spcPts val="3846"/>
              </a:lnSpc>
            </a:pPr>
            <a:r>
              <a:rPr lang="en-US" sz="27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perso@crvi.be</a:t>
            </a:r>
          </a:p>
        </p:txBody>
      </p:sp>
      <p:sp>
        <p:nvSpPr>
          <p:cNvPr id="8" name="Freeform 8"/>
          <p:cNvSpPr/>
          <p:nvPr/>
        </p:nvSpPr>
        <p:spPr>
          <a:xfrm>
            <a:off x="6230040" y="3374275"/>
            <a:ext cx="1944333" cy="1458250"/>
          </a:xfrm>
          <a:custGeom>
            <a:avLst/>
            <a:gdLst/>
            <a:ahLst/>
            <a:cxnLst/>
            <a:rect l="l" t="t" r="r" b="b"/>
            <a:pathLst>
              <a:path w="1944333" h="1458250">
                <a:moveTo>
                  <a:pt x="0" y="0"/>
                </a:moveTo>
                <a:lnTo>
                  <a:pt x="1944333" y="0"/>
                </a:lnTo>
                <a:lnTo>
                  <a:pt x="1944333" y="1458250"/>
                </a:lnTo>
                <a:lnTo>
                  <a:pt x="0" y="1458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9" name="Freeform 9"/>
          <p:cNvSpPr/>
          <p:nvPr/>
        </p:nvSpPr>
        <p:spPr>
          <a:xfrm>
            <a:off x="8454590" y="3299140"/>
            <a:ext cx="1194380" cy="1473592"/>
          </a:xfrm>
          <a:custGeom>
            <a:avLst/>
            <a:gdLst/>
            <a:ahLst/>
            <a:cxnLst/>
            <a:rect l="l" t="t" r="r" b="b"/>
            <a:pathLst>
              <a:path w="1194380" h="1473592">
                <a:moveTo>
                  <a:pt x="0" y="0"/>
                </a:moveTo>
                <a:lnTo>
                  <a:pt x="1194380" y="0"/>
                </a:lnTo>
                <a:lnTo>
                  <a:pt x="1194380" y="1473592"/>
                </a:lnTo>
                <a:lnTo>
                  <a:pt x="0" y="1473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41" t="-10438" r="-30588" b="-15865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0" name="Freeform 10"/>
          <p:cNvSpPr/>
          <p:nvPr/>
        </p:nvSpPr>
        <p:spPr>
          <a:xfrm>
            <a:off x="9929186" y="3363269"/>
            <a:ext cx="1148419" cy="1280820"/>
          </a:xfrm>
          <a:custGeom>
            <a:avLst/>
            <a:gdLst/>
            <a:ahLst/>
            <a:cxnLst/>
            <a:rect l="l" t="t" r="r" b="b"/>
            <a:pathLst>
              <a:path w="1148419" h="1280820">
                <a:moveTo>
                  <a:pt x="0" y="0"/>
                </a:moveTo>
                <a:lnTo>
                  <a:pt x="1148419" y="0"/>
                </a:lnTo>
                <a:lnTo>
                  <a:pt x="1148419" y="1280820"/>
                </a:lnTo>
                <a:lnTo>
                  <a:pt x="0" y="1280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166" r="-9166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2" name="Freeform 12"/>
          <p:cNvSpPr/>
          <p:nvPr/>
        </p:nvSpPr>
        <p:spPr>
          <a:xfrm>
            <a:off x="4914942" y="3449411"/>
            <a:ext cx="1034881" cy="1194679"/>
          </a:xfrm>
          <a:custGeom>
            <a:avLst/>
            <a:gdLst/>
            <a:ahLst/>
            <a:cxnLst/>
            <a:rect l="l" t="t" r="r" b="b"/>
            <a:pathLst>
              <a:path w="1034881" h="1194679">
                <a:moveTo>
                  <a:pt x="0" y="0"/>
                </a:moveTo>
                <a:lnTo>
                  <a:pt x="1034881" y="0"/>
                </a:lnTo>
                <a:lnTo>
                  <a:pt x="1034881" y="1194678"/>
                </a:lnTo>
                <a:lnTo>
                  <a:pt x="0" y="11946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3" name="Freeform 13"/>
          <p:cNvSpPr/>
          <p:nvPr/>
        </p:nvSpPr>
        <p:spPr>
          <a:xfrm>
            <a:off x="13522009" y="3469762"/>
            <a:ext cx="1431287" cy="1153975"/>
          </a:xfrm>
          <a:custGeom>
            <a:avLst/>
            <a:gdLst/>
            <a:ahLst/>
            <a:cxnLst/>
            <a:rect l="l" t="t" r="r" b="b"/>
            <a:pathLst>
              <a:path w="1431287" h="1153975">
                <a:moveTo>
                  <a:pt x="0" y="0"/>
                </a:moveTo>
                <a:lnTo>
                  <a:pt x="1431287" y="0"/>
                </a:lnTo>
                <a:lnTo>
                  <a:pt x="1431287" y="1153976"/>
                </a:lnTo>
                <a:lnTo>
                  <a:pt x="0" y="11539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4" name="Freeform 14"/>
          <p:cNvSpPr/>
          <p:nvPr/>
        </p:nvSpPr>
        <p:spPr>
          <a:xfrm>
            <a:off x="11357822" y="3400837"/>
            <a:ext cx="1915591" cy="1205685"/>
          </a:xfrm>
          <a:custGeom>
            <a:avLst/>
            <a:gdLst/>
            <a:ahLst/>
            <a:cxnLst/>
            <a:rect l="l" t="t" r="r" b="b"/>
            <a:pathLst>
              <a:path w="1915591" h="1205685">
                <a:moveTo>
                  <a:pt x="0" y="0"/>
                </a:moveTo>
                <a:lnTo>
                  <a:pt x="1915591" y="0"/>
                </a:lnTo>
                <a:lnTo>
                  <a:pt x="1915591" y="1205685"/>
                </a:lnTo>
                <a:lnTo>
                  <a:pt x="0" y="12056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943" r="-9943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5" name="Freeform 15"/>
          <p:cNvSpPr/>
          <p:nvPr/>
        </p:nvSpPr>
        <p:spPr>
          <a:xfrm>
            <a:off x="5388809" y="5538447"/>
            <a:ext cx="7829816" cy="1449413"/>
          </a:xfrm>
          <a:custGeom>
            <a:avLst/>
            <a:gdLst/>
            <a:ahLst/>
            <a:cxnLst/>
            <a:rect l="l" t="t" r="r" b="b"/>
            <a:pathLst>
              <a:path w="7829816" h="1449413">
                <a:moveTo>
                  <a:pt x="0" y="0"/>
                </a:moveTo>
                <a:lnTo>
                  <a:pt x="7829816" y="0"/>
                </a:lnTo>
                <a:lnTo>
                  <a:pt x="7829816" y="1449413"/>
                </a:lnTo>
                <a:lnTo>
                  <a:pt x="0" y="14494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6" name="TextBox 16"/>
          <p:cNvSpPr txBox="1"/>
          <p:nvPr/>
        </p:nvSpPr>
        <p:spPr>
          <a:xfrm>
            <a:off x="5115290" y="4990595"/>
            <a:ext cx="8376853" cy="309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2"/>
              </a:lnSpc>
            </a:pPr>
            <a:r>
              <a:rPr lang="en-US" sz="1887">
                <a:solidFill>
                  <a:srgbClr val="292129"/>
                </a:solidFill>
                <a:latin typeface="Open Sans"/>
                <a:ea typeface="Open Sans"/>
                <a:cs typeface="Open Sans"/>
                <a:sym typeface="Open Sans"/>
              </a:rPr>
              <a:t>Avec les contributions de Marco Martiniello, Edouard Delruelle et du DisCRI</a:t>
            </a:r>
          </a:p>
        </p:txBody>
      </p:sp>
      <p:pic>
        <p:nvPicPr>
          <p:cNvPr id="2050" name="Picture 2" descr="Contact - CRVI">
            <a:extLst>
              <a:ext uri="{FF2B5EF4-FFF2-40B4-BE49-F238E27FC236}">
                <a16:creationId xmlns:a16="http://schemas.microsoft.com/office/drawing/2014/main" id="{7FC0187F-0EA8-B72F-FD2B-6923DA9B4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61" y="3010894"/>
            <a:ext cx="2511283" cy="205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6524"/>
            <a:ext cx="4583242" cy="10440048"/>
          </a:xfrm>
          <a:prstGeom prst="rect">
            <a:avLst/>
          </a:prstGeom>
          <a:solidFill>
            <a:srgbClr val="1C2120"/>
          </a:solidFill>
        </p:spPr>
        <p:txBody>
          <a:bodyPr/>
          <a:lstStyle/>
          <a:p>
            <a:endParaRPr lang="fr-BE"/>
          </a:p>
        </p:txBody>
      </p:sp>
      <p:grpSp>
        <p:nvGrpSpPr>
          <p:cNvPr id="3" name="Group 3"/>
          <p:cNvGrpSpPr/>
          <p:nvPr/>
        </p:nvGrpSpPr>
        <p:grpSpPr>
          <a:xfrm>
            <a:off x="6775346" y="1028700"/>
            <a:ext cx="5151280" cy="5887162"/>
            <a:chOff x="0" y="0"/>
            <a:chExt cx="6350000" cy="72571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7257124"/>
            </a:xfrm>
            <a:custGeom>
              <a:avLst/>
              <a:gdLst/>
              <a:ahLst/>
              <a:cxnLst/>
              <a:rect l="l" t="t" r="r" b="b"/>
              <a:pathLst>
                <a:path w="6350000" h="7257124">
                  <a:moveTo>
                    <a:pt x="6350000" y="3628605"/>
                  </a:moveTo>
                  <a:cubicBezTo>
                    <a:pt x="6350000" y="5632523"/>
                    <a:pt x="4928476" y="7257124"/>
                    <a:pt x="3175000" y="7257124"/>
                  </a:cubicBezTo>
                  <a:cubicBezTo>
                    <a:pt x="1421498" y="7257124"/>
                    <a:pt x="0" y="5632523"/>
                    <a:pt x="0" y="3628605"/>
                  </a:cubicBezTo>
                  <a:cubicBezTo>
                    <a:pt x="0" y="1624586"/>
                    <a:pt x="1421498" y="0"/>
                    <a:pt x="3175000" y="0"/>
                  </a:cubicBezTo>
                  <a:cubicBezTo>
                    <a:pt x="4928502" y="0"/>
                    <a:pt x="6350000" y="1624586"/>
                    <a:pt x="6350000" y="3628605"/>
                  </a:cubicBezTo>
                  <a:close/>
                </a:path>
              </a:pathLst>
            </a:custGeom>
            <a:blipFill>
              <a:blip r:embed="rId2"/>
              <a:stretch>
                <a:fillRect l="-39386" r="-32041"/>
              </a:stretch>
            </a:blipFill>
          </p:spPr>
          <p:txBody>
            <a:bodyPr/>
            <a:lstStyle/>
            <a:p>
              <a:endParaRPr lang="fr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08020" y="1175765"/>
            <a:ext cx="5151280" cy="5887162"/>
            <a:chOff x="0" y="0"/>
            <a:chExt cx="6350000" cy="72571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7257124"/>
            </a:xfrm>
            <a:custGeom>
              <a:avLst/>
              <a:gdLst/>
              <a:ahLst/>
              <a:cxnLst/>
              <a:rect l="l" t="t" r="r" b="b"/>
              <a:pathLst>
                <a:path w="6350000" h="7257124">
                  <a:moveTo>
                    <a:pt x="6350000" y="3628605"/>
                  </a:moveTo>
                  <a:cubicBezTo>
                    <a:pt x="6350000" y="5632523"/>
                    <a:pt x="4928476" y="7257124"/>
                    <a:pt x="3175000" y="7257124"/>
                  </a:cubicBezTo>
                  <a:cubicBezTo>
                    <a:pt x="1421498" y="7257124"/>
                    <a:pt x="0" y="5632523"/>
                    <a:pt x="0" y="3628605"/>
                  </a:cubicBezTo>
                  <a:cubicBezTo>
                    <a:pt x="0" y="1624586"/>
                    <a:pt x="1421498" y="0"/>
                    <a:pt x="3175000" y="0"/>
                  </a:cubicBezTo>
                  <a:cubicBezTo>
                    <a:pt x="4928502" y="0"/>
                    <a:pt x="6350000" y="1624586"/>
                    <a:pt x="6350000" y="3628605"/>
                  </a:cubicBezTo>
                  <a:close/>
                </a:path>
              </a:pathLst>
            </a:custGeom>
            <a:blipFill>
              <a:blip r:embed="rId3"/>
              <a:stretch>
                <a:fillRect l="-3578" t="-1987" b="-1987"/>
              </a:stretch>
            </a:blipFill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8" name="Freeform 8"/>
          <p:cNvSpPr/>
          <p:nvPr/>
        </p:nvSpPr>
        <p:spPr>
          <a:xfrm>
            <a:off x="2574438" y="8124254"/>
            <a:ext cx="1437507" cy="1437507"/>
          </a:xfrm>
          <a:custGeom>
            <a:avLst/>
            <a:gdLst/>
            <a:ahLst/>
            <a:cxnLst/>
            <a:rect l="l" t="t" r="r" b="b"/>
            <a:pathLst>
              <a:path w="1437507" h="1437507">
                <a:moveTo>
                  <a:pt x="0" y="0"/>
                </a:moveTo>
                <a:lnTo>
                  <a:pt x="1437506" y="0"/>
                </a:lnTo>
                <a:lnTo>
                  <a:pt x="1437506" y="1437507"/>
                </a:lnTo>
                <a:lnTo>
                  <a:pt x="0" y="1437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9" name="TextBox 9"/>
          <p:cNvSpPr txBox="1"/>
          <p:nvPr/>
        </p:nvSpPr>
        <p:spPr>
          <a:xfrm>
            <a:off x="984525" y="981075"/>
            <a:ext cx="2604925" cy="1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40"/>
              </a:lnSpc>
            </a:pPr>
            <a:r>
              <a:rPr lang="en-US" sz="3800" spc="38">
                <a:solidFill>
                  <a:srgbClr val="F2EFEB"/>
                </a:solidFill>
                <a:latin typeface="Aileron Ultra-Bold"/>
              </a:rPr>
              <a:t>Merci pour votre attention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321039" y="7204818"/>
            <a:ext cx="4938261" cy="1838873"/>
            <a:chOff x="0" y="0"/>
            <a:chExt cx="6584348" cy="2451831"/>
          </a:xfrm>
        </p:grpSpPr>
        <p:sp>
          <p:nvSpPr>
            <p:cNvPr id="11" name="TextBox 11"/>
            <p:cNvSpPr txBox="1"/>
            <p:nvPr/>
          </p:nvSpPr>
          <p:spPr>
            <a:xfrm>
              <a:off x="74262" y="-66675"/>
              <a:ext cx="6510085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spc="231">
                  <a:solidFill>
                    <a:srgbClr val="1C2120"/>
                  </a:solidFill>
                  <a:latin typeface="Aileron Italics"/>
                </a:rPr>
                <a:t>Antoine Lukoki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54526"/>
              <a:ext cx="6510085" cy="1297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2800" spc="28" dirty="0" err="1">
                  <a:solidFill>
                    <a:srgbClr val="1C2120"/>
                  </a:solidFill>
                  <a:latin typeface="Aileron"/>
                </a:rPr>
                <a:t>Echevin</a:t>
              </a:r>
              <a:r>
                <a:rPr lang="en-US" sz="2800" spc="28" dirty="0">
                  <a:solidFill>
                    <a:srgbClr val="1C2120"/>
                  </a:solidFill>
                  <a:latin typeface="Aileron"/>
                </a:rPr>
                <a:t> de la Ville de Verviers</a:t>
              </a:r>
            </a:p>
            <a:p>
              <a:pPr algn="ctr">
                <a:lnSpc>
                  <a:spcPts val="3750"/>
                </a:lnSpc>
              </a:pPr>
              <a:r>
                <a:rPr lang="en-US" sz="2500" spc="25" dirty="0">
                  <a:solidFill>
                    <a:srgbClr val="1C2120"/>
                  </a:solidFill>
                  <a:latin typeface="Aileron"/>
                </a:rPr>
                <a:t>antoine.luloki@verviers.be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988365" y="7204818"/>
            <a:ext cx="4938261" cy="1838873"/>
            <a:chOff x="0" y="0"/>
            <a:chExt cx="6584348" cy="2451831"/>
          </a:xfrm>
        </p:grpSpPr>
        <p:sp>
          <p:nvSpPr>
            <p:cNvPr id="14" name="TextBox 14"/>
            <p:cNvSpPr txBox="1"/>
            <p:nvPr/>
          </p:nvSpPr>
          <p:spPr>
            <a:xfrm>
              <a:off x="74262" y="-66675"/>
              <a:ext cx="6510085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spc="231">
                  <a:solidFill>
                    <a:srgbClr val="1C2120"/>
                  </a:solidFill>
                  <a:latin typeface="Aileron Italics"/>
                </a:rPr>
                <a:t>Farid Nagui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154526"/>
              <a:ext cx="6510085" cy="1297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2800" spc="28">
                  <a:solidFill>
                    <a:srgbClr val="1C2120"/>
                  </a:solidFill>
                  <a:latin typeface="Aileron"/>
                </a:rPr>
                <a:t>Directeur CRVI</a:t>
              </a:r>
            </a:p>
            <a:p>
              <a:pPr algn="ctr">
                <a:lnSpc>
                  <a:spcPts val="3750"/>
                </a:lnSpc>
              </a:pPr>
              <a:r>
                <a:rPr lang="en-US" sz="2500" spc="25">
                  <a:solidFill>
                    <a:srgbClr val="1C2120"/>
                  </a:solidFill>
                  <a:latin typeface="Aileron"/>
                </a:rPr>
                <a:t>farid.nagui@crvi.be</a:t>
              </a:r>
            </a:p>
          </p:txBody>
        </p:sp>
      </p:grpSp>
      <p:pic>
        <p:nvPicPr>
          <p:cNvPr id="1030" name="Picture 6" descr="Profile for Crvi Asbl">
            <a:extLst>
              <a:ext uri="{FF2B5EF4-FFF2-40B4-BE49-F238E27FC236}">
                <a16:creationId xmlns:a16="http://schemas.microsoft.com/office/drawing/2014/main" id="{D73D89DB-C084-EF3B-7A5C-C84167A78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7" y="7892799"/>
            <a:ext cx="1942823" cy="194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35640" y="3617823"/>
            <a:ext cx="13635498" cy="538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Open Sans 1"/>
              </a:rPr>
              <a:t>Transmission des plannings de recrutement/promotion</a:t>
            </a: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Open Sans 1"/>
              </a:rPr>
              <a:t>Amélioration de la communication sur la sélection des agents</a:t>
            </a: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Open Sans 1"/>
              </a:rPr>
              <a:t>Période de transition entre anciens et nouveaux agents</a:t>
            </a: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Open Sans 1"/>
              </a:rPr>
              <a:t>Développement d’un mentorat</a:t>
            </a: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Open Sans 1"/>
              </a:rPr>
              <a:t>Séance d’accueil pour les nouveaux agents</a:t>
            </a: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Open Sans 1"/>
              </a:rPr>
              <a:t>Communication claire sur les procédures de carrière</a:t>
            </a: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Open Sans 1"/>
              </a:rPr>
              <a:t>Rencontres inter-services et hiérarchiques</a:t>
            </a: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Open Sans 1"/>
              </a:rPr>
              <a:t>Aménagements de fin de carrière pour métiers pénibles</a:t>
            </a: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Open Sans 1"/>
              </a:rPr>
              <a:t>Validation des compétences par certification externe</a:t>
            </a: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>
                <a:solidFill>
                  <a:srgbClr val="000000"/>
                </a:solidFill>
                <a:latin typeface="Open Sans 1"/>
              </a:rPr>
              <a:t>Formation en français pour les nouveaux employés</a:t>
            </a:r>
          </a:p>
          <a:p>
            <a:pPr algn="just">
              <a:lnSpc>
                <a:spcPts val="3665"/>
              </a:lnSpc>
            </a:pPr>
            <a:endParaRPr lang="en-US" sz="2518">
              <a:solidFill>
                <a:srgbClr val="000000"/>
              </a:solidFill>
              <a:latin typeface="Open Sans 1"/>
            </a:endParaRPr>
          </a:p>
          <a:p>
            <a:pPr algn="just">
              <a:lnSpc>
                <a:spcPts val="3665"/>
              </a:lnSpc>
            </a:pPr>
            <a:endParaRPr lang="en-US" sz="2518">
              <a:solidFill>
                <a:srgbClr val="000000"/>
              </a:solidFill>
              <a:latin typeface="Open Sans 1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1237125"/>
            <a:ext cx="10590792" cy="82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97"/>
              </a:lnSpc>
            </a:pPr>
            <a:r>
              <a:rPr lang="en-US" sz="4855">
                <a:solidFill>
                  <a:srgbClr val="000000"/>
                </a:solidFill>
                <a:latin typeface="Archivo Black"/>
              </a:rPr>
              <a:t>Recommandations générales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1066800" y="8513849"/>
            <a:ext cx="16182975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BE"/>
          </a:p>
        </p:txBody>
      </p:sp>
      <p:sp>
        <p:nvSpPr>
          <p:cNvPr id="5" name="AutoShape 5"/>
          <p:cNvSpPr/>
          <p:nvPr/>
        </p:nvSpPr>
        <p:spPr>
          <a:xfrm>
            <a:off x="1088013" y="8188826"/>
            <a:ext cx="4966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6" name="AutoShape 6"/>
          <p:cNvSpPr/>
          <p:nvPr/>
        </p:nvSpPr>
        <p:spPr>
          <a:xfrm>
            <a:off x="1088013" y="7571861"/>
            <a:ext cx="4966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7" name="AutoShape 7"/>
          <p:cNvSpPr/>
          <p:nvPr/>
        </p:nvSpPr>
        <p:spPr>
          <a:xfrm>
            <a:off x="1088013" y="6954896"/>
            <a:ext cx="4966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8" name="AutoShape 8"/>
          <p:cNvSpPr/>
          <p:nvPr/>
        </p:nvSpPr>
        <p:spPr>
          <a:xfrm>
            <a:off x="1088013" y="6337931"/>
            <a:ext cx="4966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9" name="AutoShape 9"/>
          <p:cNvSpPr/>
          <p:nvPr/>
        </p:nvSpPr>
        <p:spPr>
          <a:xfrm>
            <a:off x="1088013" y="5720965"/>
            <a:ext cx="4966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10" name="AutoShape 10"/>
          <p:cNvSpPr/>
          <p:nvPr/>
        </p:nvSpPr>
        <p:spPr>
          <a:xfrm>
            <a:off x="1088013" y="5104000"/>
            <a:ext cx="4966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11" name="AutoShape 11"/>
          <p:cNvSpPr/>
          <p:nvPr/>
        </p:nvSpPr>
        <p:spPr>
          <a:xfrm>
            <a:off x="1088013" y="4487035"/>
            <a:ext cx="4966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12" name="AutoShape 12"/>
          <p:cNvSpPr/>
          <p:nvPr/>
        </p:nvSpPr>
        <p:spPr>
          <a:xfrm>
            <a:off x="1088013" y="3870070"/>
            <a:ext cx="4966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13" name="AutoShape 13"/>
          <p:cNvSpPr/>
          <p:nvPr/>
        </p:nvSpPr>
        <p:spPr>
          <a:xfrm flipV="1">
            <a:off x="1130876" y="2982445"/>
            <a:ext cx="0" cy="547704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BE"/>
          </a:p>
        </p:txBody>
      </p:sp>
      <p:sp>
        <p:nvSpPr>
          <p:cNvPr id="14" name="TextBox 14"/>
          <p:cNvSpPr txBox="1"/>
          <p:nvPr/>
        </p:nvSpPr>
        <p:spPr>
          <a:xfrm>
            <a:off x="10090369" y="9715430"/>
            <a:ext cx="7789195" cy="34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7"/>
              </a:lnSpc>
            </a:pPr>
            <a:r>
              <a:rPr lang="en-US" sz="2055">
                <a:solidFill>
                  <a:srgbClr val="000000"/>
                </a:solidFill>
                <a:latin typeface="DM Sans"/>
              </a:rPr>
              <a:t>Antoine Lukoki - Ville de Verviers - 4/6</a:t>
            </a:r>
          </a:p>
        </p:txBody>
      </p:sp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9288" y="3170148"/>
            <a:ext cx="13635498" cy="6278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 dirty="0">
                <a:solidFill>
                  <a:srgbClr val="000000"/>
                </a:solidFill>
                <a:latin typeface="Open Sans 1"/>
              </a:rPr>
              <a:t>Extension des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canaux</a:t>
            </a:r>
            <a:r>
              <a:rPr lang="en-US" sz="2518" dirty="0">
                <a:solidFill>
                  <a:srgbClr val="000000"/>
                </a:solidFill>
                <a:latin typeface="Open Sans 1"/>
              </a:rPr>
              <a:t> de diffusion des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offres</a:t>
            </a:r>
            <a:r>
              <a:rPr lang="en-US" sz="2518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d’emploi</a:t>
            </a:r>
            <a:endParaRPr lang="en-US" sz="2518" dirty="0">
              <a:solidFill>
                <a:srgbClr val="000000"/>
              </a:solidFill>
              <a:latin typeface="Open Sans 1"/>
            </a:endParaRP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Accompagnement</a:t>
            </a:r>
            <a:r>
              <a:rPr lang="en-US" sz="2518" dirty="0">
                <a:solidFill>
                  <a:srgbClr val="000000"/>
                </a:solidFill>
                <a:latin typeface="Open Sans 1"/>
              </a:rPr>
              <a:t> pour la reconnaissance des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diplômes</a:t>
            </a:r>
            <a:r>
              <a:rPr lang="en-US" sz="2518" dirty="0">
                <a:solidFill>
                  <a:srgbClr val="000000"/>
                </a:solidFill>
                <a:latin typeface="Open Sans 1"/>
              </a:rPr>
              <a:t> étrangers</a:t>
            </a: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 dirty="0">
                <a:solidFill>
                  <a:srgbClr val="000000"/>
                </a:solidFill>
                <a:latin typeface="Open Sans 1"/>
              </a:rPr>
              <a:t>Formations à la gestion de la diversité et des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conflits</a:t>
            </a:r>
            <a:r>
              <a:rPr lang="en-US" sz="2518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interculturels</a:t>
            </a:r>
            <a:endParaRPr lang="en-US" sz="2518" dirty="0">
              <a:solidFill>
                <a:srgbClr val="000000"/>
              </a:solidFill>
              <a:latin typeface="Open Sans 1"/>
            </a:endParaRP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Élaboration</a:t>
            </a:r>
            <a:r>
              <a:rPr lang="en-US" sz="2518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d’une</a:t>
            </a:r>
            <a:r>
              <a:rPr lang="en-US" sz="2518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Charte</a:t>
            </a:r>
            <a:r>
              <a:rPr lang="en-US" sz="2518" dirty="0">
                <a:solidFill>
                  <a:srgbClr val="000000"/>
                </a:solidFill>
                <a:latin typeface="Open Sans 1"/>
              </a:rPr>
              <a:t> pour le management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inclusif</a:t>
            </a:r>
            <a:endParaRPr lang="en-US" sz="2518" dirty="0">
              <a:solidFill>
                <a:srgbClr val="000000"/>
              </a:solidFill>
              <a:latin typeface="Open Sans 1"/>
            </a:endParaRP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 dirty="0">
                <a:solidFill>
                  <a:srgbClr val="000000"/>
                </a:solidFill>
                <a:latin typeface="Open Sans 1"/>
              </a:rPr>
              <a:t>Relance des cellules de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confiance</a:t>
            </a:r>
            <a:r>
              <a:rPr lang="en-US" sz="2518" dirty="0">
                <a:solidFill>
                  <a:srgbClr val="000000"/>
                </a:solidFill>
                <a:latin typeface="Open Sans 1"/>
              </a:rPr>
              <a:t> pour le peer support</a:t>
            </a: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 dirty="0">
                <a:solidFill>
                  <a:srgbClr val="000000"/>
                </a:solidFill>
                <a:latin typeface="Open Sans 1"/>
              </a:rPr>
              <a:t>Plan de communication sur le Plan Diversité</a:t>
            </a: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 dirty="0" err="1">
                <a:solidFill>
                  <a:srgbClr val="000000"/>
                </a:solidFill>
                <a:latin typeface="Open Sans 1 Bold"/>
              </a:rPr>
              <a:t>Sensibilisation</a:t>
            </a:r>
            <a:r>
              <a:rPr lang="en-US" sz="2518" dirty="0">
                <a:solidFill>
                  <a:srgbClr val="000000"/>
                </a:solidFill>
                <a:latin typeface="Open Sans 1 Bold"/>
              </a:rPr>
              <a:t> à la diversité et à la discrimination</a:t>
            </a: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 dirty="0">
                <a:solidFill>
                  <a:srgbClr val="000000"/>
                </a:solidFill>
                <a:latin typeface="Open Sans 1"/>
              </a:rPr>
              <a:t>Collaboration avec des services externes pour des formations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interculturelles</a:t>
            </a:r>
            <a:endParaRPr lang="en-US" sz="2518" dirty="0">
              <a:solidFill>
                <a:srgbClr val="000000"/>
              </a:solidFill>
              <a:latin typeface="Open Sans 1"/>
            </a:endParaRP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Évaluation</a:t>
            </a:r>
            <a:r>
              <a:rPr lang="en-US" sz="2518" dirty="0">
                <a:solidFill>
                  <a:srgbClr val="000000"/>
                </a:solidFill>
                <a:latin typeface="Open Sans 1"/>
              </a:rPr>
              <a:t> de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l’accessibilité</a:t>
            </a:r>
            <a:r>
              <a:rPr lang="en-US" sz="2518" dirty="0">
                <a:solidFill>
                  <a:srgbClr val="000000"/>
                </a:solidFill>
                <a:latin typeface="Open Sans 1"/>
              </a:rPr>
              <a:t> des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bâtiments</a:t>
            </a:r>
            <a:endParaRPr lang="en-US" sz="2518" dirty="0">
              <a:solidFill>
                <a:srgbClr val="000000"/>
              </a:solidFill>
              <a:latin typeface="Open Sans 1"/>
            </a:endParaRP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Création</a:t>
            </a:r>
            <a:r>
              <a:rPr lang="en-US" sz="2518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d’une</a:t>
            </a:r>
            <a:r>
              <a:rPr lang="en-US" sz="2518" dirty="0">
                <a:solidFill>
                  <a:srgbClr val="000000"/>
                </a:solidFill>
                <a:latin typeface="Open Sans 1"/>
              </a:rPr>
              <a:t> cellule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d’encadrement</a:t>
            </a:r>
            <a:r>
              <a:rPr lang="en-US" sz="2518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linguistique</a:t>
            </a:r>
            <a:endParaRPr lang="en-US" sz="2518" dirty="0">
              <a:solidFill>
                <a:srgbClr val="000000"/>
              </a:solidFill>
              <a:latin typeface="Open Sans 1"/>
            </a:endParaRPr>
          </a:p>
          <a:p>
            <a:pPr marL="543700" lvl="1" indent="-271850" algn="just">
              <a:lnSpc>
                <a:spcPts val="3525"/>
              </a:lnSpc>
              <a:buFont typeface="Arial"/>
              <a:buChar char="•"/>
            </a:pPr>
            <a:r>
              <a:rPr lang="en-US" sz="2518" dirty="0">
                <a:solidFill>
                  <a:srgbClr val="000000"/>
                </a:solidFill>
                <a:latin typeface="Open Sans 1"/>
              </a:rPr>
              <a:t>Promotion du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langage</a:t>
            </a:r>
            <a:r>
              <a:rPr lang="en-US" sz="2518" dirty="0">
                <a:solidFill>
                  <a:srgbClr val="000000"/>
                </a:solidFill>
                <a:latin typeface="Open Sans 1"/>
              </a:rPr>
              <a:t> facile à lire et à </a:t>
            </a:r>
            <a:r>
              <a:rPr lang="en-US" sz="2518" dirty="0" err="1">
                <a:solidFill>
                  <a:srgbClr val="000000"/>
                </a:solidFill>
                <a:latin typeface="Open Sans 1"/>
              </a:rPr>
              <a:t>comprendre</a:t>
            </a:r>
            <a:r>
              <a:rPr lang="en-US" sz="2518" dirty="0">
                <a:solidFill>
                  <a:srgbClr val="000000"/>
                </a:solidFill>
                <a:latin typeface="Open Sans 1"/>
              </a:rPr>
              <a:t> pour les documents</a:t>
            </a:r>
          </a:p>
          <a:p>
            <a:pPr algn="just">
              <a:lnSpc>
                <a:spcPts val="3525"/>
              </a:lnSpc>
            </a:pPr>
            <a:endParaRPr lang="en-US" sz="2518" dirty="0">
              <a:solidFill>
                <a:srgbClr val="000000"/>
              </a:solidFill>
              <a:latin typeface="Open Sans 1"/>
            </a:endParaRPr>
          </a:p>
          <a:p>
            <a:pPr algn="just">
              <a:lnSpc>
                <a:spcPts val="3665"/>
              </a:lnSpc>
            </a:pPr>
            <a:endParaRPr lang="en-US" sz="2518" dirty="0">
              <a:solidFill>
                <a:srgbClr val="000000"/>
              </a:solidFill>
              <a:latin typeface="Open Sans 1"/>
            </a:endParaRPr>
          </a:p>
          <a:p>
            <a:pPr algn="just">
              <a:lnSpc>
                <a:spcPts val="3665"/>
              </a:lnSpc>
            </a:pPr>
            <a:endParaRPr lang="en-US" sz="2518" dirty="0">
              <a:solidFill>
                <a:srgbClr val="000000"/>
              </a:solidFill>
              <a:latin typeface="Open Sans 1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1237125"/>
            <a:ext cx="10590792" cy="82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97"/>
              </a:lnSpc>
            </a:pPr>
            <a:r>
              <a:rPr lang="en-US" sz="4855">
                <a:solidFill>
                  <a:srgbClr val="000000"/>
                </a:solidFill>
                <a:latin typeface="Archivo Black"/>
              </a:rPr>
              <a:t>Recommandations spécifiques 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1066800" y="8513849"/>
            <a:ext cx="16182975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BE"/>
          </a:p>
        </p:txBody>
      </p:sp>
      <p:sp>
        <p:nvSpPr>
          <p:cNvPr id="5" name="AutoShape 5"/>
          <p:cNvSpPr/>
          <p:nvPr/>
        </p:nvSpPr>
        <p:spPr>
          <a:xfrm>
            <a:off x="1088013" y="8188826"/>
            <a:ext cx="4966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6" name="AutoShape 6"/>
          <p:cNvSpPr/>
          <p:nvPr/>
        </p:nvSpPr>
        <p:spPr>
          <a:xfrm>
            <a:off x="1088013" y="7571861"/>
            <a:ext cx="4966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7" name="AutoShape 7"/>
          <p:cNvSpPr/>
          <p:nvPr/>
        </p:nvSpPr>
        <p:spPr>
          <a:xfrm>
            <a:off x="1088013" y="6954896"/>
            <a:ext cx="4966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8" name="AutoShape 8"/>
          <p:cNvSpPr/>
          <p:nvPr/>
        </p:nvSpPr>
        <p:spPr>
          <a:xfrm>
            <a:off x="1088013" y="6337931"/>
            <a:ext cx="4966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9" name="AutoShape 9"/>
          <p:cNvSpPr/>
          <p:nvPr/>
        </p:nvSpPr>
        <p:spPr>
          <a:xfrm>
            <a:off x="1088013" y="5720965"/>
            <a:ext cx="4966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10" name="AutoShape 10"/>
          <p:cNvSpPr/>
          <p:nvPr/>
        </p:nvSpPr>
        <p:spPr>
          <a:xfrm>
            <a:off x="1088013" y="5104000"/>
            <a:ext cx="4966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11" name="AutoShape 11"/>
          <p:cNvSpPr/>
          <p:nvPr/>
        </p:nvSpPr>
        <p:spPr>
          <a:xfrm>
            <a:off x="1088013" y="4487035"/>
            <a:ext cx="4966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12" name="AutoShape 12"/>
          <p:cNvSpPr/>
          <p:nvPr/>
        </p:nvSpPr>
        <p:spPr>
          <a:xfrm>
            <a:off x="1088013" y="3870070"/>
            <a:ext cx="49665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/>
          </a:p>
        </p:txBody>
      </p:sp>
      <p:sp>
        <p:nvSpPr>
          <p:cNvPr id="13" name="AutoShape 13"/>
          <p:cNvSpPr/>
          <p:nvPr/>
        </p:nvSpPr>
        <p:spPr>
          <a:xfrm flipV="1">
            <a:off x="1130876" y="2982445"/>
            <a:ext cx="0" cy="547704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BE"/>
          </a:p>
        </p:txBody>
      </p:sp>
      <p:sp>
        <p:nvSpPr>
          <p:cNvPr id="14" name="TextBox 14"/>
          <p:cNvSpPr txBox="1"/>
          <p:nvPr/>
        </p:nvSpPr>
        <p:spPr>
          <a:xfrm>
            <a:off x="10090369" y="9715430"/>
            <a:ext cx="7789195" cy="34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7"/>
              </a:lnSpc>
            </a:pPr>
            <a:r>
              <a:rPr lang="en-US" sz="2055">
                <a:solidFill>
                  <a:srgbClr val="000000"/>
                </a:solidFill>
                <a:latin typeface="DM Sans"/>
              </a:rPr>
              <a:t>Antoine Lukoki - Ville de Verviers - 5/6</a:t>
            </a:r>
          </a:p>
        </p:txBody>
      </p:sp>
    </p:spTree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1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5398" y="-245307"/>
            <a:ext cx="13491727" cy="10777614"/>
          </a:xfrm>
          <a:custGeom>
            <a:avLst/>
            <a:gdLst/>
            <a:ahLst/>
            <a:cxnLst/>
            <a:rect l="l" t="t" r="r" b="b"/>
            <a:pathLst>
              <a:path w="13491727" h="10777614">
                <a:moveTo>
                  <a:pt x="0" y="0"/>
                </a:moveTo>
                <a:lnTo>
                  <a:pt x="13491727" y="0"/>
                </a:lnTo>
                <a:lnTo>
                  <a:pt x="13491727" y="10777614"/>
                </a:lnTo>
                <a:lnTo>
                  <a:pt x="0" y="10777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l="-9949" r="-9949"/>
            </a:stretch>
          </a:blipFill>
        </p:spPr>
        <p:txBody>
          <a:bodyPr/>
          <a:lstStyle/>
          <a:p>
            <a:endParaRPr lang="fr-BE"/>
          </a:p>
        </p:txBody>
      </p:sp>
      <p:grpSp>
        <p:nvGrpSpPr>
          <p:cNvPr id="3" name="Group 3"/>
          <p:cNvGrpSpPr/>
          <p:nvPr/>
        </p:nvGrpSpPr>
        <p:grpSpPr>
          <a:xfrm>
            <a:off x="6420466" y="1532598"/>
            <a:ext cx="10152071" cy="7221804"/>
            <a:chOff x="0" y="0"/>
            <a:chExt cx="23577028" cy="16771815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432248" cy="16627036"/>
            </a:xfrm>
            <a:custGeom>
              <a:avLst/>
              <a:gdLst/>
              <a:ahLst/>
              <a:cxnLst/>
              <a:rect l="l" t="t" r="r" b="b"/>
              <a:pathLst>
                <a:path w="23432248" h="16627036">
                  <a:moveTo>
                    <a:pt x="0" y="0"/>
                  </a:moveTo>
                  <a:lnTo>
                    <a:pt x="23432248" y="0"/>
                  </a:lnTo>
                  <a:lnTo>
                    <a:pt x="23432248" y="16627036"/>
                  </a:lnTo>
                  <a:lnTo>
                    <a:pt x="0" y="166270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2120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577028" cy="16771815"/>
            </a:xfrm>
            <a:custGeom>
              <a:avLst/>
              <a:gdLst/>
              <a:ahLst/>
              <a:cxnLst/>
              <a:rect l="l" t="t" r="r" b="b"/>
              <a:pathLst>
                <a:path w="23577028" h="16771815">
                  <a:moveTo>
                    <a:pt x="23432247" y="16627035"/>
                  </a:moveTo>
                  <a:lnTo>
                    <a:pt x="23577028" y="16627035"/>
                  </a:lnTo>
                  <a:lnTo>
                    <a:pt x="23577028" y="16771815"/>
                  </a:lnTo>
                  <a:lnTo>
                    <a:pt x="23432247" y="16771815"/>
                  </a:lnTo>
                  <a:lnTo>
                    <a:pt x="23432247" y="1662703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627035"/>
                  </a:lnTo>
                  <a:lnTo>
                    <a:pt x="0" y="16627035"/>
                  </a:lnTo>
                  <a:lnTo>
                    <a:pt x="0" y="144780"/>
                  </a:lnTo>
                  <a:close/>
                  <a:moveTo>
                    <a:pt x="0" y="16627035"/>
                  </a:moveTo>
                  <a:lnTo>
                    <a:pt x="144780" y="16627035"/>
                  </a:lnTo>
                  <a:lnTo>
                    <a:pt x="144780" y="16771815"/>
                  </a:lnTo>
                  <a:lnTo>
                    <a:pt x="0" y="16771815"/>
                  </a:lnTo>
                  <a:lnTo>
                    <a:pt x="0" y="16627035"/>
                  </a:lnTo>
                  <a:close/>
                  <a:moveTo>
                    <a:pt x="23432247" y="144780"/>
                  </a:moveTo>
                  <a:lnTo>
                    <a:pt x="23577028" y="144780"/>
                  </a:lnTo>
                  <a:lnTo>
                    <a:pt x="23577028" y="16627035"/>
                  </a:lnTo>
                  <a:lnTo>
                    <a:pt x="23432247" y="16627035"/>
                  </a:lnTo>
                  <a:lnTo>
                    <a:pt x="23432247" y="144780"/>
                  </a:lnTo>
                  <a:close/>
                  <a:moveTo>
                    <a:pt x="144780" y="16627035"/>
                  </a:moveTo>
                  <a:lnTo>
                    <a:pt x="23432247" y="16627035"/>
                  </a:lnTo>
                  <a:lnTo>
                    <a:pt x="23432247" y="16771815"/>
                  </a:lnTo>
                  <a:lnTo>
                    <a:pt x="144780" y="16771815"/>
                  </a:lnTo>
                  <a:lnTo>
                    <a:pt x="144780" y="16627035"/>
                  </a:lnTo>
                  <a:close/>
                  <a:moveTo>
                    <a:pt x="23432247" y="0"/>
                  </a:moveTo>
                  <a:lnTo>
                    <a:pt x="23577028" y="0"/>
                  </a:lnTo>
                  <a:lnTo>
                    <a:pt x="23577028" y="144780"/>
                  </a:lnTo>
                  <a:lnTo>
                    <a:pt x="23432247" y="144780"/>
                  </a:lnTo>
                  <a:lnTo>
                    <a:pt x="234322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432247" y="0"/>
                  </a:lnTo>
                  <a:lnTo>
                    <a:pt x="234322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2EFEB"/>
            </a:solidFill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599872" y="1788976"/>
            <a:ext cx="5328847" cy="644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2"/>
              </a:lnSpc>
            </a:pPr>
            <a:r>
              <a:rPr lang="en-US" sz="3574" spc="35">
                <a:solidFill>
                  <a:srgbClr val="F2EFEB"/>
                </a:solidFill>
                <a:latin typeface="Aileron Bold"/>
              </a:rPr>
              <a:t>Conclusion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70843" y="2882813"/>
            <a:ext cx="9901694" cy="4265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8310" lvl="1" indent="-289155" algn="l">
              <a:lnSpc>
                <a:spcPts val="3750"/>
              </a:lnSpc>
              <a:buFont typeface="Arial"/>
              <a:buChar char="•"/>
            </a:pPr>
            <a:r>
              <a:rPr lang="en-US" sz="2678">
                <a:solidFill>
                  <a:srgbClr val="F2EFEB"/>
                </a:solidFill>
                <a:latin typeface="DM Sans"/>
              </a:rPr>
              <a:t>Importance de la diversité pour une administration inclusive</a:t>
            </a:r>
          </a:p>
          <a:p>
            <a:pPr algn="l">
              <a:lnSpc>
                <a:spcPts val="3750"/>
              </a:lnSpc>
            </a:pPr>
            <a:endParaRPr lang="en-US" sz="2678">
              <a:solidFill>
                <a:srgbClr val="F2EFEB"/>
              </a:solidFill>
              <a:latin typeface="DM Sans"/>
            </a:endParaRPr>
          </a:p>
          <a:p>
            <a:pPr marL="578310" lvl="1" indent="-289155" algn="l">
              <a:lnSpc>
                <a:spcPts val="3750"/>
              </a:lnSpc>
              <a:spcBef>
                <a:spcPct val="0"/>
              </a:spcBef>
              <a:buFont typeface="Arial"/>
              <a:buChar char="•"/>
            </a:pPr>
            <a:r>
              <a:rPr lang="en-US" sz="2678">
                <a:solidFill>
                  <a:srgbClr val="F2EFEB"/>
                </a:solidFill>
                <a:latin typeface="DM Sans"/>
              </a:rPr>
              <a:t>Mise en œuvre des recommandations pour une meilleure intégration et satisfaction des employés</a:t>
            </a:r>
          </a:p>
          <a:p>
            <a:pPr algn="l">
              <a:lnSpc>
                <a:spcPts val="3750"/>
              </a:lnSpc>
              <a:spcBef>
                <a:spcPct val="0"/>
              </a:spcBef>
            </a:pPr>
            <a:endParaRPr lang="en-US" sz="2678">
              <a:solidFill>
                <a:srgbClr val="F2EFEB"/>
              </a:solidFill>
              <a:latin typeface="DM Sans"/>
            </a:endParaRPr>
          </a:p>
          <a:p>
            <a:pPr marL="578310" lvl="1" indent="-289155" algn="l">
              <a:lnSpc>
                <a:spcPts val="3750"/>
              </a:lnSpc>
              <a:spcBef>
                <a:spcPct val="0"/>
              </a:spcBef>
              <a:buFont typeface="Arial"/>
              <a:buChar char="•"/>
            </a:pPr>
            <a:r>
              <a:rPr lang="en-US" sz="2678">
                <a:solidFill>
                  <a:srgbClr val="F2EFEB"/>
                </a:solidFill>
                <a:latin typeface="DM Sans"/>
              </a:rPr>
              <a:t>Objectif : égalité des chances et amélioration du climat de travail</a:t>
            </a:r>
          </a:p>
          <a:p>
            <a:pPr algn="l">
              <a:lnSpc>
                <a:spcPts val="3750"/>
              </a:lnSpc>
              <a:spcBef>
                <a:spcPct val="0"/>
              </a:spcBef>
            </a:pPr>
            <a:endParaRPr lang="en-US" sz="2678">
              <a:solidFill>
                <a:srgbClr val="F2EFEB"/>
              </a:solidFill>
              <a:latin typeface="DM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90369" y="9715430"/>
            <a:ext cx="7789195" cy="34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7"/>
              </a:lnSpc>
            </a:pPr>
            <a:r>
              <a:rPr lang="en-US" sz="2055">
                <a:solidFill>
                  <a:srgbClr val="FFFFFF"/>
                </a:solidFill>
                <a:latin typeface="DM Sans"/>
              </a:rPr>
              <a:t>Antoine Lukoki - Ville de Verviers - 6/6</a:t>
            </a:r>
          </a:p>
        </p:txBody>
      </p:sp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812058" cy="10287000"/>
          </a:xfrm>
          <a:custGeom>
            <a:avLst/>
            <a:gdLst/>
            <a:ahLst/>
            <a:cxnLst/>
            <a:rect l="l" t="t" r="r" b="b"/>
            <a:pathLst>
              <a:path w="7812058" h="10287000">
                <a:moveTo>
                  <a:pt x="0" y="0"/>
                </a:moveTo>
                <a:lnTo>
                  <a:pt x="7812058" y="0"/>
                </a:lnTo>
                <a:lnTo>
                  <a:pt x="78120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3454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/>
          <p:cNvSpPr/>
          <p:nvPr/>
        </p:nvSpPr>
        <p:spPr>
          <a:xfrm>
            <a:off x="12528677" y="0"/>
            <a:ext cx="5759323" cy="10287000"/>
          </a:xfrm>
          <a:custGeom>
            <a:avLst/>
            <a:gdLst/>
            <a:ahLst/>
            <a:cxnLst/>
            <a:rect l="l" t="t" r="r" b="b"/>
            <a:pathLst>
              <a:path w="5759323" h="10287000">
                <a:moveTo>
                  <a:pt x="0" y="0"/>
                </a:moveTo>
                <a:lnTo>
                  <a:pt x="5759323" y="0"/>
                </a:lnTo>
                <a:lnTo>
                  <a:pt x="575932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277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Freeform 4"/>
          <p:cNvSpPr/>
          <p:nvPr/>
        </p:nvSpPr>
        <p:spPr>
          <a:xfrm>
            <a:off x="10149371" y="0"/>
            <a:ext cx="2379306" cy="10287000"/>
          </a:xfrm>
          <a:custGeom>
            <a:avLst/>
            <a:gdLst/>
            <a:ahLst/>
            <a:cxnLst/>
            <a:rect l="l" t="t" r="r" b="b"/>
            <a:pathLst>
              <a:path w="2379306" h="10287000">
                <a:moveTo>
                  <a:pt x="0" y="0"/>
                </a:moveTo>
                <a:lnTo>
                  <a:pt x="2379306" y="0"/>
                </a:lnTo>
                <a:lnTo>
                  <a:pt x="237930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637" r="-383872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5" name="Freeform 5"/>
          <p:cNvSpPr/>
          <p:nvPr/>
        </p:nvSpPr>
        <p:spPr>
          <a:xfrm>
            <a:off x="4788742" y="0"/>
            <a:ext cx="5360629" cy="10287000"/>
          </a:xfrm>
          <a:custGeom>
            <a:avLst/>
            <a:gdLst/>
            <a:ahLst/>
            <a:cxnLst/>
            <a:rect l="l" t="t" r="r" b="b"/>
            <a:pathLst>
              <a:path w="5360629" h="10287000">
                <a:moveTo>
                  <a:pt x="0" y="0"/>
                </a:moveTo>
                <a:lnTo>
                  <a:pt x="5360629" y="0"/>
                </a:lnTo>
                <a:lnTo>
                  <a:pt x="53606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704" r="-116071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Freeform 6"/>
          <p:cNvSpPr/>
          <p:nvPr/>
        </p:nvSpPr>
        <p:spPr>
          <a:xfrm>
            <a:off x="3599089" y="0"/>
            <a:ext cx="2379306" cy="10287000"/>
          </a:xfrm>
          <a:custGeom>
            <a:avLst/>
            <a:gdLst/>
            <a:ahLst/>
            <a:cxnLst/>
            <a:rect l="l" t="t" r="r" b="b"/>
            <a:pathLst>
              <a:path w="2379306" h="10287000">
                <a:moveTo>
                  <a:pt x="0" y="0"/>
                </a:moveTo>
                <a:lnTo>
                  <a:pt x="2379306" y="0"/>
                </a:lnTo>
                <a:lnTo>
                  <a:pt x="237930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637" r="-383872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7" name="Freeform 7"/>
          <p:cNvSpPr/>
          <p:nvPr/>
        </p:nvSpPr>
        <p:spPr>
          <a:xfrm>
            <a:off x="5948972" y="8368643"/>
            <a:ext cx="6763281" cy="1492303"/>
          </a:xfrm>
          <a:custGeom>
            <a:avLst/>
            <a:gdLst/>
            <a:ahLst/>
            <a:cxnLst/>
            <a:rect l="l" t="t" r="r" b="b"/>
            <a:pathLst>
              <a:path w="6763281" h="1492303">
                <a:moveTo>
                  <a:pt x="0" y="0"/>
                </a:moveTo>
                <a:lnTo>
                  <a:pt x="6763281" y="0"/>
                </a:lnTo>
                <a:lnTo>
                  <a:pt x="6763281" y="1492303"/>
                </a:lnTo>
                <a:lnTo>
                  <a:pt x="0" y="1492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9" name="TextBox 9"/>
          <p:cNvSpPr txBox="1"/>
          <p:nvPr/>
        </p:nvSpPr>
        <p:spPr>
          <a:xfrm>
            <a:off x="1400240" y="3645075"/>
            <a:ext cx="15683439" cy="1180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4"/>
              </a:lnSpc>
            </a:pPr>
            <a:r>
              <a:rPr lang="en-US" sz="3381">
                <a:solidFill>
                  <a:srgbClr val="000000"/>
                </a:solidFill>
                <a:latin typeface="DM Sans Bold"/>
              </a:rPr>
              <a:t>Opérationnalisation d’une des recommandations spécifiques de l’enquête sur la diversité au sein du personnel de la Ville et du CPAS de Verviers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4321" y="5197474"/>
            <a:ext cx="15879359" cy="745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4"/>
              </a:lnSpc>
            </a:pPr>
            <a:r>
              <a:rPr lang="en-US" sz="4381">
                <a:solidFill>
                  <a:srgbClr val="000000"/>
                </a:solidFill>
                <a:latin typeface="DM Sans"/>
              </a:rPr>
              <a:t>Sensibilisation à la diversité et à la discrimination </a:t>
            </a:r>
          </a:p>
        </p:txBody>
      </p:sp>
      <p:pic>
        <p:nvPicPr>
          <p:cNvPr id="12" name="Picture 2" descr="Contact - CRVI">
            <a:extLst>
              <a:ext uri="{FF2B5EF4-FFF2-40B4-BE49-F238E27FC236}">
                <a16:creationId xmlns:a16="http://schemas.microsoft.com/office/drawing/2014/main" id="{1CDFD93C-1275-5F1F-3835-6392BA2CD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222" y="829958"/>
            <a:ext cx="2993378" cy="244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189" y="2350367"/>
            <a:ext cx="3898772" cy="4601407"/>
            <a:chOff x="0" y="0"/>
            <a:chExt cx="1239362" cy="1462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9362" cy="1462719"/>
            </a:xfrm>
            <a:custGeom>
              <a:avLst/>
              <a:gdLst/>
              <a:ahLst/>
              <a:cxnLst/>
              <a:rect l="l" t="t" r="r" b="b"/>
              <a:pathLst>
                <a:path w="1239362" h="1462719">
                  <a:moveTo>
                    <a:pt x="101272" y="0"/>
                  </a:moveTo>
                  <a:lnTo>
                    <a:pt x="1138089" y="0"/>
                  </a:lnTo>
                  <a:cubicBezTo>
                    <a:pt x="1194021" y="0"/>
                    <a:pt x="1239362" y="45341"/>
                    <a:pt x="1239362" y="101272"/>
                  </a:cubicBezTo>
                  <a:lnTo>
                    <a:pt x="1239362" y="1361446"/>
                  </a:lnTo>
                  <a:cubicBezTo>
                    <a:pt x="1239362" y="1417378"/>
                    <a:pt x="1194021" y="1462719"/>
                    <a:pt x="1138089" y="1462719"/>
                  </a:cubicBezTo>
                  <a:lnTo>
                    <a:pt x="101272" y="1462719"/>
                  </a:lnTo>
                  <a:cubicBezTo>
                    <a:pt x="45341" y="1462719"/>
                    <a:pt x="0" y="1417378"/>
                    <a:pt x="0" y="1361446"/>
                  </a:cubicBezTo>
                  <a:lnTo>
                    <a:pt x="0" y="101272"/>
                  </a:lnTo>
                  <a:cubicBezTo>
                    <a:pt x="0" y="45341"/>
                    <a:pt x="45341" y="0"/>
                    <a:pt x="1012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39362" cy="1500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50036" y="2350367"/>
            <a:ext cx="3898772" cy="4601407"/>
            <a:chOff x="0" y="0"/>
            <a:chExt cx="1239362" cy="14627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9362" cy="1462719"/>
            </a:xfrm>
            <a:custGeom>
              <a:avLst/>
              <a:gdLst/>
              <a:ahLst/>
              <a:cxnLst/>
              <a:rect l="l" t="t" r="r" b="b"/>
              <a:pathLst>
                <a:path w="1239362" h="1462719">
                  <a:moveTo>
                    <a:pt x="101272" y="0"/>
                  </a:moveTo>
                  <a:lnTo>
                    <a:pt x="1138089" y="0"/>
                  </a:lnTo>
                  <a:cubicBezTo>
                    <a:pt x="1194021" y="0"/>
                    <a:pt x="1239362" y="45341"/>
                    <a:pt x="1239362" y="101272"/>
                  </a:cubicBezTo>
                  <a:lnTo>
                    <a:pt x="1239362" y="1361446"/>
                  </a:lnTo>
                  <a:cubicBezTo>
                    <a:pt x="1239362" y="1417378"/>
                    <a:pt x="1194021" y="1462719"/>
                    <a:pt x="1138089" y="1462719"/>
                  </a:cubicBezTo>
                  <a:lnTo>
                    <a:pt x="101272" y="1462719"/>
                  </a:lnTo>
                  <a:cubicBezTo>
                    <a:pt x="45341" y="1462719"/>
                    <a:pt x="0" y="1417378"/>
                    <a:pt x="0" y="1361446"/>
                  </a:cubicBezTo>
                  <a:lnTo>
                    <a:pt x="0" y="101272"/>
                  </a:lnTo>
                  <a:cubicBezTo>
                    <a:pt x="0" y="45341"/>
                    <a:pt x="45341" y="0"/>
                    <a:pt x="1012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39362" cy="1500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60528" y="2350367"/>
            <a:ext cx="3898772" cy="4601407"/>
            <a:chOff x="0" y="0"/>
            <a:chExt cx="1239362" cy="14627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9362" cy="1462719"/>
            </a:xfrm>
            <a:custGeom>
              <a:avLst/>
              <a:gdLst/>
              <a:ahLst/>
              <a:cxnLst/>
              <a:rect l="l" t="t" r="r" b="b"/>
              <a:pathLst>
                <a:path w="1239362" h="1462719">
                  <a:moveTo>
                    <a:pt x="101272" y="0"/>
                  </a:moveTo>
                  <a:lnTo>
                    <a:pt x="1138089" y="0"/>
                  </a:lnTo>
                  <a:cubicBezTo>
                    <a:pt x="1194021" y="0"/>
                    <a:pt x="1239362" y="45341"/>
                    <a:pt x="1239362" y="101272"/>
                  </a:cubicBezTo>
                  <a:lnTo>
                    <a:pt x="1239362" y="1361446"/>
                  </a:lnTo>
                  <a:cubicBezTo>
                    <a:pt x="1239362" y="1417378"/>
                    <a:pt x="1194021" y="1462719"/>
                    <a:pt x="1138089" y="1462719"/>
                  </a:cubicBezTo>
                  <a:lnTo>
                    <a:pt x="101272" y="1462719"/>
                  </a:lnTo>
                  <a:cubicBezTo>
                    <a:pt x="45341" y="1462719"/>
                    <a:pt x="0" y="1417378"/>
                    <a:pt x="0" y="1361446"/>
                  </a:cubicBezTo>
                  <a:lnTo>
                    <a:pt x="0" y="101272"/>
                  </a:lnTo>
                  <a:cubicBezTo>
                    <a:pt x="0" y="45341"/>
                    <a:pt x="45341" y="0"/>
                    <a:pt x="1012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39362" cy="1500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2350367"/>
            <a:ext cx="3898772" cy="4601407"/>
            <a:chOff x="0" y="0"/>
            <a:chExt cx="1239362" cy="14627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9362" cy="1462719"/>
            </a:xfrm>
            <a:custGeom>
              <a:avLst/>
              <a:gdLst/>
              <a:ahLst/>
              <a:cxnLst/>
              <a:rect l="l" t="t" r="r" b="b"/>
              <a:pathLst>
                <a:path w="1239362" h="1462719">
                  <a:moveTo>
                    <a:pt x="101272" y="0"/>
                  </a:moveTo>
                  <a:lnTo>
                    <a:pt x="1138089" y="0"/>
                  </a:lnTo>
                  <a:cubicBezTo>
                    <a:pt x="1194021" y="0"/>
                    <a:pt x="1239362" y="45341"/>
                    <a:pt x="1239362" y="101272"/>
                  </a:cubicBezTo>
                  <a:lnTo>
                    <a:pt x="1239362" y="1361446"/>
                  </a:lnTo>
                  <a:cubicBezTo>
                    <a:pt x="1239362" y="1417378"/>
                    <a:pt x="1194021" y="1462719"/>
                    <a:pt x="1138089" y="1462719"/>
                  </a:cubicBezTo>
                  <a:lnTo>
                    <a:pt x="101272" y="1462719"/>
                  </a:lnTo>
                  <a:cubicBezTo>
                    <a:pt x="45341" y="1462719"/>
                    <a:pt x="0" y="1417378"/>
                    <a:pt x="0" y="1361446"/>
                  </a:cubicBezTo>
                  <a:lnTo>
                    <a:pt x="0" y="101272"/>
                  </a:lnTo>
                  <a:cubicBezTo>
                    <a:pt x="0" y="45341"/>
                    <a:pt x="45341" y="0"/>
                    <a:pt x="1012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39362" cy="1500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895350"/>
            <a:ext cx="8666427" cy="111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37"/>
              </a:lnSpc>
            </a:pPr>
            <a:r>
              <a:rPr lang="en-US" sz="6455">
                <a:solidFill>
                  <a:srgbClr val="000000"/>
                </a:solidFill>
                <a:latin typeface="Archivo Black"/>
              </a:rPr>
              <a:t>Sommaire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61914" y="3943758"/>
            <a:ext cx="3240188" cy="1376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9306" lvl="1" indent="-214653" algn="l">
              <a:lnSpc>
                <a:spcPts val="2783"/>
              </a:lnSpc>
              <a:buFont typeface="Arial"/>
              <a:buChar char="•"/>
            </a:pPr>
            <a:r>
              <a:rPr lang="en-US" sz="1988">
                <a:solidFill>
                  <a:srgbClr val="000000"/>
                </a:solidFill>
                <a:latin typeface="DM Sans"/>
              </a:rPr>
              <a:t>La vision du CRVI</a:t>
            </a:r>
          </a:p>
          <a:p>
            <a:pPr marL="429306" lvl="1" indent="-214653" algn="l">
              <a:lnSpc>
                <a:spcPts val="2783"/>
              </a:lnSpc>
              <a:buFont typeface="Arial"/>
              <a:buChar char="•"/>
            </a:pPr>
            <a:r>
              <a:rPr lang="en-US" sz="1988">
                <a:solidFill>
                  <a:srgbClr val="000000"/>
                </a:solidFill>
                <a:latin typeface="DM Sans"/>
              </a:rPr>
              <a:t>Two way process</a:t>
            </a:r>
          </a:p>
          <a:p>
            <a:pPr marL="429306" lvl="1" indent="-214653" algn="l">
              <a:lnSpc>
                <a:spcPts val="2783"/>
              </a:lnSpc>
              <a:buFont typeface="Arial"/>
              <a:buChar char="•"/>
            </a:pPr>
            <a:r>
              <a:rPr lang="en-US" sz="1988">
                <a:solidFill>
                  <a:srgbClr val="000000"/>
                </a:solidFill>
                <a:latin typeface="DM Sans"/>
              </a:rPr>
              <a:t>Chiffres </a:t>
            </a:r>
          </a:p>
          <a:p>
            <a:pPr algn="l">
              <a:lnSpc>
                <a:spcPts val="2783"/>
              </a:lnSpc>
            </a:pPr>
            <a:endParaRPr lang="en-US" sz="1988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537395" y="4659141"/>
            <a:ext cx="3547701" cy="1723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3"/>
              </a:lnSpc>
            </a:pPr>
            <a:endParaRPr/>
          </a:p>
          <a:p>
            <a:pPr marL="429306" lvl="1" indent="-214653" algn="l">
              <a:lnSpc>
                <a:spcPts val="2783"/>
              </a:lnSpc>
              <a:buFont typeface="Arial"/>
              <a:buChar char="•"/>
            </a:pPr>
            <a:r>
              <a:rPr lang="en-US" sz="1988">
                <a:solidFill>
                  <a:srgbClr val="000000"/>
                </a:solidFill>
                <a:latin typeface="DM Sans"/>
              </a:rPr>
              <a:t>Objectifs</a:t>
            </a:r>
          </a:p>
          <a:p>
            <a:pPr marL="429306" lvl="1" indent="-214653" algn="l">
              <a:lnSpc>
                <a:spcPts val="2783"/>
              </a:lnSpc>
              <a:buFont typeface="Arial"/>
              <a:buChar char="•"/>
            </a:pPr>
            <a:r>
              <a:rPr lang="en-US" sz="1988">
                <a:solidFill>
                  <a:srgbClr val="000000"/>
                </a:solidFill>
                <a:latin typeface="DM Sans"/>
              </a:rPr>
              <a:t>Processus</a:t>
            </a:r>
          </a:p>
          <a:p>
            <a:pPr marL="429306" lvl="1" indent="-214653" algn="l">
              <a:lnSpc>
                <a:spcPts val="2783"/>
              </a:lnSpc>
              <a:buFont typeface="Arial"/>
              <a:buChar char="•"/>
            </a:pPr>
            <a:r>
              <a:rPr lang="en-US" sz="1988">
                <a:solidFill>
                  <a:srgbClr val="000000"/>
                </a:solidFill>
                <a:latin typeface="DM Sans"/>
              </a:rPr>
              <a:t>Evaluations </a:t>
            </a:r>
          </a:p>
          <a:p>
            <a:pPr algn="l">
              <a:lnSpc>
                <a:spcPts val="2783"/>
              </a:lnSpc>
            </a:pPr>
            <a:endParaRPr lang="en-US" sz="1988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13174" y="3273902"/>
            <a:ext cx="2986840" cy="91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6"/>
              </a:lnSpc>
            </a:pPr>
            <a:r>
              <a:rPr lang="en-US" sz="2597">
                <a:solidFill>
                  <a:srgbClr val="000000"/>
                </a:solidFill>
                <a:latin typeface="Archivo Black"/>
              </a:rPr>
              <a:t>Contexte verviétois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59150" y="3283427"/>
            <a:ext cx="2413869" cy="4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6"/>
              </a:lnSpc>
            </a:pPr>
            <a:r>
              <a:rPr lang="en-US" sz="2697">
                <a:solidFill>
                  <a:srgbClr val="000000"/>
                </a:solidFill>
                <a:latin typeface="Archivo Black"/>
              </a:rPr>
              <a:t>CRVI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537395" y="3288102"/>
            <a:ext cx="3324055" cy="1409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6"/>
              </a:lnSpc>
            </a:pPr>
            <a:r>
              <a:rPr lang="en-US" sz="2697">
                <a:solidFill>
                  <a:srgbClr val="000000"/>
                </a:solidFill>
                <a:latin typeface="Archivo Black"/>
              </a:rPr>
              <a:t>Sensibilisation à la diversité et à la discrimination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13174" y="2565657"/>
            <a:ext cx="597102" cy="77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4557">
                <a:solidFill>
                  <a:srgbClr val="000000"/>
                </a:solidFill>
                <a:latin typeface="Open Sans 1 Bold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59150" y="2565657"/>
            <a:ext cx="660602" cy="77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4557">
                <a:solidFill>
                  <a:srgbClr val="000000"/>
                </a:solidFill>
                <a:latin typeface="Open Sans 1 Bold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670997" y="2565657"/>
            <a:ext cx="711402" cy="77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4557">
                <a:solidFill>
                  <a:srgbClr val="000000"/>
                </a:solidFill>
                <a:latin typeface="Open Sans 1 Bold"/>
              </a:rPr>
              <a:t>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781488" y="2565657"/>
            <a:ext cx="609802" cy="77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4557">
                <a:solidFill>
                  <a:srgbClr val="000000"/>
                </a:solidFill>
                <a:latin typeface="Open Sans 1 Bold"/>
              </a:rPr>
              <a:t>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04236" y="4436187"/>
            <a:ext cx="3547701" cy="1376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9306" lvl="1" indent="-214653" algn="l">
              <a:lnSpc>
                <a:spcPts val="2783"/>
              </a:lnSpc>
              <a:buFont typeface="Arial"/>
              <a:buChar char="•"/>
            </a:pPr>
            <a:r>
              <a:rPr lang="en-US" sz="1988">
                <a:solidFill>
                  <a:srgbClr val="000000"/>
                </a:solidFill>
                <a:latin typeface="DM Sans"/>
              </a:rPr>
              <a:t>Pourcentage de la population étrangère</a:t>
            </a:r>
          </a:p>
          <a:p>
            <a:pPr marL="429306" lvl="1" indent="-214653" algn="l">
              <a:lnSpc>
                <a:spcPts val="2783"/>
              </a:lnSpc>
              <a:buFont typeface="Arial"/>
              <a:buChar char="•"/>
            </a:pPr>
            <a:r>
              <a:rPr lang="en-US" sz="1988">
                <a:solidFill>
                  <a:srgbClr val="000000"/>
                </a:solidFill>
                <a:latin typeface="DM Sans"/>
              </a:rPr>
              <a:t>Nationalités Hors UE/UE</a:t>
            </a:r>
          </a:p>
          <a:p>
            <a:pPr algn="l">
              <a:lnSpc>
                <a:spcPts val="2783"/>
              </a:lnSpc>
            </a:pPr>
            <a:endParaRPr lang="en-US" sz="1988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090369" y="9715430"/>
            <a:ext cx="7789195" cy="3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7"/>
              </a:lnSpc>
            </a:pPr>
            <a:r>
              <a:rPr lang="en-US" sz="2055" dirty="0">
                <a:solidFill>
                  <a:srgbClr val="000000"/>
                </a:solidFill>
                <a:latin typeface="DM Sans"/>
              </a:rPr>
              <a:t>Farid Nagui - CRVI - 2/11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586958" y="3288102"/>
            <a:ext cx="3324055" cy="4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6"/>
              </a:lnSpc>
            </a:pPr>
            <a:r>
              <a:rPr lang="en-US" sz="2697">
                <a:solidFill>
                  <a:srgbClr val="000000"/>
                </a:solidFill>
                <a:latin typeface="Archivo Black"/>
              </a:rPr>
              <a:t>Perspectives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475136" y="3816311"/>
            <a:ext cx="3547701" cy="1029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3"/>
              </a:lnSpc>
            </a:pPr>
            <a:endParaRPr/>
          </a:p>
          <a:p>
            <a:pPr marL="429306" lvl="1" indent="-214653" algn="l">
              <a:lnSpc>
                <a:spcPts val="2783"/>
              </a:lnSpc>
              <a:buFont typeface="Arial"/>
              <a:buChar char="•"/>
            </a:pPr>
            <a:r>
              <a:rPr lang="en-US" sz="1988">
                <a:solidFill>
                  <a:srgbClr val="000000"/>
                </a:solidFill>
                <a:latin typeface="DM Sans"/>
              </a:rPr>
              <a:t>Formation personnel Ville</a:t>
            </a:r>
          </a:p>
          <a:p>
            <a:pPr algn="l">
              <a:lnSpc>
                <a:spcPts val="2783"/>
              </a:lnSpc>
            </a:pPr>
            <a:endParaRPr lang="en-US" sz="1988">
              <a:solidFill>
                <a:srgbClr val="000000"/>
              </a:solidFill>
              <a:latin typeface="DM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14269" y="689147"/>
            <a:ext cx="12059461" cy="8740533"/>
          </a:xfrm>
          <a:custGeom>
            <a:avLst/>
            <a:gdLst/>
            <a:ahLst/>
            <a:cxnLst/>
            <a:rect l="l" t="t" r="r" b="b"/>
            <a:pathLst>
              <a:path w="12059461" h="8740533">
                <a:moveTo>
                  <a:pt x="0" y="0"/>
                </a:moveTo>
                <a:lnTo>
                  <a:pt x="12059462" y="0"/>
                </a:lnTo>
                <a:lnTo>
                  <a:pt x="12059462" y="8740533"/>
                </a:lnTo>
                <a:lnTo>
                  <a:pt x="0" y="87405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TextBox 3"/>
          <p:cNvSpPr txBox="1"/>
          <p:nvPr/>
        </p:nvSpPr>
        <p:spPr>
          <a:xfrm>
            <a:off x="10058400" y="9681099"/>
            <a:ext cx="7789195" cy="3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7"/>
              </a:lnSpc>
            </a:pPr>
            <a:r>
              <a:rPr lang="en-US" sz="2055" dirty="0">
                <a:solidFill>
                  <a:srgbClr val="000000"/>
                </a:solidFill>
                <a:latin typeface="DM Sans"/>
              </a:rPr>
              <a:t>Farid Nagui - CRVI - 3/11</a:t>
            </a:r>
          </a:p>
        </p:txBody>
      </p:sp>
    </p:spTree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EE55727AA58B41B9F004A2C5E331DC" ma:contentTypeVersion="17" ma:contentTypeDescription="Create a new document." ma:contentTypeScope="" ma:versionID="103eae52076745d81bbf1ddf7cafd991">
  <xsd:schema xmlns:xsd="http://www.w3.org/2001/XMLSchema" xmlns:xs="http://www.w3.org/2001/XMLSchema" xmlns:p="http://schemas.microsoft.com/office/2006/metadata/properties" xmlns:ns2="a8dc99b6-54ef-406b-b5a3-230ceca067aa" xmlns:ns3="0029dcaf-3788-4918-a71b-163700027dbd" targetNamespace="http://schemas.microsoft.com/office/2006/metadata/properties" ma:root="true" ma:fieldsID="7825adf95b3d5172baec2d24a69e34c1" ns2:_="" ns3:_="">
    <xsd:import namespace="a8dc99b6-54ef-406b-b5a3-230ceca067aa"/>
    <xsd:import namespace="0029dcaf-3788-4918-a71b-163700027db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Comments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dc99b6-54ef-406b-b5a3-230ceca067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c24f521b-4970-4440-bf01-dbc5a009f7f9}" ma:internalName="TaxCatchAll" ma:showField="CatchAllData" ma:web="a8dc99b6-54ef-406b-b5a3-230ceca067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29dcaf-3788-4918-a71b-163700027d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Comments" ma:index="12" nillable="true" ma:displayName="Comments" ma:format="Dropdown" ma:internalName="Comments">
      <xsd:simpleType>
        <xsd:restriction base="dms:Note">
          <xsd:maxLength value="255"/>
        </xsd:restriction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91b2610-8ca3-4954-baf1-f497d7f4fe9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29dcaf-3788-4918-a71b-163700027dbd">
      <Terms xmlns="http://schemas.microsoft.com/office/infopath/2007/PartnerControls"/>
    </lcf76f155ced4ddcb4097134ff3c332f>
    <TaxCatchAll xmlns="a8dc99b6-54ef-406b-b5a3-230ceca067aa" xsi:nil="true"/>
    <Comments xmlns="0029dcaf-3788-4918-a71b-163700027dbd" xsi:nil="true"/>
  </documentManagement>
</p:properties>
</file>

<file path=customXml/itemProps1.xml><?xml version="1.0" encoding="utf-8"?>
<ds:datastoreItem xmlns:ds="http://schemas.openxmlformats.org/officeDocument/2006/customXml" ds:itemID="{E49B9CFC-6E59-4468-81EE-14C8CDB7CE3E}"/>
</file>

<file path=customXml/itemProps2.xml><?xml version="1.0" encoding="utf-8"?>
<ds:datastoreItem xmlns:ds="http://schemas.openxmlformats.org/officeDocument/2006/customXml" ds:itemID="{41B53E79-4E79-48C2-B544-CF248810107F}"/>
</file>

<file path=customXml/itemProps3.xml><?xml version="1.0" encoding="utf-8"?>
<ds:datastoreItem xmlns:ds="http://schemas.openxmlformats.org/officeDocument/2006/customXml" ds:itemID="{9F0688B2-855B-42B3-B0DC-0E43E001B788}"/>
</file>

<file path=docProps/app.xml><?xml version="1.0" encoding="utf-8"?>
<Properties xmlns="http://schemas.openxmlformats.org/officeDocument/2006/extended-properties" xmlns:vt="http://schemas.openxmlformats.org/officeDocument/2006/docPropsVTypes">
  <TotalTime>45385</TotalTime>
  <Words>2185</Words>
  <Application>Microsoft Office PowerPoint</Application>
  <PresentationFormat>Personnalisé</PresentationFormat>
  <Paragraphs>335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55" baseType="lpstr">
      <vt:lpstr>Open Sans 1 Bold</vt:lpstr>
      <vt:lpstr>Calibri</vt:lpstr>
      <vt:lpstr>Arial</vt:lpstr>
      <vt:lpstr>Montserrat Semi-Bold</vt:lpstr>
      <vt:lpstr>Open Sans 1</vt:lpstr>
      <vt:lpstr>Aileron Ultra-Bold</vt:lpstr>
      <vt:lpstr>Montserrat Bold Italics</vt:lpstr>
      <vt:lpstr>Intro Rust</vt:lpstr>
      <vt:lpstr>Montserrat Thin</vt:lpstr>
      <vt:lpstr>DM Sans</vt:lpstr>
      <vt:lpstr>DM Sans Bold</vt:lpstr>
      <vt:lpstr>Montserrat Extra-Light</vt:lpstr>
      <vt:lpstr>Montserrat Bold</vt:lpstr>
      <vt:lpstr>Aileron Italics</vt:lpstr>
      <vt:lpstr>Open Sans</vt:lpstr>
      <vt:lpstr>Open Sans 2 Bold</vt:lpstr>
      <vt:lpstr>Archivo Black</vt:lpstr>
      <vt:lpstr>Montserrat</vt:lpstr>
      <vt:lpstr>Wingdings</vt:lpstr>
      <vt:lpstr>Aileron</vt:lpstr>
      <vt:lpstr>Aileron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Plan Diversité - Ville de Verviers/CRVI</dc:title>
  <dc:creator>margaux.schrooten</dc:creator>
  <cp:lastModifiedBy>Farid NAGUI</cp:lastModifiedBy>
  <cp:revision>12</cp:revision>
  <dcterms:created xsi:type="dcterms:W3CDTF">2006-08-16T00:00:00Z</dcterms:created>
  <dcterms:modified xsi:type="dcterms:W3CDTF">2025-03-11T00:35:57Z</dcterms:modified>
  <dc:identifier>DAGF3Fwvs_4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0x010100D8EE55727AA58B41B9F004A2C5E331DC</vt:lpwstr>
  </property>
</Properties>
</file>